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 id="2147483661" r:id="rId2"/>
  </p:sldMasterIdLst>
  <p:notesMasterIdLst>
    <p:notesMasterId r:id="rId141"/>
  </p:notesMasterIdLst>
  <p:sldIdLst>
    <p:sldId id="256" r:id="rId3"/>
    <p:sldId id="408" r:id="rId4"/>
    <p:sldId id="403" r:id="rId5"/>
    <p:sldId id="267" r:id="rId6"/>
    <p:sldId id="257" r:id="rId7"/>
    <p:sldId id="407" r:id="rId8"/>
    <p:sldId id="312" r:id="rId9"/>
    <p:sldId id="314" r:id="rId10"/>
    <p:sldId id="316" r:id="rId11"/>
    <p:sldId id="352" r:id="rId12"/>
    <p:sldId id="405" r:id="rId13"/>
    <p:sldId id="353" r:id="rId14"/>
    <p:sldId id="354" r:id="rId15"/>
    <p:sldId id="355" r:id="rId16"/>
    <p:sldId id="357" r:id="rId17"/>
    <p:sldId id="404" r:id="rId18"/>
    <p:sldId id="351" r:id="rId19"/>
    <p:sldId id="359" r:id="rId20"/>
    <p:sldId id="360" r:id="rId21"/>
    <p:sldId id="361" r:id="rId22"/>
    <p:sldId id="320" r:id="rId23"/>
    <p:sldId id="321" r:id="rId24"/>
    <p:sldId id="364" r:id="rId25"/>
    <p:sldId id="313" r:id="rId26"/>
    <p:sldId id="296" r:id="rId27"/>
    <p:sldId id="324" r:id="rId28"/>
    <p:sldId id="261" r:id="rId29"/>
    <p:sldId id="315" r:id="rId30"/>
    <p:sldId id="284" r:id="rId31"/>
    <p:sldId id="317" r:id="rId32"/>
    <p:sldId id="367" r:id="rId33"/>
    <p:sldId id="311" r:id="rId34"/>
    <p:sldId id="328" r:id="rId35"/>
    <p:sldId id="301" r:id="rId36"/>
    <p:sldId id="350" r:id="rId37"/>
    <p:sldId id="297" r:id="rId38"/>
    <p:sldId id="300" r:id="rId39"/>
    <p:sldId id="280" r:id="rId40"/>
    <p:sldId id="365" r:id="rId41"/>
    <p:sldId id="288" r:id="rId42"/>
    <p:sldId id="277" r:id="rId43"/>
    <p:sldId id="368" r:id="rId44"/>
    <p:sldId id="289" r:id="rId45"/>
    <p:sldId id="369" r:id="rId46"/>
    <p:sldId id="318" r:id="rId47"/>
    <p:sldId id="319" r:id="rId48"/>
    <p:sldId id="291" r:id="rId49"/>
    <p:sldId id="268" r:id="rId50"/>
    <p:sldId id="343" r:id="rId51"/>
    <p:sldId id="370" r:id="rId52"/>
    <p:sldId id="302" r:id="rId53"/>
    <p:sldId id="381" r:id="rId54"/>
    <p:sldId id="382" r:id="rId55"/>
    <p:sldId id="383" r:id="rId56"/>
    <p:sldId id="329" r:id="rId57"/>
    <p:sldId id="372" r:id="rId58"/>
    <p:sldId id="344" r:id="rId59"/>
    <p:sldId id="305" r:id="rId60"/>
    <p:sldId id="380" r:id="rId61"/>
    <p:sldId id="379" r:id="rId62"/>
    <p:sldId id="384" r:id="rId63"/>
    <p:sldId id="386" r:id="rId64"/>
    <p:sldId id="385" r:id="rId65"/>
    <p:sldId id="387" r:id="rId66"/>
    <p:sldId id="388" r:id="rId67"/>
    <p:sldId id="303" r:id="rId68"/>
    <p:sldId id="307" r:id="rId69"/>
    <p:sldId id="389" r:id="rId70"/>
    <p:sldId id="330" r:id="rId71"/>
    <p:sldId id="331" r:id="rId72"/>
    <p:sldId id="306" r:id="rId73"/>
    <p:sldId id="332" r:id="rId74"/>
    <p:sldId id="309" r:id="rId75"/>
    <p:sldId id="310" r:id="rId76"/>
    <p:sldId id="391" r:id="rId77"/>
    <p:sldId id="390" r:id="rId78"/>
    <p:sldId id="270" r:id="rId79"/>
    <p:sldId id="287" r:id="rId80"/>
    <p:sldId id="393" r:id="rId81"/>
    <p:sldId id="392" r:id="rId82"/>
    <p:sldId id="286" r:id="rId83"/>
    <p:sldId id="278" r:id="rId84"/>
    <p:sldId id="281" r:id="rId85"/>
    <p:sldId id="366" r:id="rId86"/>
    <p:sldId id="394" r:id="rId87"/>
    <p:sldId id="285" r:id="rId88"/>
    <p:sldId id="373" r:id="rId89"/>
    <p:sldId id="264" r:id="rId90"/>
    <p:sldId id="334" r:id="rId91"/>
    <p:sldId id="335" r:id="rId92"/>
    <p:sldId id="336" r:id="rId93"/>
    <p:sldId id="395" r:id="rId94"/>
    <p:sldId id="341" r:id="rId95"/>
    <p:sldId id="345" r:id="rId96"/>
    <p:sldId id="346" r:id="rId97"/>
    <p:sldId id="347" r:id="rId98"/>
    <p:sldId id="348" r:id="rId99"/>
    <p:sldId id="374" r:id="rId100"/>
    <p:sldId id="337" r:id="rId101"/>
    <p:sldId id="338" r:id="rId102"/>
    <p:sldId id="340" r:id="rId103"/>
    <p:sldId id="375" r:id="rId104"/>
    <p:sldId id="339" r:id="rId105"/>
    <p:sldId id="265" r:id="rId106"/>
    <p:sldId id="349" r:id="rId107"/>
    <p:sldId id="397" r:id="rId108"/>
    <p:sldId id="400" r:id="rId109"/>
    <p:sldId id="398" r:id="rId110"/>
    <p:sldId id="399" r:id="rId111"/>
    <p:sldId id="273" r:id="rId112"/>
    <p:sldId id="266" r:id="rId113"/>
    <p:sldId id="401" r:id="rId114"/>
    <p:sldId id="275" r:id="rId115"/>
    <p:sldId id="283" r:id="rId116"/>
    <p:sldId id="259" r:id="rId117"/>
    <p:sldId id="279" r:id="rId118"/>
    <p:sldId id="274" r:id="rId119"/>
    <p:sldId id="272" r:id="rId120"/>
    <p:sldId id="263" r:id="rId121"/>
    <p:sldId id="271" r:id="rId122"/>
    <p:sldId id="304" r:id="rId123"/>
    <p:sldId id="295" r:id="rId124"/>
    <p:sldId id="308" r:id="rId125"/>
    <p:sldId id="269" r:id="rId126"/>
    <p:sldId id="282" r:id="rId127"/>
    <p:sldId id="292" r:id="rId128"/>
    <p:sldId id="293" r:id="rId129"/>
    <p:sldId id="262" r:id="rId130"/>
    <p:sldId id="363" r:id="rId131"/>
    <p:sldId id="342" r:id="rId132"/>
    <p:sldId id="362" r:id="rId133"/>
    <p:sldId id="377" r:id="rId134"/>
    <p:sldId id="378" r:id="rId135"/>
    <p:sldId id="402" r:id="rId136"/>
    <p:sldId id="371" r:id="rId137"/>
    <p:sldId id="325" r:id="rId138"/>
    <p:sldId id="326" r:id="rId139"/>
    <p:sldId id="327"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60" d="100"/>
          <a:sy n="60" d="100"/>
        </p:scale>
        <p:origin x="210"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06698-E993-46FA-BE09-C0614BDC3E35}" type="datetimeFigureOut">
              <a:rPr lang="en-CA" smtClean="0"/>
              <a:t>2024-05-27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C62938-ADCF-45A5-A28C-B37D1986F471}" type="slidenum">
              <a:rPr lang="en-CA" smtClean="0"/>
              <a:t>‹#›</a:t>
            </a:fld>
            <a:endParaRPr lang="en-CA"/>
          </a:p>
        </p:txBody>
      </p:sp>
    </p:spTree>
    <p:extLst>
      <p:ext uri="{BB962C8B-B14F-4D97-AF65-F5344CB8AC3E}">
        <p14:creationId xmlns:p14="http://schemas.microsoft.com/office/powerpoint/2010/main" val="3111539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C62938-ADCF-45A5-A28C-B37D1986F471}" type="slidenum">
              <a:rPr lang="en-CA" smtClean="0"/>
              <a:t>3</a:t>
            </a:fld>
            <a:endParaRPr lang="en-CA"/>
          </a:p>
        </p:txBody>
      </p:sp>
    </p:spTree>
    <p:extLst>
      <p:ext uri="{BB962C8B-B14F-4D97-AF65-F5344CB8AC3E}">
        <p14:creationId xmlns:p14="http://schemas.microsoft.com/office/powerpoint/2010/main" val="843535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network is trained, the weights are frozen. Inference is nothing but a prediction of outputs for the given inputs.</a:t>
            </a:r>
          </a:p>
          <a:p>
            <a:r>
              <a:rPr lang="en-US" dirty="0"/>
              <a:t>That’s a basic neural network.</a:t>
            </a:r>
          </a:p>
        </p:txBody>
      </p:sp>
      <p:sp>
        <p:nvSpPr>
          <p:cNvPr id="4" name="Slide Number Placeholder 3"/>
          <p:cNvSpPr>
            <a:spLocks noGrp="1"/>
          </p:cNvSpPr>
          <p:nvPr>
            <p:ph type="sldNum" sz="quarter" idx="5"/>
          </p:nvPr>
        </p:nvSpPr>
        <p:spPr/>
        <p:txBody>
          <a:bodyPr/>
          <a:lstStyle/>
          <a:p>
            <a:fld id="{CFC62938-ADCF-45A5-A28C-B37D1986F471}" type="slidenum">
              <a:rPr lang="en-CA" smtClean="0"/>
              <a:t>16</a:t>
            </a:fld>
            <a:endParaRPr lang="en-CA"/>
          </a:p>
        </p:txBody>
      </p:sp>
    </p:spTree>
    <p:extLst>
      <p:ext uri="{BB962C8B-B14F-4D97-AF65-F5344CB8AC3E}">
        <p14:creationId xmlns:p14="http://schemas.microsoft.com/office/powerpoint/2010/main" val="3562785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class of neural networks which learn to generate an output sequence based on a given input sequence.</a:t>
            </a:r>
          </a:p>
        </p:txBody>
      </p:sp>
      <p:sp>
        <p:nvSpPr>
          <p:cNvPr id="4" name="Slide Number Placeholder 3"/>
          <p:cNvSpPr>
            <a:spLocks noGrp="1"/>
          </p:cNvSpPr>
          <p:nvPr>
            <p:ph type="sldNum" sz="quarter" idx="5"/>
          </p:nvPr>
        </p:nvSpPr>
        <p:spPr/>
        <p:txBody>
          <a:bodyPr/>
          <a:lstStyle/>
          <a:p>
            <a:fld id="{CFC62938-ADCF-45A5-A28C-B37D1986F471}" type="slidenum">
              <a:rPr lang="en-CA" smtClean="0"/>
              <a:t>17</a:t>
            </a:fld>
            <a:endParaRPr lang="en-CA"/>
          </a:p>
        </p:txBody>
      </p:sp>
    </p:spTree>
    <p:extLst>
      <p:ext uri="{BB962C8B-B14F-4D97-AF65-F5344CB8AC3E}">
        <p14:creationId xmlns:p14="http://schemas.microsoft.com/office/powerpoint/2010/main" val="3662366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NN we just saw won’t work for sequences</a:t>
            </a:r>
          </a:p>
        </p:txBody>
      </p:sp>
      <p:sp>
        <p:nvSpPr>
          <p:cNvPr id="4" name="Slide Number Placeholder 3"/>
          <p:cNvSpPr>
            <a:spLocks noGrp="1"/>
          </p:cNvSpPr>
          <p:nvPr>
            <p:ph type="sldNum" sz="quarter" idx="5"/>
          </p:nvPr>
        </p:nvSpPr>
        <p:spPr/>
        <p:txBody>
          <a:bodyPr/>
          <a:lstStyle/>
          <a:p>
            <a:fld id="{CFC62938-ADCF-45A5-A28C-B37D1986F471}" type="slidenum">
              <a:rPr lang="en-CA" smtClean="0"/>
              <a:t>18</a:t>
            </a:fld>
            <a:endParaRPr lang="en-CA"/>
          </a:p>
        </p:txBody>
      </p:sp>
    </p:spTree>
    <p:extLst>
      <p:ext uri="{BB962C8B-B14F-4D97-AF65-F5344CB8AC3E}">
        <p14:creationId xmlns:p14="http://schemas.microsoft.com/office/powerpoint/2010/main" val="2111788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sequence has an inherent structure and order, which needs to be modeled by the NN, and needs to be learned during training.</a:t>
            </a:r>
          </a:p>
        </p:txBody>
      </p:sp>
      <p:sp>
        <p:nvSpPr>
          <p:cNvPr id="4" name="Slide Number Placeholder 3"/>
          <p:cNvSpPr>
            <a:spLocks noGrp="1"/>
          </p:cNvSpPr>
          <p:nvPr>
            <p:ph type="sldNum" sz="quarter" idx="5"/>
          </p:nvPr>
        </p:nvSpPr>
        <p:spPr/>
        <p:txBody>
          <a:bodyPr/>
          <a:lstStyle/>
          <a:p>
            <a:fld id="{CFC62938-ADCF-45A5-A28C-B37D1986F471}" type="slidenum">
              <a:rPr lang="en-CA" smtClean="0"/>
              <a:t>19</a:t>
            </a:fld>
            <a:endParaRPr lang="en-CA"/>
          </a:p>
        </p:txBody>
      </p:sp>
    </p:spTree>
    <p:extLst>
      <p:ext uri="{BB962C8B-B14F-4D97-AF65-F5344CB8AC3E}">
        <p14:creationId xmlns:p14="http://schemas.microsoft.com/office/powerpoint/2010/main" val="1527379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sequences a specific class of neural network architectures have been found to be quite useful, called encoder decoder architectures.</a:t>
            </a:r>
          </a:p>
          <a:p>
            <a:r>
              <a:rPr lang="en-US" dirty="0"/>
              <a:t>Encoder takes whole of the input sequence and processes it, then generates a hidden state which is a compressed representation of the input. The decoder then uses this hidden state to generate the output sequence.</a:t>
            </a:r>
          </a:p>
        </p:txBody>
      </p:sp>
      <p:sp>
        <p:nvSpPr>
          <p:cNvPr id="4" name="Slide Number Placeholder 3"/>
          <p:cNvSpPr>
            <a:spLocks noGrp="1"/>
          </p:cNvSpPr>
          <p:nvPr>
            <p:ph type="sldNum" sz="quarter" idx="5"/>
          </p:nvPr>
        </p:nvSpPr>
        <p:spPr/>
        <p:txBody>
          <a:bodyPr/>
          <a:lstStyle/>
          <a:p>
            <a:fld id="{CFC62938-ADCF-45A5-A28C-B37D1986F471}" type="slidenum">
              <a:rPr lang="en-CA" smtClean="0"/>
              <a:t>20</a:t>
            </a:fld>
            <a:endParaRPr lang="en-CA"/>
          </a:p>
        </p:txBody>
      </p:sp>
    </p:spTree>
    <p:extLst>
      <p:ext uri="{BB962C8B-B14F-4D97-AF65-F5344CB8AC3E}">
        <p14:creationId xmlns:p14="http://schemas.microsoft.com/office/powerpoint/2010/main" val="433859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Won’t talk too much on this, but the models used prior to Transformers were RNNs. They had a few inherent problems which were fixed by Transformers.</a:t>
            </a:r>
          </a:p>
          <a:p>
            <a:r>
              <a:rPr lang="en-US" dirty="0"/>
              <a:t>This is an example of language translation where an English sentence is converted to a Hindi sentence.</a:t>
            </a:r>
          </a:p>
        </p:txBody>
      </p:sp>
      <p:sp>
        <p:nvSpPr>
          <p:cNvPr id="4" name="Slide Number Placeholder 3"/>
          <p:cNvSpPr>
            <a:spLocks noGrp="1"/>
          </p:cNvSpPr>
          <p:nvPr>
            <p:ph type="sldNum" sz="quarter" idx="5"/>
          </p:nvPr>
        </p:nvSpPr>
        <p:spPr/>
        <p:txBody>
          <a:bodyPr/>
          <a:lstStyle/>
          <a:p>
            <a:fld id="{CFC62938-ADCF-45A5-A28C-B37D1986F471}" type="slidenum">
              <a:rPr lang="en-CA" smtClean="0"/>
              <a:t>21</a:t>
            </a:fld>
            <a:endParaRPr lang="en-CA"/>
          </a:p>
        </p:txBody>
      </p:sp>
    </p:spTree>
    <p:extLst>
      <p:ext uri="{BB962C8B-B14F-4D97-AF65-F5344CB8AC3E}">
        <p14:creationId xmlns:p14="http://schemas.microsoft.com/office/powerpoint/2010/main" val="2054317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problem was the hidden state produced by the encoder was not good enough for long input sequences, because it contained information on all of the words in the input sequence which were observed so far. During decoding, what the decoder gets is a compressed form of all the input sequence. This leads to relevant information loss. Basically, there is nothing which tells the decoder that these are the input words which are relevant to the word being generated. It was a bottleneck for the decoder to learn especially when input sequences were long.</a:t>
            </a:r>
          </a:p>
          <a:p>
            <a:r>
              <a:rPr lang="en-US" dirty="0"/>
              <a:t>For example, when generating the first word which means cat in Hindi, there is no hint in the encoder hidden state that what are the most relevant parts of the input sequence. </a:t>
            </a:r>
          </a:p>
        </p:txBody>
      </p:sp>
      <p:sp>
        <p:nvSpPr>
          <p:cNvPr id="4" name="Slide Number Placeholder 3"/>
          <p:cNvSpPr>
            <a:spLocks noGrp="1"/>
          </p:cNvSpPr>
          <p:nvPr>
            <p:ph type="sldNum" sz="quarter" idx="5"/>
          </p:nvPr>
        </p:nvSpPr>
        <p:spPr/>
        <p:txBody>
          <a:bodyPr/>
          <a:lstStyle/>
          <a:p>
            <a:fld id="{CFC62938-ADCF-45A5-A28C-B37D1986F471}" type="slidenum">
              <a:rPr lang="en-CA" smtClean="0"/>
              <a:t>22</a:t>
            </a:fld>
            <a:endParaRPr lang="en-CA"/>
          </a:p>
        </p:txBody>
      </p:sp>
    </p:spTree>
    <p:extLst>
      <p:ext uri="{BB962C8B-B14F-4D97-AF65-F5344CB8AC3E}">
        <p14:creationId xmlns:p14="http://schemas.microsoft.com/office/powerpoint/2010/main" val="1128028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slow to train</a:t>
            </a:r>
          </a:p>
        </p:txBody>
      </p:sp>
      <p:sp>
        <p:nvSpPr>
          <p:cNvPr id="4" name="Slide Number Placeholder 3"/>
          <p:cNvSpPr>
            <a:spLocks noGrp="1"/>
          </p:cNvSpPr>
          <p:nvPr>
            <p:ph type="sldNum" sz="quarter" idx="5"/>
          </p:nvPr>
        </p:nvSpPr>
        <p:spPr/>
        <p:txBody>
          <a:bodyPr/>
          <a:lstStyle/>
          <a:p>
            <a:fld id="{CFC62938-ADCF-45A5-A28C-B37D1986F471}" type="slidenum">
              <a:rPr lang="en-CA" smtClean="0"/>
              <a:t>23</a:t>
            </a:fld>
            <a:endParaRPr lang="en-CA"/>
          </a:p>
        </p:txBody>
      </p:sp>
    </p:spTree>
    <p:extLst>
      <p:ext uri="{BB962C8B-B14F-4D97-AF65-F5344CB8AC3E}">
        <p14:creationId xmlns:p14="http://schemas.microsoft.com/office/powerpoint/2010/main" val="1472230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another neural network which processes sequences</a:t>
            </a:r>
          </a:p>
        </p:txBody>
      </p:sp>
      <p:sp>
        <p:nvSpPr>
          <p:cNvPr id="4" name="Slide Number Placeholder 3"/>
          <p:cNvSpPr>
            <a:spLocks noGrp="1"/>
          </p:cNvSpPr>
          <p:nvPr>
            <p:ph type="sldNum" sz="quarter" idx="5"/>
          </p:nvPr>
        </p:nvSpPr>
        <p:spPr/>
        <p:txBody>
          <a:bodyPr/>
          <a:lstStyle/>
          <a:p>
            <a:fld id="{CFC62938-ADCF-45A5-A28C-B37D1986F471}" type="slidenum">
              <a:rPr lang="en-CA" smtClean="0"/>
              <a:t>26</a:t>
            </a:fld>
            <a:endParaRPr lang="en-CA"/>
          </a:p>
        </p:txBody>
      </p:sp>
    </p:spTree>
    <p:extLst>
      <p:ext uri="{BB962C8B-B14F-4D97-AF65-F5344CB8AC3E}">
        <p14:creationId xmlns:p14="http://schemas.microsoft.com/office/powerpoint/2010/main" val="4023898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Seems overwhelming, but we will dissect it</a:t>
            </a:r>
          </a:p>
        </p:txBody>
      </p:sp>
      <p:sp>
        <p:nvSpPr>
          <p:cNvPr id="4" name="Slide Number Placeholder 3"/>
          <p:cNvSpPr>
            <a:spLocks noGrp="1"/>
          </p:cNvSpPr>
          <p:nvPr>
            <p:ph type="sldNum" sz="quarter" idx="5"/>
          </p:nvPr>
        </p:nvSpPr>
        <p:spPr/>
        <p:txBody>
          <a:bodyPr/>
          <a:lstStyle/>
          <a:p>
            <a:fld id="{CFC62938-ADCF-45A5-A28C-B37D1986F471}" type="slidenum">
              <a:rPr lang="en-CA" smtClean="0"/>
              <a:t>27</a:t>
            </a:fld>
            <a:endParaRPr lang="en-CA"/>
          </a:p>
        </p:txBody>
      </p:sp>
    </p:spTree>
    <p:extLst>
      <p:ext uri="{BB962C8B-B14F-4D97-AF65-F5344CB8AC3E}">
        <p14:creationId xmlns:p14="http://schemas.microsoft.com/office/powerpoint/2010/main" val="2010867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am I here?</a:t>
            </a:r>
          </a:p>
        </p:txBody>
      </p:sp>
      <p:sp>
        <p:nvSpPr>
          <p:cNvPr id="4" name="Slide Number Placeholder 3"/>
          <p:cNvSpPr>
            <a:spLocks noGrp="1"/>
          </p:cNvSpPr>
          <p:nvPr>
            <p:ph type="sldNum" sz="quarter" idx="5"/>
          </p:nvPr>
        </p:nvSpPr>
        <p:spPr/>
        <p:txBody>
          <a:bodyPr/>
          <a:lstStyle/>
          <a:p>
            <a:fld id="{CFC62938-ADCF-45A5-A28C-B37D1986F471}" type="slidenum">
              <a:rPr lang="en-CA" smtClean="0"/>
              <a:t>4</a:t>
            </a:fld>
            <a:endParaRPr lang="en-CA"/>
          </a:p>
        </p:txBody>
      </p:sp>
    </p:spTree>
    <p:extLst>
      <p:ext uri="{BB962C8B-B14F-4D97-AF65-F5344CB8AC3E}">
        <p14:creationId xmlns:p14="http://schemas.microsoft.com/office/powerpoint/2010/main" val="2122906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we will discuss, because of time limit, and also because once this is understood, understanding full encoder / decoder is straightforward.</a:t>
            </a:r>
          </a:p>
          <a:p>
            <a:r>
              <a:rPr lang="en-US" dirty="0"/>
              <a:t>Also, this is the variant which powers GPT.</a:t>
            </a:r>
          </a:p>
        </p:txBody>
      </p:sp>
      <p:sp>
        <p:nvSpPr>
          <p:cNvPr id="4" name="Slide Number Placeholder 3"/>
          <p:cNvSpPr>
            <a:spLocks noGrp="1"/>
          </p:cNvSpPr>
          <p:nvPr>
            <p:ph type="sldNum" sz="quarter" idx="5"/>
          </p:nvPr>
        </p:nvSpPr>
        <p:spPr/>
        <p:txBody>
          <a:bodyPr/>
          <a:lstStyle/>
          <a:p>
            <a:fld id="{CFC62938-ADCF-45A5-A28C-B37D1986F471}" type="slidenum">
              <a:rPr lang="en-CA" smtClean="0"/>
              <a:t>29</a:t>
            </a:fld>
            <a:endParaRPr lang="en-CA"/>
          </a:p>
        </p:txBody>
      </p:sp>
    </p:spTree>
    <p:extLst>
      <p:ext uri="{BB962C8B-B14F-4D97-AF65-F5344CB8AC3E}">
        <p14:creationId xmlns:p14="http://schemas.microsoft.com/office/powerpoint/2010/main" val="1852267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simplified version which we will use as a reference in the rest of the talk.</a:t>
            </a:r>
          </a:p>
        </p:txBody>
      </p:sp>
      <p:sp>
        <p:nvSpPr>
          <p:cNvPr id="4" name="Slide Number Placeholder 3"/>
          <p:cNvSpPr>
            <a:spLocks noGrp="1"/>
          </p:cNvSpPr>
          <p:nvPr>
            <p:ph type="sldNum" sz="quarter" idx="5"/>
          </p:nvPr>
        </p:nvSpPr>
        <p:spPr/>
        <p:txBody>
          <a:bodyPr/>
          <a:lstStyle/>
          <a:p>
            <a:fld id="{CFC62938-ADCF-45A5-A28C-B37D1986F471}" type="slidenum">
              <a:rPr lang="en-CA" smtClean="0"/>
              <a:t>30</a:t>
            </a:fld>
            <a:endParaRPr lang="en-CA"/>
          </a:p>
        </p:txBody>
      </p:sp>
    </p:spTree>
    <p:extLst>
      <p:ext uri="{BB962C8B-B14F-4D97-AF65-F5344CB8AC3E}">
        <p14:creationId xmlns:p14="http://schemas.microsoft.com/office/powerpoint/2010/main" val="2409342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an expanded form depicting that decoder blocks are layered one after the other.</a:t>
            </a:r>
          </a:p>
        </p:txBody>
      </p:sp>
      <p:sp>
        <p:nvSpPr>
          <p:cNvPr id="4" name="Slide Number Placeholder 3"/>
          <p:cNvSpPr>
            <a:spLocks noGrp="1"/>
          </p:cNvSpPr>
          <p:nvPr>
            <p:ph type="sldNum" sz="quarter" idx="5"/>
          </p:nvPr>
        </p:nvSpPr>
        <p:spPr/>
        <p:txBody>
          <a:bodyPr/>
          <a:lstStyle/>
          <a:p>
            <a:fld id="{CFC62938-ADCF-45A5-A28C-B37D1986F471}" type="slidenum">
              <a:rPr lang="en-CA" smtClean="0"/>
              <a:t>31</a:t>
            </a:fld>
            <a:endParaRPr lang="en-CA"/>
          </a:p>
        </p:txBody>
      </p:sp>
    </p:spTree>
    <p:extLst>
      <p:ext uri="{BB962C8B-B14F-4D97-AF65-F5344CB8AC3E}">
        <p14:creationId xmlns:p14="http://schemas.microsoft.com/office/powerpoint/2010/main" val="37999609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discussing this architecture in the context of text processing, but most of this applies to other modalities as well.</a:t>
            </a:r>
          </a:p>
        </p:txBody>
      </p:sp>
      <p:sp>
        <p:nvSpPr>
          <p:cNvPr id="4" name="Slide Number Placeholder 3"/>
          <p:cNvSpPr>
            <a:spLocks noGrp="1"/>
          </p:cNvSpPr>
          <p:nvPr>
            <p:ph type="sldNum" sz="quarter" idx="5"/>
          </p:nvPr>
        </p:nvSpPr>
        <p:spPr/>
        <p:txBody>
          <a:bodyPr/>
          <a:lstStyle/>
          <a:p>
            <a:fld id="{CFC62938-ADCF-45A5-A28C-B37D1986F471}" type="slidenum">
              <a:rPr lang="en-CA" smtClean="0"/>
              <a:t>33</a:t>
            </a:fld>
            <a:endParaRPr lang="en-CA"/>
          </a:p>
        </p:txBody>
      </p:sp>
    </p:spTree>
    <p:extLst>
      <p:ext uri="{BB962C8B-B14F-4D97-AF65-F5344CB8AC3E}">
        <p14:creationId xmlns:p14="http://schemas.microsoft.com/office/powerpoint/2010/main" val="4090526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sequence is in the form of text, which is divided into words. If we gather all the words which we are going to use in training the transformer model, we get a vocabulary.</a:t>
            </a:r>
          </a:p>
        </p:txBody>
      </p:sp>
      <p:sp>
        <p:nvSpPr>
          <p:cNvPr id="4" name="Slide Number Placeholder 3"/>
          <p:cNvSpPr>
            <a:spLocks noGrp="1"/>
          </p:cNvSpPr>
          <p:nvPr>
            <p:ph type="sldNum" sz="quarter" idx="5"/>
          </p:nvPr>
        </p:nvSpPr>
        <p:spPr/>
        <p:txBody>
          <a:bodyPr/>
          <a:lstStyle/>
          <a:p>
            <a:fld id="{CFC62938-ADCF-45A5-A28C-B37D1986F471}" type="slidenum">
              <a:rPr lang="en-CA" smtClean="0"/>
              <a:t>34</a:t>
            </a:fld>
            <a:endParaRPr lang="en-CA"/>
          </a:p>
        </p:txBody>
      </p:sp>
    </p:spTree>
    <p:extLst>
      <p:ext uri="{BB962C8B-B14F-4D97-AF65-F5344CB8AC3E}">
        <p14:creationId xmlns:p14="http://schemas.microsoft.com/office/powerpoint/2010/main" val="4150814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the vocabulary consists of sub-words. Because number of words can be huge, maybe in </a:t>
            </a:r>
            <a:r>
              <a:rPr lang="en-US" dirty="0" err="1"/>
              <a:t>hundereds</a:t>
            </a:r>
            <a:r>
              <a:rPr lang="en-US" dirty="0"/>
              <a:t> of thousands. So, a better approach is to make use of sub-words in the vocabulary. For example, there can be many words which end with ‘</a:t>
            </a:r>
            <a:r>
              <a:rPr lang="en-US" dirty="0" err="1"/>
              <a:t>ing</a:t>
            </a:r>
            <a:r>
              <a:rPr lang="en-US" dirty="0"/>
              <a:t>’, like running, jogging, etc. if we use </a:t>
            </a:r>
            <a:r>
              <a:rPr lang="en-US" dirty="0" err="1"/>
              <a:t>subwords</a:t>
            </a:r>
            <a:r>
              <a:rPr lang="en-US" dirty="0"/>
              <a:t>, we can represent all of these words by keeping ‘</a:t>
            </a:r>
            <a:r>
              <a:rPr lang="en-US" dirty="0" err="1"/>
              <a:t>ing</a:t>
            </a:r>
            <a:r>
              <a:rPr lang="en-US" dirty="0"/>
              <a:t>’ as a separate token.</a:t>
            </a:r>
          </a:p>
        </p:txBody>
      </p:sp>
      <p:sp>
        <p:nvSpPr>
          <p:cNvPr id="4" name="Slide Number Placeholder 3"/>
          <p:cNvSpPr>
            <a:spLocks noGrp="1"/>
          </p:cNvSpPr>
          <p:nvPr>
            <p:ph type="sldNum" sz="quarter" idx="5"/>
          </p:nvPr>
        </p:nvSpPr>
        <p:spPr/>
        <p:txBody>
          <a:bodyPr/>
          <a:lstStyle/>
          <a:p>
            <a:fld id="{CFC62938-ADCF-45A5-A28C-B37D1986F471}" type="slidenum">
              <a:rPr lang="en-CA" smtClean="0"/>
              <a:t>35</a:t>
            </a:fld>
            <a:endParaRPr lang="en-CA"/>
          </a:p>
        </p:txBody>
      </p:sp>
    </p:spTree>
    <p:extLst>
      <p:ext uri="{BB962C8B-B14F-4D97-AF65-F5344CB8AC3E}">
        <p14:creationId xmlns:p14="http://schemas.microsoft.com/office/powerpoint/2010/main" val="3971689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vocabulary in place, we can simply convert the input sequence into tokens by using the indices of sub-words.</a:t>
            </a:r>
          </a:p>
        </p:txBody>
      </p:sp>
      <p:sp>
        <p:nvSpPr>
          <p:cNvPr id="4" name="Slide Number Placeholder 3"/>
          <p:cNvSpPr>
            <a:spLocks noGrp="1"/>
          </p:cNvSpPr>
          <p:nvPr>
            <p:ph type="sldNum" sz="quarter" idx="5"/>
          </p:nvPr>
        </p:nvSpPr>
        <p:spPr/>
        <p:txBody>
          <a:bodyPr/>
          <a:lstStyle/>
          <a:p>
            <a:fld id="{CFC62938-ADCF-45A5-A28C-B37D1986F471}" type="slidenum">
              <a:rPr lang="en-CA" smtClean="0"/>
              <a:t>36</a:t>
            </a:fld>
            <a:endParaRPr lang="en-CA"/>
          </a:p>
        </p:txBody>
      </p:sp>
    </p:spTree>
    <p:extLst>
      <p:ext uri="{BB962C8B-B14F-4D97-AF65-F5344CB8AC3E}">
        <p14:creationId xmlns:p14="http://schemas.microsoft.com/office/powerpoint/2010/main" val="933179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we input an input sequence which gets converted into tokens and token ids, which are fed to the transformer model, which outputs a sequence of token ids, which then get converted back into an output sequence of text.</a:t>
            </a:r>
          </a:p>
        </p:txBody>
      </p:sp>
      <p:sp>
        <p:nvSpPr>
          <p:cNvPr id="4" name="Slide Number Placeholder 3"/>
          <p:cNvSpPr>
            <a:spLocks noGrp="1"/>
          </p:cNvSpPr>
          <p:nvPr>
            <p:ph type="sldNum" sz="quarter" idx="5"/>
          </p:nvPr>
        </p:nvSpPr>
        <p:spPr/>
        <p:txBody>
          <a:bodyPr/>
          <a:lstStyle/>
          <a:p>
            <a:fld id="{CFC62938-ADCF-45A5-A28C-B37D1986F471}" type="slidenum">
              <a:rPr lang="en-CA" smtClean="0"/>
              <a:t>37</a:t>
            </a:fld>
            <a:endParaRPr lang="en-CA"/>
          </a:p>
        </p:txBody>
      </p:sp>
    </p:spTree>
    <p:extLst>
      <p:ext uri="{BB962C8B-B14F-4D97-AF65-F5344CB8AC3E}">
        <p14:creationId xmlns:p14="http://schemas.microsoft.com/office/powerpoint/2010/main" val="32809247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tokens, next we convert them into token embeddings which are nothing but high dimensional vectors in an embedding space.</a:t>
            </a:r>
          </a:p>
        </p:txBody>
      </p:sp>
      <p:sp>
        <p:nvSpPr>
          <p:cNvPr id="4" name="Slide Number Placeholder 3"/>
          <p:cNvSpPr>
            <a:spLocks noGrp="1"/>
          </p:cNvSpPr>
          <p:nvPr>
            <p:ph type="sldNum" sz="quarter" idx="5"/>
          </p:nvPr>
        </p:nvSpPr>
        <p:spPr/>
        <p:txBody>
          <a:bodyPr/>
          <a:lstStyle/>
          <a:p>
            <a:fld id="{CFC62938-ADCF-45A5-A28C-B37D1986F471}" type="slidenum">
              <a:rPr lang="en-CA" smtClean="0"/>
              <a:t>38</a:t>
            </a:fld>
            <a:endParaRPr lang="en-CA"/>
          </a:p>
        </p:txBody>
      </p:sp>
    </p:spTree>
    <p:extLst>
      <p:ext uri="{BB962C8B-B14F-4D97-AF65-F5344CB8AC3E}">
        <p14:creationId xmlns:p14="http://schemas.microsoft.com/office/powerpoint/2010/main" val="31490015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Related words are closer to each other in the embedding space</a:t>
            </a:r>
          </a:p>
        </p:txBody>
      </p:sp>
      <p:sp>
        <p:nvSpPr>
          <p:cNvPr id="4" name="Slide Number Placeholder 3"/>
          <p:cNvSpPr>
            <a:spLocks noGrp="1"/>
          </p:cNvSpPr>
          <p:nvPr>
            <p:ph type="sldNum" sz="quarter" idx="5"/>
          </p:nvPr>
        </p:nvSpPr>
        <p:spPr/>
        <p:txBody>
          <a:bodyPr/>
          <a:lstStyle/>
          <a:p>
            <a:fld id="{CFC62938-ADCF-45A5-A28C-B37D1986F471}" type="slidenum">
              <a:rPr lang="en-CA" smtClean="0"/>
              <a:t>39</a:t>
            </a:fld>
            <a:endParaRPr lang="en-CA"/>
          </a:p>
        </p:txBody>
      </p:sp>
    </p:spTree>
    <p:extLst>
      <p:ext uri="{BB962C8B-B14F-4D97-AF65-F5344CB8AC3E}">
        <p14:creationId xmlns:p14="http://schemas.microsoft.com/office/powerpoint/2010/main" val="2569139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Layers – input, hidden, output</a:t>
            </a:r>
          </a:p>
        </p:txBody>
      </p:sp>
      <p:sp>
        <p:nvSpPr>
          <p:cNvPr id="4" name="Slide Number Placeholder 3"/>
          <p:cNvSpPr>
            <a:spLocks noGrp="1"/>
          </p:cNvSpPr>
          <p:nvPr>
            <p:ph type="sldNum" sz="quarter" idx="5"/>
          </p:nvPr>
        </p:nvSpPr>
        <p:spPr/>
        <p:txBody>
          <a:bodyPr/>
          <a:lstStyle/>
          <a:p>
            <a:fld id="{CFC62938-ADCF-45A5-A28C-B37D1986F471}" type="slidenum">
              <a:rPr lang="en-CA" smtClean="0"/>
              <a:t>9</a:t>
            </a:fld>
            <a:endParaRPr lang="en-CA"/>
          </a:p>
        </p:txBody>
      </p:sp>
    </p:spTree>
    <p:extLst>
      <p:ext uri="{BB962C8B-B14F-4D97-AF65-F5344CB8AC3E}">
        <p14:creationId xmlns:p14="http://schemas.microsoft.com/office/powerpoint/2010/main" val="3626317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converting tokens into embedding vectors, next we add information related to the position of words. Transformers are not sequential like RNNs, so there is no inherent assumption about the position of a word in the transformers. That’s why the position information is added to the embedding vector.</a:t>
            </a:r>
          </a:p>
        </p:txBody>
      </p:sp>
      <p:sp>
        <p:nvSpPr>
          <p:cNvPr id="4" name="Slide Number Placeholder 3"/>
          <p:cNvSpPr>
            <a:spLocks noGrp="1"/>
          </p:cNvSpPr>
          <p:nvPr>
            <p:ph type="sldNum" sz="quarter" idx="5"/>
          </p:nvPr>
        </p:nvSpPr>
        <p:spPr/>
        <p:txBody>
          <a:bodyPr/>
          <a:lstStyle/>
          <a:p>
            <a:fld id="{CFC62938-ADCF-45A5-A28C-B37D1986F471}" type="slidenum">
              <a:rPr lang="en-CA" smtClean="0"/>
              <a:t>40</a:t>
            </a:fld>
            <a:endParaRPr lang="en-CA"/>
          </a:p>
        </p:txBody>
      </p:sp>
    </p:spTree>
    <p:extLst>
      <p:ext uri="{BB962C8B-B14F-4D97-AF65-F5344CB8AC3E}">
        <p14:creationId xmlns:p14="http://schemas.microsoft.com/office/powerpoint/2010/main" val="3901142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obtaining the embeddings for the token, next the token passes through one or more decoder blocks. </a:t>
            </a:r>
          </a:p>
        </p:txBody>
      </p:sp>
      <p:sp>
        <p:nvSpPr>
          <p:cNvPr id="4" name="Slide Number Placeholder 3"/>
          <p:cNvSpPr>
            <a:spLocks noGrp="1"/>
          </p:cNvSpPr>
          <p:nvPr>
            <p:ph type="sldNum" sz="quarter" idx="5"/>
          </p:nvPr>
        </p:nvSpPr>
        <p:spPr/>
        <p:txBody>
          <a:bodyPr/>
          <a:lstStyle/>
          <a:p>
            <a:fld id="{CFC62938-ADCF-45A5-A28C-B37D1986F471}" type="slidenum">
              <a:rPr lang="en-CA" smtClean="0"/>
              <a:t>41</a:t>
            </a:fld>
            <a:endParaRPr lang="en-CA"/>
          </a:p>
        </p:txBody>
      </p:sp>
    </p:spTree>
    <p:extLst>
      <p:ext uri="{BB962C8B-B14F-4D97-AF65-F5344CB8AC3E}">
        <p14:creationId xmlns:p14="http://schemas.microsoft.com/office/powerpoint/2010/main" val="617272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decoder block consists of two sub layers called Attention and feed forward.</a:t>
            </a:r>
          </a:p>
        </p:txBody>
      </p:sp>
      <p:sp>
        <p:nvSpPr>
          <p:cNvPr id="4" name="Slide Number Placeholder 3"/>
          <p:cNvSpPr>
            <a:spLocks noGrp="1"/>
          </p:cNvSpPr>
          <p:nvPr>
            <p:ph type="sldNum" sz="quarter" idx="5"/>
          </p:nvPr>
        </p:nvSpPr>
        <p:spPr/>
        <p:txBody>
          <a:bodyPr/>
          <a:lstStyle/>
          <a:p>
            <a:fld id="{CFC62938-ADCF-45A5-A28C-B37D1986F471}" type="slidenum">
              <a:rPr lang="en-CA" smtClean="0"/>
              <a:t>42</a:t>
            </a:fld>
            <a:endParaRPr lang="en-CA"/>
          </a:p>
        </p:txBody>
      </p:sp>
    </p:spTree>
    <p:extLst>
      <p:ext uri="{BB962C8B-B14F-4D97-AF65-F5344CB8AC3E}">
        <p14:creationId xmlns:p14="http://schemas.microsoft.com/office/powerpoint/2010/main" val="159129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after decoder block, we have an output layer.</a:t>
            </a:r>
          </a:p>
        </p:txBody>
      </p:sp>
      <p:sp>
        <p:nvSpPr>
          <p:cNvPr id="4" name="Slide Number Placeholder 3"/>
          <p:cNvSpPr>
            <a:spLocks noGrp="1"/>
          </p:cNvSpPr>
          <p:nvPr>
            <p:ph type="sldNum" sz="quarter" idx="5"/>
          </p:nvPr>
        </p:nvSpPr>
        <p:spPr/>
        <p:txBody>
          <a:bodyPr/>
          <a:lstStyle/>
          <a:p>
            <a:fld id="{CFC62938-ADCF-45A5-A28C-B37D1986F471}" type="slidenum">
              <a:rPr lang="en-CA" smtClean="0"/>
              <a:t>43</a:t>
            </a:fld>
            <a:endParaRPr lang="en-CA"/>
          </a:p>
        </p:txBody>
      </p:sp>
    </p:spTree>
    <p:extLst>
      <p:ext uri="{BB962C8B-B14F-4D97-AF65-F5344CB8AC3E}">
        <p14:creationId xmlns:p14="http://schemas.microsoft.com/office/powerpoint/2010/main" val="36307171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we covered, note that this entire process is performed for each token.</a:t>
            </a:r>
          </a:p>
        </p:txBody>
      </p:sp>
      <p:sp>
        <p:nvSpPr>
          <p:cNvPr id="4" name="Slide Number Placeholder 3"/>
          <p:cNvSpPr>
            <a:spLocks noGrp="1"/>
          </p:cNvSpPr>
          <p:nvPr>
            <p:ph type="sldNum" sz="quarter" idx="5"/>
          </p:nvPr>
        </p:nvSpPr>
        <p:spPr/>
        <p:txBody>
          <a:bodyPr/>
          <a:lstStyle/>
          <a:p>
            <a:fld id="{CFC62938-ADCF-45A5-A28C-B37D1986F471}" type="slidenum">
              <a:rPr lang="en-CA" smtClean="0"/>
              <a:t>44</a:t>
            </a:fld>
            <a:endParaRPr lang="en-CA"/>
          </a:p>
        </p:txBody>
      </p:sp>
    </p:spTree>
    <p:extLst>
      <p:ext uri="{BB962C8B-B14F-4D97-AF65-F5344CB8AC3E}">
        <p14:creationId xmlns:p14="http://schemas.microsoft.com/office/powerpoint/2010/main" val="13401523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dig deeper into a few important components which we missed earlier.</a:t>
            </a:r>
          </a:p>
        </p:txBody>
      </p:sp>
      <p:sp>
        <p:nvSpPr>
          <p:cNvPr id="4" name="Slide Number Placeholder 3"/>
          <p:cNvSpPr>
            <a:spLocks noGrp="1"/>
          </p:cNvSpPr>
          <p:nvPr>
            <p:ph type="sldNum" sz="quarter" idx="5"/>
          </p:nvPr>
        </p:nvSpPr>
        <p:spPr/>
        <p:txBody>
          <a:bodyPr/>
          <a:lstStyle/>
          <a:p>
            <a:fld id="{CFC62938-ADCF-45A5-A28C-B37D1986F471}" type="slidenum">
              <a:rPr lang="en-CA" smtClean="0"/>
              <a:t>45</a:t>
            </a:fld>
            <a:endParaRPr lang="en-CA"/>
          </a:p>
        </p:txBody>
      </p:sp>
    </p:spTree>
    <p:extLst>
      <p:ext uri="{BB962C8B-B14F-4D97-AF65-F5344CB8AC3E}">
        <p14:creationId xmlns:p14="http://schemas.microsoft.com/office/powerpoint/2010/main" val="1336291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Weights are learned during network training</a:t>
            </a:r>
          </a:p>
        </p:txBody>
      </p:sp>
      <p:sp>
        <p:nvSpPr>
          <p:cNvPr id="4" name="Slide Number Placeholder 3"/>
          <p:cNvSpPr>
            <a:spLocks noGrp="1"/>
          </p:cNvSpPr>
          <p:nvPr>
            <p:ph type="sldNum" sz="quarter" idx="5"/>
          </p:nvPr>
        </p:nvSpPr>
        <p:spPr/>
        <p:txBody>
          <a:bodyPr/>
          <a:lstStyle/>
          <a:p>
            <a:fld id="{CFC62938-ADCF-45A5-A28C-B37D1986F471}" type="slidenum">
              <a:rPr lang="en-CA" smtClean="0"/>
              <a:t>10</a:t>
            </a:fld>
            <a:endParaRPr lang="en-CA"/>
          </a:p>
        </p:txBody>
      </p:sp>
    </p:spTree>
    <p:extLst>
      <p:ext uri="{BB962C8B-B14F-4D97-AF65-F5344CB8AC3E}">
        <p14:creationId xmlns:p14="http://schemas.microsoft.com/office/powerpoint/2010/main" val="2481892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Inputs and outputs – supervised learning</a:t>
            </a:r>
          </a:p>
        </p:txBody>
      </p:sp>
      <p:sp>
        <p:nvSpPr>
          <p:cNvPr id="4" name="Slide Number Placeholder 3"/>
          <p:cNvSpPr>
            <a:spLocks noGrp="1"/>
          </p:cNvSpPr>
          <p:nvPr>
            <p:ph type="sldNum" sz="quarter" idx="5"/>
          </p:nvPr>
        </p:nvSpPr>
        <p:spPr/>
        <p:txBody>
          <a:bodyPr/>
          <a:lstStyle/>
          <a:p>
            <a:fld id="{CFC62938-ADCF-45A5-A28C-B37D1986F471}" type="slidenum">
              <a:rPr lang="en-CA" smtClean="0"/>
              <a:t>11</a:t>
            </a:fld>
            <a:endParaRPr lang="en-CA"/>
          </a:p>
        </p:txBody>
      </p:sp>
    </p:spTree>
    <p:extLst>
      <p:ext uri="{BB962C8B-B14F-4D97-AF65-F5344CB8AC3E}">
        <p14:creationId xmlns:p14="http://schemas.microsoft.com/office/powerpoint/2010/main" val="1168625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input for training data, and perform a prediction via Forward pass through the network. We obtain the outputs.</a:t>
            </a:r>
          </a:p>
        </p:txBody>
      </p:sp>
      <p:sp>
        <p:nvSpPr>
          <p:cNvPr id="4" name="Slide Number Placeholder 3"/>
          <p:cNvSpPr>
            <a:spLocks noGrp="1"/>
          </p:cNvSpPr>
          <p:nvPr>
            <p:ph type="sldNum" sz="quarter" idx="5"/>
          </p:nvPr>
        </p:nvSpPr>
        <p:spPr/>
        <p:txBody>
          <a:bodyPr/>
          <a:lstStyle/>
          <a:p>
            <a:fld id="{CFC62938-ADCF-45A5-A28C-B37D1986F471}" type="slidenum">
              <a:rPr lang="en-CA" smtClean="0"/>
              <a:t>12</a:t>
            </a:fld>
            <a:endParaRPr lang="en-CA"/>
          </a:p>
        </p:txBody>
      </p:sp>
    </p:spTree>
    <p:extLst>
      <p:ext uri="{BB962C8B-B14F-4D97-AF65-F5344CB8AC3E}">
        <p14:creationId xmlns:p14="http://schemas.microsoft.com/office/powerpoint/2010/main" val="3081555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Calculate the loss i.e. the difference between the actual expected outputs and the predicted outputs</a:t>
            </a:r>
          </a:p>
        </p:txBody>
      </p:sp>
      <p:sp>
        <p:nvSpPr>
          <p:cNvPr id="4" name="Slide Number Placeholder 3"/>
          <p:cNvSpPr>
            <a:spLocks noGrp="1"/>
          </p:cNvSpPr>
          <p:nvPr>
            <p:ph type="sldNum" sz="quarter" idx="5"/>
          </p:nvPr>
        </p:nvSpPr>
        <p:spPr/>
        <p:txBody>
          <a:bodyPr/>
          <a:lstStyle/>
          <a:p>
            <a:fld id="{CFC62938-ADCF-45A5-A28C-B37D1986F471}" type="slidenum">
              <a:rPr lang="en-CA" smtClean="0"/>
              <a:t>13</a:t>
            </a:fld>
            <a:endParaRPr lang="en-CA"/>
          </a:p>
        </p:txBody>
      </p:sp>
    </p:spTree>
    <p:extLst>
      <p:ext uri="{BB962C8B-B14F-4D97-AF65-F5344CB8AC3E}">
        <p14:creationId xmlns:p14="http://schemas.microsoft.com/office/powerpoint/2010/main" val="2013864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Backpropagate the loss through the network thereby updating the weights</a:t>
            </a:r>
          </a:p>
        </p:txBody>
      </p:sp>
      <p:sp>
        <p:nvSpPr>
          <p:cNvPr id="4" name="Slide Number Placeholder 3"/>
          <p:cNvSpPr>
            <a:spLocks noGrp="1"/>
          </p:cNvSpPr>
          <p:nvPr>
            <p:ph type="sldNum" sz="quarter" idx="5"/>
          </p:nvPr>
        </p:nvSpPr>
        <p:spPr/>
        <p:txBody>
          <a:bodyPr/>
          <a:lstStyle/>
          <a:p>
            <a:fld id="{CFC62938-ADCF-45A5-A28C-B37D1986F471}" type="slidenum">
              <a:rPr lang="en-CA" smtClean="0"/>
              <a:t>14</a:t>
            </a:fld>
            <a:endParaRPr lang="en-CA"/>
          </a:p>
        </p:txBody>
      </p:sp>
    </p:spTree>
    <p:extLst>
      <p:ext uri="{BB962C8B-B14F-4D97-AF65-F5344CB8AC3E}">
        <p14:creationId xmlns:p14="http://schemas.microsoft.com/office/powerpoint/2010/main" val="751019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 this enough times with a variety of data, and the weights get optimized. The network learns to map the inputs to the right outputs.</a:t>
            </a:r>
          </a:p>
        </p:txBody>
      </p:sp>
      <p:sp>
        <p:nvSpPr>
          <p:cNvPr id="4" name="Slide Number Placeholder 3"/>
          <p:cNvSpPr>
            <a:spLocks noGrp="1"/>
          </p:cNvSpPr>
          <p:nvPr>
            <p:ph type="sldNum" sz="quarter" idx="5"/>
          </p:nvPr>
        </p:nvSpPr>
        <p:spPr/>
        <p:txBody>
          <a:bodyPr/>
          <a:lstStyle/>
          <a:p>
            <a:fld id="{CFC62938-ADCF-45A5-A28C-B37D1986F471}" type="slidenum">
              <a:rPr lang="en-CA" smtClean="0"/>
              <a:t>15</a:t>
            </a:fld>
            <a:endParaRPr lang="en-CA"/>
          </a:p>
        </p:txBody>
      </p:sp>
    </p:spTree>
    <p:extLst>
      <p:ext uri="{BB962C8B-B14F-4D97-AF65-F5344CB8AC3E}">
        <p14:creationId xmlns:p14="http://schemas.microsoft.com/office/powerpoint/2010/main" val="445203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69AF-A62B-D5B1-F55D-09843BC76E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A56E90C-C4B6-5795-336D-E251CCAA1E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DBD2C067-E8B5-3A07-0E02-F44BBFF4519D}"/>
              </a:ext>
            </a:extLst>
          </p:cNvPr>
          <p:cNvSpPr>
            <a:spLocks noGrp="1"/>
          </p:cNvSpPr>
          <p:nvPr>
            <p:ph type="dt" sz="half" idx="10"/>
          </p:nvPr>
        </p:nvSpPr>
        <p:spPr/>
        <p:txBody>
          <a:bodyPr/>
          <a:lstStyle/>
          <a:p>
            <a:fld id="{7CF0BCE0-945C-4FDF-95A1-2149B1FF5B83}" type="datetimeFigureOut">
              <a:rPr lang="en-US" smtClean="0"/>
              <a:t>5/27/2024</a:t>
            </a:fld>
            <a:endParaRPr lang="en-US"/>
          </a:p>
        </p:txBody>
      </p:sp>
      <p:sp>
        <p:nvSpPr>
          <p:cNvPr id="5" name="Footer Placeholder 4">
            <a:extLst>
              <a:ext uri="{FF2B5EF4-FFF2-40B4-BE49-F238E27FC236}">
                <a16:creationId xmlns:a16="http://schemas.microsoft.com/office/drawing/2014/main" id="{ABB2D1D2-4529-EAE9-250F-8E4DB3D9FD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982B28-10D3-49D9-C8D6-DEDF62BB801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978020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06E3-BAD8-82B7-F82E-EE9C0299922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50F37E2-0879-2474-7B82-EA212A0AD5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2024A28-556C-B23C-8BAB-3E7F986394F4}"/>
              </a:ext>
            </a:extLst>
          </p:cNvPr>
          <p:cNvSpPr>
            <a:spLocks noGrp="1"/>
          </p:cNvSpPr>
          <p:nvPr>
            <p:ph type="dt" sz="half" idx="10"/>
          </p:nvPr>
        </p:nvSpPr>
        <p:spPr/>
        <p:txBody>
          <a:bodyPr/>
          <a:lstStyle/>
          <a:p>
            <a:fld id="{7CF0BCE0-945C-4FDF-95A1-2149B1FF5B83}" type="datetimeFigureOut">
              <a:rPr lang="en-US" smtClean="0"/>
              <a:t>5/27/2024</a:t>
            </a:fld>
            <a:endParaRPr lang="en-US"/>
          </a:p>
        </p:txBody>
      </p:sp>
      <p:sp>
        <p:nvSpPr>
          <p:cNvPr id="5" name="Footer Placeholder 4">
            <a:extLst>
              <a:ext uri="{FF2B5EF4-FFF2-40B4-BE49-F238E27FC236}">
                <a16:creationId xmlns:a16="http://schemas.microsoft.com/office/drawing/2014/main" id="{0BD263EE-CADC-08ED-49BC-A996912E21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393DAA-CE3A-80AB-E303-8C94B261C4E9}"/>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629895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13F916-C616-87C6-498F-FD0EF335E2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326F58A-3C20-2A94-4343-99767447AC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7CE73F3-91B0-A2EC-6A28-5990FFD85464}"/>
              </a:ext>
            </a:extLst>
          </p:cNvPr>
          <p:cNvSpPr>
            <a:spLocks noGrp="1"/>
          </p:cNvSpPr>
          <p:nvPr>
            <p:ph type="dt" sz="half" idx="10"/>
          </p:nvPr>
        </p:nvSpPr>
        <p:spPr/>
        <p:txBody>
          <a:bodyPr/>
          <a:lstStyle/>
          <a:p>
            <a:fld id="{7CF0BCE0-945C-4FDF-95A1-2149B1FF5B83}" type="datetimeFigureOut">
              <a:rPr lang="en-US" smtClean="0"/>
              <a:t>5/27/2024</a:t>
            </a:fld>
            <a:endParaRPr lang="en-US"/>
          </a:p>
        </p:txBody>
      </p:sp>
      <p:sp>
        <p:nvSpPr>
          <p:cNvPr id="5" name="Footer Placeholder 4">
            <a:extLst>
              <a:ext uri="{FF2B5EF4-FFF2-40B4-BE49-F238E27FC236}">
                <a16:creationId xmlns:a16="http://schemas.microsoft.com/office/drawing/2014/main" id="{6991A439-F1D7-2947-DE6A-8FB03133D6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B6B862-6AD1-20B3-D7E1-A9BBFEA8B6CA}"/>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391754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4172760368"/>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B735EAF-8052-DDCD-6CEC-D825479BEFD3}"/>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4499428" y="796698"/>
            <a:ext cx="6854371"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7" name="Picture Placeholder 6">
            <a:extLst>
              <a:ext uri="{FF2B5EF4-FFF2-40B4-BE49-F238E27FC236}">
                <a16:creationId xmlns:a16="http://schemas.microsoft.com/office/drawing/2014/main" id="{DCB9F921-8097-7740-47FD-1905F9FE448C}"/>
              </a:ext>
            </a:extLst>
          </p:cNvPr>
          <p:cNvSpPr>
            <a:spLocks noGrp="1"/>
          </p:cNvSpPr>
          <p:nvPr>
            <p:ph type="pic" sz="quarter" idx="19"/>
          </p:nvPr>
        </p:nvSpPr>
        <p:spPr>
          <a:xfrm>
            <a:off x="0" y="0"/>
            <a:ext cx="4354513" cy="6858000"/>
          </a:xfrm>
        </p:spPr>
        <p:txBody>
          <a:bodyPr/>
          <a:lstStyle/>
          <a:p>
            <a:endParaRPr lang="en-US"/>
          </a:p>
        </p:txBody>
      </p:sp>
      <p:sp>
        <p:nvSpPr>
          <p:cNvPr id="9" name="Text Placeholder 7">
            <a:extLst>
              <a:ext uri="{FF2B5EF4-FFF2-40B4-BE49-F238E27FC236}">
                <a16:creationId xmlns:a16="http://schemas.microsoft.com/office/drawing/2014/main" id="{DEBCBD63-480F-D96C-B0DF-94EF264BA08C}"/>
              </a:ext>
            </a:extLst>
          </p:cNvPr>
          <p:cNvSpPr>
            <a:spLocks noGrp="1"/>
          </p:cNvSpPr>
          <p:nvPr>
            <p:ph type="body" sz="quarter" idx="21"/>
          </p:nvPr>
        </p:nvSpPr>
        <p:spPr>
          <a:xfrm>
            <a:off x="8280716"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23F1D198-945D-C96D-60E9-C0AEC5E296ED}"/>
              </a:ext>
            </a:extLst>
          </p:cNvPr>
          <p:cNvSpPr>
            <a:spLocks noGrp="1"/>
          </p:cNvSpPr>
          <p:nvPr>
            <p:ph type="body" sz="quarter" idx="17"/>
          </p:nvPr>
        </p:nvSpPr>
        <p:spPr>
          <a:xfrm>
            <a:off x="8280717"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BDCD9B2A-F0BB-F9DB-CC75-2EC1683475F8}"/>
              </a:ext>
            </a:extLst>
          </p:cNvPr>
          <p:cNvSpPr>
            <a:spLocks noGrp="1"/>
          </p:cNvSpPr>
          <p:nvPr>
            <p:ph type="body" sz="quarter" idx="18"/>
          </p:nvPr>
        </p:nvSpPr>
        <p:spPr>
          <a:xfrm>
            <a:off x="4495800"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12">
            <a:extLst>
              <a:ext uri="{FF2B5EF4-FFF2-40B4-BE49-F238E27FC236}">
                <a16:creationId xmlns:a16="http://schemas.microsoft.com/office/drawing/2014/main" id="{68651C4C-4AD1-19DA-CC78-BEC58707B5AD}"/>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
        <p:nvSpPr>
          <p:cNvPr id="3" name="Text Placeholder 7">
            <a:extLst>
              <a:ext uri="{FF2B5EF4-FFF2-40B4-BE49-F238E27FC236}">
                <a16:creationId xmlns:a16="http://schemas.microsoft.com/office/drawing/2014/main" id="{12271BA1-38C2-A7FE-AC76-8EC49BFBBE35}"/>
              </a:ext>
            </a:extLst>
          </p:cNvPr>
          <p:cNvSpPr>
            <a:spLocks noGrp="1"/>
          </p:cNvSpPr>
          <p:nvPr>
            <p:ph type="body" sz="quarter" idx="22"/>
          </p:nvPr>
        </p:nvSpPr>
        <p:spPr>
          <a:xfrm>
            <a:off x="4495800"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630785607"/>
      </p:ext>
    </p:extLst>
  </p:cSld>
  <p:clrMapOvr>
    <a:masterClrMapping/>
  </p:clrMapOvr>
  <p:extLst>
    <p:ext uri="{DCECCB84-F9BA-43D5-87BE-67443E8EF086}">
      <p15:sldGuideLst xmlns:p15="http://schemas.microsoft.com/office/powerpoint/2012/main">
        <p15:guide id="1" orient="horz" pos="840">
          <p15:clr>
            <a:srgbClr val="FBAE40"/>
          </p15:clr>
        </p15:guide>
        <p15:guide id="2" pos="2832">
          <p15:clr>
            <a:srgbClr val="FBAE40"/>
          </p15:clr>
        </p15:guide>
        <p15:guide id="3" orient="horz" pos="3744">
          <p15:clr>
            <a:srgbClr val="FBAE40"/>
          </p15:clr>
        </p15:guide>
        <p15:guide id="4" pos="6864">
          <p15:clr>
            <a:srgbClr val="FBAE40"/>
          </p15:clr>
        </p15:guide>
        <p15:guide id="5" pos="4560">
          <p15:clr>
            <a:srgbClr val="FBAE40"/>
          </p15:clr>
        </p15:guide>
        <p15:guide id="6" orient="horz" pos="1704">
          <p15:clr>
            <a:srgbClr val="FBAE40"/>
          </p15:clr>
        </p15:guide>
        <p15:guide id="7" orient="horz" pos="360">
          <p15:clr>
            <a:srgbClr val="FBAE40"/>
          </p15:clr>
        </p15:guide>
        <p15:guide id="9" pos="3720">
          <p15:clr>
            <a:srgbClr val="FBAE40"/>
          </p15:clr>
        </p15:guide>
        <p15:guide id="10" pos="6360">
          <p15:clr>
            <a:srgbClr val="FBAE40"/>
          </p15:clr>
        </p15:guide>
        <p15:guide id="11" pos="7152">
          <p15:clr>
            <a:srgbClr val="FBAE40"/>
          </p15:clr>
        </p15:guide>
        <p15:guide id="12" pos="2952">
          <p15:clr>
            <a:srgbClr val="FBAE40"/>
          </p15:clr>
        </p15:guide>
        <p15:guide id="13" pos="7056">
          <p15:clr>
            <a:srgbClr val="FBAE40"/>
          </p15:clr>
        </p15:guide>
        <p15:guide id="14" orient="horz" pos="244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7C7D43-1CC3-3332-AEFC-59ABB023F7AC}"/>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02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1848048577"/>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6678385"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609600" y="584664"/>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609600" y="67175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9"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9F175D2-EEFE-E4BF-0E57-03025B8F8D64}"/>
              </a:ext>
            </a:extLst>
          </p:cNvPr>
          <p:cNvSpPr>
            <a:spLocks noGrp="1"/>
          </p:cNvSpPr>
          <p:nvPr>
            <p:ph type="pic" sz="quarter" idx="19"/>
          </p:nvPr>
        </p:nvSpPr>
        <p:spPr>
          <a:xfrm>
            <a:off x="7696200" y="1"/>
            <a:ext cx="4495800" cy="6858000"/>
          </a:xfrm>
        </p:spPr>
        <p:txBody>
          <a:bodyPr/>
          <a:lstStyle/>
          <a:p>
            <a:endParaRPr lang="en-US" dirty="0"/>
          </a:p>
        </p:txBody>
      </p:sp>
      <p:sp>
        <p:nvSpPr>
          <p:cNvPr id="15" name="Text Placeholder 12">
            <a:extLst>
              <a:ext uri="{FF2B5EF4-FFF2-40B4-BE49-F238E27FC236}">
                <a16:creationId xmlns:a16="http://schemas.microsoft.com/office/drawing/2014/main" id="{273C4E42-511B-EB94-CA0A-051B1A4A918D}"/>
              </a:ext>
            </a:extLst>
          </p:cNvPr>
          <p:cNvSpPr>
            <a:spLocks noGrp="1"/>
          </p:cNvSpPr>
          <p:nvPr>
            <p:ph type="body" sz="quarter" idx="20"/>
          </p:nvPr>
        </p:nvSpPr>
        <p:spPr>
          <a:xfrm>
            <a:off x="495300" y="6573838"/>
            <a:ext cx="2870200" cy="284162"/>
          </a:xfrm>
        </p:spPr>
        <p:txBody>
          <a:bodyPr>
            <a:noAutofit/>
          </a:bodyPr>
          <a:lstStyle>
            <a:lvl1pPr marL="0" indent="0" algn="l">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24538990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7" orient="horz" pos="360">
          <p15:clr>
            <a:srgbClr val="FBAE40"/>
          </p15:clr>
        </p15:guide>
        <p15:guide id="8" pos="1032">
          <p15:clr>
            <a:srgbClr val="FBAE40"/>
          </p15:clr>
        </p15:guide>
        <p15:guide id="9" pos="4848">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70AFB9-F87E-11AC-2B32-B5178FE34E78}"/>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1442" y="268927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919352225"/>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414779-4CEE-EEAD-8A66-EE043E90B44F}"/>
              </a:ext>
            </a:extLst>
          </p:cNvPr>
          <p:cNvSpPr/>
          <p:nvPr userDrawn="1"/>
        </p:nvSpPr>
        <p:spPr>
          <a:xfrm>
            <a:off x="1611313" y="3215390"/>
            <a:ext cx="2638398" cy="364261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4235A04-C2C9-A7DC-3FE5-1E7D27C0E13D}"/>
              </a:ext>
            </a:extLst>
          </p:cNvPr>
          <p:cNvSpPr>
            <a:spLocks noGrp="1"/>
          </p:cNvSpPr>
          <p:nvPr>
            <p:ph type="pic" sz="quarter" idx="19"/>
          </p:nvPr>
        </p:nvSpPr>
        <p:spPr>
          <a:xfrm>
            <a:off x="914400" y="2627313"/>
            <a:ext cx="2525713" cy="3316287"/>
          </a:xfrm>
        </p:spPr>
        <p:txBody>
          <a:bodyPr/>
          <a:lstStyle/>
          <a:p>
            <a:endParaRPr lang="en-US"/>
          </a:p>
        </p:txBody>
      </p:sp>
      <p:sp>
        <p:nvSpPr>
          <p:cNvPr id="3" name="Text Placeholder 12">
            <a:extLst>
              <a:ext uri="{FF2B5EF4-FFF2-40B4-BE49-F238E27FC236}">
                <a16:creationId xmlns:a16="http://schemas.microsoft.com/office/drawing/2014/main" id="{7104C814-4179-5378-738C-F0AEB2D153F3}"/>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404326330"/>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655">
          <p15:clr>
            <a:srgbClr val="FBAE40"/>
          </p15:clr>
        </p15:guide>
        <p15:guide id="7" orient="horz" pos="360">
          <p15:clr>
            <a:srgbClr val="FBAE40"/>
          </p15:clr>
        </p15:guide>
        <p15:guide id="8" pos="1015">
          <p15:clr>
            <a:srgbClr val="FBAE40"/>
          </p15:clr>
        </p15:guide>
        <p15:guide id="9" pos="2167">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B883CC-094E-7039-9807-58F11002611B}"/>
              </a:ext>
            </a:extLst>
          </p:cNvPr>
          <p:cNvSpPr/>
          <p:nvPr userDrawn="1"/>
        </p:nvSpPr>
        <p:spPr>
          <a:xfrm>
            <a:off x="0" y="0"/>
            <a:ext cx="5358984"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1066800"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8FDDBBAD-B928-4819-64F5-80A5AECD71CB}"/>
              </a:ext>
            </a:extLst>
          </p:cNvPr>
          <p:cNvSpPr>
            <a:spLocks noGrp="1"/>
          </p:cNvSpPr>
          <p:nvPr>
            <p:ph type="pic" sz="quarter" idx="19"/>
          </p:nvPr>
        </p:nvSpPr>
        <p:spPr>
          <a:xfrm>
            <a:off x="4381500" y="2171699"/>
            <a:ext cx="2971800" cy="4549775"/>
          </a:xfrm>
        </p:spPr>
        <p:txBody>
          <a:bodyPr/>
          <a:lstStyle/>
          <a:p>
            <a:endParaRPr lang="en-US"/>
          </a:p>
        </p:txBody>
      </p:sp>
      <p:sp>
        <p:nvSpPr>
          <p:cNvPr id="3" name="Text Placeholder 12">
            <a:extLst>
              <a:ext uri="{FF2B5EF4-FFF2-40B4-BE49-F238E27FC236}">
                <a16:creationId xmlns:a16="http://schemas.microsoft.com/office/drawing/2014/main" id="{8B3586BE-78C6-E426-9F3C-F59381E5CD88}"/>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46408188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632">
          <p15:clr>
            <a:srgbClr val="FBAE40"/>
          </p15:clr>
        </p15:guide>
        <p15:guide id="6" orient="horz" pos="1368">
          <p15:clr>
            <a:srgbClr val="FBAE40"/>
          </p15:clr>
        </p15:guide>
        <p15:guide id="7" orient="horz" pos="360">
          <p15:clr>
            <a:srgbClr val="FBAE40"/>
          </p15:clr>
        </p15:guide>
        <p15:guide id="9" pos="2760">
          <p15:clr>
            <a:srgbClr val="FBAE40"/>
          </p15:clr>
        </p15:guide>
        <p15:guide id="11" pos="7159">
          <p15:clr>
            <a:srgbClr val="FBAE40"/>
          </p15:clr>
        </p15:guide>
        <p15:guide id="12" pos="672">
          <p15:clr>
            <a:srgbClr val="FBAE40"/>
          </p15:clr>
        </p15:guide>
        <p15:guide id="14" orient="horz" pos="2448">
          <p15:clr>
            <a:srgbClr val="FBAE40"/>
          </p15:clr>
        </p15:guide>
        <p15:guide id="15" pos="705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949CF9-AE80-D4A2-E0FC-126A4E8ECBCB}"/>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32546" y="4618037"/>
            <a:ext cx="9314540" cy="1325563"/>
          </a:xfrm>
        </p:spPr>
        <p:txBody>
          <a:bodyPr anchor="b">
            <a:noAutofit/>
          </a:bodyPr>
          <a:lstStyle>
            <a:lvl1pPr algn="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7"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9"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2461991912"/>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560">
          <p15:clr>
            <a:srgbClr val="FBAE40"/>
          </p15:clr>
        </p15:guide>
        <p15:guide id="7" orient="horz" pos="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4CAC0-B468-FC13-C643-B4EFADB493D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E76229B-24E8-C24C-5C52-745CD772DA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AB3FB29-5A7C-6021-4AE0-660E83E31B86}"/>
              </a:ext>
            </a:extLst>
          </p:cNvPr>
          <p:cNvSpPr>
            <a:spLocks noGrp="1"/>
          </p:cNvSpPr>
          <p:nvPr>
            <p:ph type="dt" sz="half" idx="10"/>
          </p:nvPr>
        </p:nvSpPr>
        <p:spPr/>
        <p:txBody>
          <a:bodyPr/>
          <a:lstStyle/>
          <a:p>
            <a:fld id="{7CF0BCE0-945C-4FDF-95A1-2149B1FF5B83}" type="datetimeFigureOut">
              <a:rPr lang="en-US" smtClean="0"/>
              <a:t>5/27/2024</a:t>
            </a:fld>
            <a:endParaRPr lang="en-US"/>
          </a:p>
        </p:txBody>
      </p:sp>
      <p:sp>
        <p:nvSpPr>
          <p:cNvPr id="5" name="Footer Placeholder 4">
            <a:extLst>
              <a:ext uri="{FF2B5EF4-FFF2-40B4-BE49-F238E27FC236}">
                <a16:creationId xmlns:a16="http://schemas.microsoft.com/office/drawing/2014/main" id="{4AF422A9-3CBF-55C6-28F9-927FAB4F99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8243C-BE66-D504-2088-2207B54EBE76}"/>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41579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960C-86A7-6728-9263-973B76A8FD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6591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0029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2824232365"/>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A3871-32E6-56B0-DE35-83DEF23C96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486FDD9-7673-B8A8-EE2D-A9A55E2260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B13DD-41E0-D719-BBB3-1571371576DD}"/>
              </a:ext>
            </a:extLst>
          </p:cNvPr>
          <p:cNvSpPr>
            <a:spLocks noGrp="1"/>
          </p:cNvSpPr>
          <p:nvPr>
            <p:ph type="dt" sz="half" idx="10"/>
          </p:nvPr>
        </p:nvSpPr>
        <p:spPr/>
        <p:txBody>
          <a:bodyPr/>
          <a:lstStyle/>
          <a:p>
            <a:fld id="{7CF0BCE0-945C-4FDF-95A1-2149B1FF5B83}" type="datetimeFigureOut">
              <a:rPr lang="en-US" smtClean="0"/>
              <a:t>5/27/2024</a:t>
            </a:fld>
            <a:endParaRPr lang="en-US" dirty="0"/>
          </a:p>
        </p:txBody>
      </p:sp>
      <p:sp>
        <p:nvSpPr>
          <p:cNvPr id="5" name="Footer Placeholder 4">
            <a:extLst>
              <a:ext uri="{FF2B5EF4-FFF2-40B4-BE49-F238E27FC236}">
                <a16:creationId xmlns:a16="http://schemas.microsoft.com/office/drawing/2014/main" id="{A4921596-B0AB-DBAD-3049-4A90584731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FB52FDD-7EF1-13EA-0D4E-9BA9AABE52D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608304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55637-4DA1-7C74-D9C0-CB6F81DFD90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60F4D16-C816-AD83-3410-27F4C8AFE5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77A255B9-CD51-9853-BC17-577493081B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32F45E7D-F074-EB4C-884D-A34802FAB5D2}"/>
              </a:ext>
            </a:extLst>
          </p:cNvPr>
          <p:cNvSpPr>
            <a:spLocks noGrp="1"/>
          </p:cNvSpPr>
          <p:nvPr>
            <p:ph type="dt" sz="half" idx="10"/>
          </p:nvPr>
        </p:nvSpPr>
        <p:spPr/>
        <p:txBody>
          <a:bodyPr/>
          <a:lstStyle/>
          <a:p>
            <a:fld id="{7CF0BCE0-945C-4FDF-95A1-2149B1FF5B83}" type="datetimeFigureOut">
              <a:rPr lang="en-US" smtClean="0"/>
              <a:t>5/27/2024</a:t>
            </a:fld>
            <a:endParaRPr lang="en-US"/>
          </a:p>
        </p:txBody>
      </p:sp>
      <p:sp>
        <p:nvSpPr>
          <p:cNvPr id="6" name="Footer Placeholder 5">
            <a:extLst>
              <a:ext uri="{FF2B5EF4-FFF2-40B4-BE49-F238E27FC236}">
                <a16:creationId xmlns:a16="http://schemas.microsoft.com/office/drawing/2014/main" id="{9C5F5DA9-C4E7-2FFD-5735-E0303ECAE5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F4E8F2-1ED1-7AB9-0AF2-1B5D385C9189}"/>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354355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A0AAA-BC4F-48F3-A213-AE21DA52A6F0}"/>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CA9F66D-E75B-8FCD-0EC0-C5B763A7B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896DCC-CD10-81CC-AEF3-68C0280B93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64E27B07-21B2-C6E6-CFA9-D7D96CD566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785AFE-0C32-1100-5F22-B400FFC508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F1025F7A-A68A-5AE8-C6A2-91A2F876FCC1}"/>
              </a:ext>
            </a:extLst>
          </p:cNvPr>
          <p:cNvSpPr>
            <a:spLocks noGrp="1"/>
          </p:cNvSpPr>
          <p:nvPr>
            <p:ph type="dt" sz="half" idx="10"/>
          </p:nvPr>
        </p:nvSpPr>
        <p:spPr/>
        <p:txBody>
          <a:bodyPr/>
          <a:lstStyle/>
          <a:p>
            <a:fld id="{7CF0BCE0-945C-4FDF-95A1-2149B1FF5B83}" type="datetimeFigureOut">
              <a:rPr lang="en-US" smtClean="0"/>
              <a:t>5/27/2024</a:t>
            </a:fld>
            <a:endParaRPr lang="en-US"/>
          </a:p>
        </p:txBody>
      </p:sp>
      <p:sp>
        <p:nvSpPr>
          <p:cNvPr id="8" name="Footer Placeholder 7">
            <a:extLst>
              <a:ext uri="{FF2B5EF4-FFF2-40B4-BE49-F238E27FC236}">
                <a16:creationId xmlns:a16="http://schemas.microsoft.com/office/drawing/2014/main" id="{4068242E-8257-F715-D63F-9AA9996458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915BAE-67BA-26E8-6DF8-5F55A2B6C55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047344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F97E5-F816-AF79-EEA9-D4A907165749}"/>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D55C5DA-4A2A-B9C4-4994-F92D467CD4C5}"/>
              </a:ext>
            </a:extLst>
          </p:cNvPr>
          <p:cNvSpPr>
            <a:spLocks noGrp="1"/>
          </p:cNvSpPr>
          <p:nvPr>
            <p:ph type="dt" sz="half" idx="10"/>
          </p:nvPr>
        </p:nvSpPr>
        <p:spPr/>
        <p:txBody>
          <a:bodyPr/>
          <a:lstStyle/>
          <a:p>
            <a:fld id="{7CF0BCE0-945C-4FDF-95A1-2149B1FF5B83}" type="datetimeFigureOut">
              <a:rPr lang="en-US" smtClean="0"/>
              <a:t>5/27/2024</a:t>
            </a:fld>
            <a:endParaRPr lang="en-US"/>
          </a:p>
        </p:txBody>
      </p:sp>
      <p:sp>
        <p:nvSpPr>
          <p:cNvPr id="4" name="Footer Placeholder 3">
            <a:extLst>
              <a:ext uri="{FF2B5EF4-FFF2-40B4-BE49-F238E27FC236}">
                <a16:creationId xmlns:a16="http://schemas.microsoft.com/office/drawing/2014/main" id="{03097B05-CA22-C339-8FDF-047E5A0DC0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0B9163-E89B-2512-42F5-73F101C6844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217168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249950-9FEF-05A0-E383-74DBE08CB2CF}"/>
              </a:ext>
            </a:extLst>
          </p:cNvPr>
          <p:cNvSpPr>
            <a:spLocks noGrp="1"/>
          </p:cNvSpPr>
          <p:nvPr>
            <p:ph type="dt" sz="half" idx="10"/>
          </p:nvPr>
        </p:nvSpPr>
        <p:spPr/>
        <p:txBody>
          <a:bodyPr/>
          <a:lstStyle/>
          <a:p>
            <a:fld id="{7CF0BCE0-945C-4FDF-95A1-2149B1FF5B83}" type="datetimeFigureOut">
              <a:rPr lang="en-US" smtClean="0"/>
              <a:t>5/27/2024</a:t>
            </a:fld>
            <a:endParaRPr lang="en-US"/>
          </a:p>
        </p:txBody>
      </p:sp>
      <p:sp>
        <p:nvSpPr>
          <p:cNvPr id="3" name="Footer Placeholder 2">
            <a:extLst>
              <a:ext uri="{FF2B5EF4-FFF2-40B4-BE49-F238E27FC236}">
                <a16:creationId xmlns:a16="http://schemas.microsoft.com/office/drawing/2014/main" id="{BB0B1FFC-80E9-5BEE-EFD4-78399163AA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7787F4-7FB9-A5AB-4A5E-D929EAE0E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751157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1D23-585D-0F5D-AFB6-F24FE89E8A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B816B84-F0D9-16E1-8696-C0E90E82F9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2D1C438-1E9B-B9F8-BDEA-32F9B90433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9873C7-5826-BAF4-196D-7DE6C76BBD3D}"/>
              </a:ext>
            </a:extLst>
          </p:cNvPr>
          <p:cNvSpPr>
            <a:spLocks noGrp="1"/>
          </p:cNvSpPr>
          <p:nvPr>
            <p:ph type="dt" sz="half" idx="10"/>
          </p:nvPr>
        </p:nvSpPr>
        <p:spPr/>
        <p:txBody>
          <a:bodyPr/>
          <a:lstStyle/>
          <a:p>
            <a:fld id="{7CF0BCE0-945C-4FDF-95A1-2149B1FF5B83}" type="datetimeFigureOut">
              <a:rPr lang="en-US" smtClean="0"/>
              <a:t>5/27/2024</a:t>
            </a:fld>
            <a:endParaRPr lang="en-US"/>
          </a:p>
        </p:txBody>
      </p:sp>
      <p:sp>
        <p:nvSpPr>
          <p:cNvPr id="6" name="Footer Placeholder 5">
            <a:extLst>
              <a:ext uri="{FF2B5EF4-FFF2-40B4-BE49-F238E27FC236}">
                <a16:creationId xmlns:a16="http://schemas.microsoft.com/office/drawing/2014/main" id="{251476BD-526D-80AE-F3D1-E405309A90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FB8608-B77C-65A7-3D7D-A602545E4AA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466732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FE6D3-75BE-9989-56A8-D0B6ECC8AB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5F45142-A518-B7CA-77AA-E19E57F0CA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B905E742-9557-A65A-CA5B-A7FC819E61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201670-2944-C93A-5465-33ED8F5A03B4}"/>
              </a:ext>
            </a:extLst>
          </p:cNvPr>
          <p:cNvSpPr>
            <a:spLocks noGrp="1"/>
          </p:cNvSpPr>
          <p:nvPr>
            <p:ph type="dt" sz="half" idx="10"/>
          </p:nvPr>
        </p:nvSpPr>
        <p:spPr/>
        <p:txBody>
          <a:bodyPr/>
          <a:lstStyle/>
          <a:p>
            <a:fld id="{7CF0BCE0-945C-4FDF-95A1-2149B1FF5B83}" type="datetimeFigureOut">
              <a:rPr lang="en-US" smtClean="0"/>
              <a:t>5/27/2024</a:t>
            </a:fld>
            <a:endParaRPr lang="en-US"/>
          </a:p>
        </p:txBody>
      </p:sp>
      <p:sp>
        <p:nvSpPr>
          <p:cNvPr id="6" name="Footer Placeholder 5">
            <a:extLst>
              <a:ext uri="{FF2B5EF4-FFF2-40B4-BE49-F238E27FC236}">
                <a16:creationId xmlns:a16="http://schemas.microsoft.com/office/drawing/2014/main" id="{8004D7D9-DD00-9F22-682A-03D0B0A26C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90785-B6B9-45E7-3B00-CB593D954A3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196748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16F09A-EA66-B6AA-78B8-52C37A4F57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D9B8BA5-DA43-53DF-8249-5363163FB2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E7B1875-B0F3-9E66-F9B0-20B487A47F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7CF0BCE0-945C-4FDF-95A1-2149B1FF5B83}" type="datetimeFigureOut">
              <a:rPr lang="en-US" smtClean="0"/>
              <a:pPr algn="r"/>
              <a:t>5/27/2024</a:t>
            </a:fld>
            <a:endParaRPr lang="en-US" dirty="0"/>
          </a:p>
        </p:txBody>
      </p:sp>
      <p:sp>
        <p:nvSpPr>
          <p:cNvPr id="5" name="Footer Placeholder 4">
            <a:extLst>
              <a:ext uri="{FF2B5EF4-FFF2-40B4-BE49-F238E27FC236}">
                <a16:creationId xmlns:a16="http://schemas.microsoft.com/office/drawing/2014/main" id="{96414FEF-DD84-81E2-C749-76D2AA94D5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dirty="0"/>
          </a:p>
        </p:txBody>
      </p:sp>
      <p:sp>
        <p:nvSpPr>
          <p:cNvPr id="6" name="Slide Number Placeholder 5">
            <a:extLst>
              <a:ext uri="{FF2B5EF4-FFF2-40B4-BE49-F238E27FC236}">
                <a16:creationId xmlns:a16="http://schemas.microsoft.com/office/drawing/2014/main" id="{9A239894-9848-0228-76CA-4BD6774823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3155791433"/>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4C769-5B6E-5C22-9516-5D7BE462E3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23190F5-D493-CE67-ED1B-D761BFA699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725225E-A593-BBE5-FA35-2952DE6D5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812C0-D4F0-C345-96B4-1E8B918506AC}" type="datetimeFigureOut">
              <a:rPr lang="en-US" smtClean="0"/>
              <a:t>5/27/2024</a:t>
            </a:fld>
            <a:endParaRPr lang="en-US"/>
          </a:p>
        </p:txBody>
      </p:sp>
      <p:sp>
        <p:nvSpPr>
          <p:cNvPr id="6" name="Slide Number Placeholder 5">
            <a:extLst>
              <a:ext uri="{FF2B5EF4-FFF2-40B4-BE49-F238E27FC236}">
                <a16:creationId xmlns:a16="http://schemas.microsoft.com/office/drawing/2014/main" id="{BB730E95-9162-1956-4897-1AA052698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709E4-652E-524A-8D35-CF602AA44AAA}" type="slidenum">
              <a:rPr lang="en-US" smtClean="0"/>
              <a:t>‹#›</a:t>
            </a:fld>
            <a:endParaRPr lang="en-US"/>
          </a:p>
        </p:txBody>
      </p:sp>
    </p:spTree>
    <p:extLst>
      <p:ext uri="{BB962C8B-B14F-4D97-AF65-F5344CB8AC3E}">
        <p14:creationId xmlns:p14="http://schemas.microsoft.com/office/powerpoint/2010/main" val="1679508059"/>
      </p:ext>
    </p:extLst>
  </p:cSld>
  <p:clrMap bg1="lt1" tx1="dk1" bg2="lt2" tx2="dk2" accent1="accent1" accent2="accent2" accent3="accent3" accent4="accent4" accent5="accent5" accent6="accent6" hlink="hlink" folHlink="folHlink"/>
  <p:sldLayoutIdLst>
    <p:sldLayoutId id="2147483662" r:id="rId1"/>
    <p:sldLayoutId id="214748367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60" r:id="rId11"/>
  </p:sldLayoutIdLst>
  <p:txStyles>
    <p:titleStyle>
      <a:lvl1pPr algn="l" defTabSz="914400" rtl="0" eaLnBrk="1" latinLnBrk="0" hangingPunct="1">
        <a:lnSpc>
          <a:spcPct val="90000"/>
        </a:lnSpc>
        <a:spcBef>
          <a:spcPct val="0"/>
        </a:spcBef>
        <a:buNone/>
        <a:defRPr sz="4800" kern="1200">
          <a:solidFill>
            <a:schemeClr val="tx1">
              <a:lumMod val="85000"/>
              <a:lumOff val="15000"/>
            </a:schemeClr>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144">
          <p15:clr>
            <a:srgbClr val="F26B43"/>
          </p15:clr>
        </p15:guide>
        <p15:guide id="4" pos="7416">
          <p15:clr>
            <a:srgbClr val="F26B43"/>
          </p15:clr>
        </p15:guide>
        <p15:guide id="5" pos="3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hyperlink" Target="https://platform.openai.com/playground/complete?model=gpt-3.5-turbo-instruct" TargetMode="External"/><Relationship Id="rId4" Type="http://schemas.openxmlformats.org/officeDocument/2006/relationships/hyperlink" Target="https://platform.openai.com/playground/complete?model=davinci-002" TargetMode="External"/></Relationships>
</file>

<file path=ppt/slides/_rels/slide10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www.manning.com/books/build-a-large-language-model-from-scratch" TargetMode="External"/><Relationship Id="rId2" Type="http://schemas.openxmlformats.org/officeDocument/2006/relationships/hyperlink" Target="https://arxiv.org/abs/1706.03762" TargetMode="External"/><Relationship Id="rId1" Type="http://schemas.openxmlformats.org/officeDocument/2006/relationships/slideLayout" Target="../slideLayouts/slideLayout2.xml"/><Relationship Id="rId5" Type="http://schemas.openxmlformats.org/officeDocument/2006/relationships/hyperlink" Target="https://lm-debugger-l.apps.allenai.org/" TargetMode="External"/><Relationship Id="rId4" Type="http://schemas.openxmlformats.org/officeDocument/2006/relationships/hyperlink" Target="https://github.com/karpathy/minGPT" TargetMode="External"/></Relationships>
</file>

<file path=ppt/slides/_rels/slide1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rxiv.org/abs/1706.03762"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huggingface.co/mistralai/Mistral-7B-Instruct-v0.2"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developers.google.com/machine-learning/guides/text-classification/step-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42BF35-C064-1A8D-4B55-79C333D2FE6E}"/>
              </a:ext>
            </a:extLst>
          </p:cNvPr>
          <p:cNvSpPr>
            <a:spLocks noGrp="1"/>
          </p:cNvSpPr>
          <p:nvPr>
            <p:ph type="ctrTitle"/>
          </p:nvPr>
        </p:nvSpPr>
        <p:spPr>
          <a:xfrm>
            <a:off x="638881" y="417576"/>
            <a:ext cx="10909640" cy="1249394"/>
          </a:xfrm>
        </p:spPr>
        <p:txBody>
          <a:bodyPr anchor="ctr">
            <a:normAutofit/>
          </a:bodyPr>
          <a:lstStyle/>
          <a:p>
            <a:r>
              <a:rPr lang="en-CA" sz="5100"/>
              <a:t>Deep dive into Transformers architecture</a:t>
            </a:r>
          </a:p>
        </p:txBody>
      </p:sp>
      <p:sp>
        <p:nvSpPr>
          <p:cNvPr id="3" name="Subtitle 2">
            <a:extLst>
              <a:ext uri="{FF2B5EF4-FFF2-40B4-BE49-F238E27FC236}">
                <a16:creationId xmlns:a16="http://schemas.microsoft.com/office/drawing/2014/main" id="{079F9103-DD25-8879-84B9-2D94309F9CA2}"/>
              </a:ext>
            </a:extLst>
          </p:cNvPr>
          <p:cNvSpPr>
            <a:spLocks noGrp="1"/>
          </p:cNvSpPr>
          <p:nvPr>
            <p:ph type="subTitle" idx="1"/>
          </p:nvPr>
        </p:nvSpPr>
        <p:spPr>
          <a:xfrm>
            <a:off x="638881" y="1809541"/>
            <a:ext cx="10909643" cy="687406"/>
          </a:xfrm>
        </p:spPr>
        <p:txBody>
          <a:bodyPr anchor="ctr">
            <a:normAutofit/>
          </a:bodyPr>
          <a:lstStyle/>
          <a:p>
            <a:r>
              <a:rPr lang="en-CA" sz="1700" dirty="0"/>
              <a:t>Presented by:</a:t>
            </a:r>
          </a:p>
          <a:p>
            <a:r>
              <a:rPr lang="en-CA" sz="1700" dirty="0"/>
              <a:t>Japneet </a:t>
            </a:r>
            <a:r>
              <a:rPr lang="en-CA" sz="1700" dirty="0" err="1"/>
              <a:t>singh</a:t>
            </a:r>
            <a:r>
              <a:rPr lang="en-CA" sz="1700" dirty="0"/>
              <a:t> (japneets@gmail.com)</a:t>
            </a:r>
          </a:p>
        </p:txBody>
      </p:sp>
      <p:sp>
        <p:nvSpPr>
          <p:cNvPr id="98"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Video 22" descr="3D Machine Parts">
            <a:extLst>
              <a:ext uri="{FF2B5EF4-FFF2-40B4-BE49-F238E27FC236}">
                <a16:creationId xmlns:a16="http://schemas.microsoft.com/office/drawing/2014/main" id="{360F5D06-7C95-B418-6F19-258C3379643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2897527" y="2633472"/>
            <a:ext cx="6393897" cy="3586353"/>
          </a:xfrm>
          <a:prstGeom prst="rect">
            <a:avLst/>
          </a:prstGeom>
        </p:spPr>
      </p:pic>
    </p:spTree>
    <p:extLst>
      <p:ext uri="{BB962C8B-B14F-4D97-AF65-F5344CB8AC3E}">
        <p14:creationId xmlns:p14="http://schemas.microsoft.com/office/powerpoint/2010/main" val="209143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23"/>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par>
                                <p:cTn id="10" presetID="10" presetClass="entr" presetSubtype="0" fill="hold" grpId="0" nodeType="withEffect">
                                  <p:stCondLst>
                                    <p:cond delay="2000"/>
                                  </p:stCondLst>
                                  <p:iterate type="lt">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4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2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3"/>
                                        </p:tgtEl>
                                      </p:cBhvr>
                                    </p:cmd>
                                  </p:childTnLst>
                                </p:cTn>
                              </p:par>
                            </p:childTnLst>
                          </p:cTn>
                        </p:par>
                      </p:childTnLst>
                    </p:cTn>
                  </p:par>
                </p:childTnLst>
              </p:cTn>
              <p:nextCondLst>
                <p:cond evt="onClick" delay="0">
                  <p:tgtEl>
                    <p:spTgt spid="23"/>
                  </p:tgtEl>
                </p:cond>
              </p:nextCondLst>
            </p:seq>
            <p:video>
              <p:cMediaNode mute="1">
                <p:cTn id="23" repeatCount="indefinite" fill="hold" display="0">
                  <p:stCondLst>
                    <p:cond delay="indefinite"/>
                  </p:stCondLst>
                </p:cTn>
                <p:tgtEl>
                  <p:spTgt spid="23"/>
                </p:tgtEl>
              </p:cMediaNode>
            </p:vide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635000" y="640823"/>
            <a:ext cx="3418659" cy="5583148"/>
          </a:xfrm>
        </p:spPr>
        <p:txBody>
          <a:bodyPr anchor="ctr">
            <a:normAutofit/>
          </a:bodyPr>
          <a:lstStyle/>
          <a:p>
            <a:r>
              <a:rPr lang="en-US" sz="5400" dirty="0"/>
              <a:t>Neural network</a:t>
            </a:r>
            <a:endParaRPr lang="en-CA" sz="5400" dirty="0"/>
          </a:p>
        </p:txBody>
      </p:sp>
      <p:sp>
        <p:nvSpPr>
          <p:cNvPr id="10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CEEB43E-A749-3CBF-E64E-031AB5F6696C}"/>
              </a:ext>
            </a:extLst>
          </p:cNvPr>
          <p:cNvSpPr/>
          <p:nvPr/>
        </p:nvSpPr>
        <p:spPr>
          <a:xfrm>
            <a:off x="5218814" y="4302641"/>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x3</a:t>
            </a:r>
            <a:endParaRPr lang="en-CA" dirty="0">
              <a:solidFill>
                <a:schemeClr val="tx1"/>
              </a:solidFill>
            </a:endParaRPr>
          </a:p>
        </p:txBody>
      </p:sp>
      <p:sp>
        <p:nvSpPr>
          <p:cNvPr id="8" name="Oval 7">
            <a:extLst>
              <a:ext uri="{FF2B5EF4-FFF2-40B4-BE49-F238E27FC236}">
                <a16:creationId xmlns:a16="http://schemas.microsoft.com/office/drawing/2014/main" id="{7861C601-F1D3-B4C2-3FEE-98C5EAE7B30B}"/>
              </a:ext>
            </a:extLst>
          </p:cNvPr>
          <p:cNvSpPr/>
          <p:nvPr/>
        </p:nvSpPr>
        <p:spPr>
          <a:xfrm>
            <a:off x="5218814" y="1922721"/>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x1</a:t>
            </a:r>
            <a:endParaRPr lang="en-CA" dirty="0">
              <a:solidFill>
                <a:schemeClr val="tx1"/>
              </a:solidFill>
            </a:endParaRPr>
          </a:p>
        </p:txBody>
      </p:sp>
      <p:sp>
        <p:nvSpPr>
          <p:cNvPr id="9" name="Oval 8">
            <a:extLst>
              <a:ext uri="{FF2B5EF4-FFF2-40B4-BE49-F238E27FC236}">
                <a16:creationId xmlns:a16="http://schemas.microsoft.com/office/drawing/2014/main" id="{2C4A76DA-39E7-078C-FC89-982131ED1551}"/>
              </a:ext>
            </a:extLst>
          </p:cNvPr>
          <p:cNvSpPr/>
          <p:nvPr/>
        </p:nvSpPr>
        <p:spPr>
          <a:xfrm>
            <a:off x="5218814" y="3112681"/>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x2</a:t>
            </a:r>
            <a:endParaRPr lang="en-CA" dirty="0">
              <a:solidFill>
                <a:schemeClr val="tx1"/>
              </a:solidFill>
            </a:endParaRPr>
          </a:p>
        </p:txBody>
      </p:sp>
      <p:grpSp>
        <p:nvGrpSpPr>
          <p:cNvPr id="63" name="Group 62">
            <a:extLst>
              <a:ext uri="{FF2B5EF4-FFF2-40B4-BE49-F238E27FC236}">
                <a16:creationId xmlns:a16="http://schemas.microsoft.com/office/drawing/2014/main" id="{FB6F9C56-83A5-FC36-1540-5AE768C48895}"/>
              </a:ext>
            </a:extLst>
          </p:cNvPr>
          <p:cNvGrpSpPr/>
          <p:nvPr/>
        </p:nvGrpSpPr>
        <p:grpSpPr>
          <a:xfrm>
            <a:off x="6805976" y="1291855"/>
            <a:ext cx="643908" cy="4202517"/>
            <a:chOff x="6417888" y="1291855"/>
            <a:chExt cx="643908" cy="4202517"/>
          </a:xfrm>
        </p:grpSpPr>
        <p:sp>
          <p:nvSpPr>
            <p:cNvPr id="10" name="Oval 9">
              <a:extLst>
                <a:ext uri="{FF2B5EF4-FFF2-40B4-BE49-F238E27FC236}">
                  <a16:creationId xmlns:a16="http://schemas.microsoft.com/office/drawing/2014/main" id="{68450BC5-7931-1659-C590-03C01AC23815}"/>
                </a:ext>
              </a:extLst>
            </p:cNvPr>
            <p:cNvSpPr/>
            <p:nvPr/>
          </p:nvSpPr>
          <p:spPr>
            <a:xfrm>
              <a:off x="6417888" y="367177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solidFill>
                  <a:schemeClr val="tx1"/>
                </a:solidFill>
              </a:endParaRPr>
            </a:p>
          </p:txBody>
        </p:sp>
        <p:sp>
          <p:nvSpPr>
            <p:cNvPr id="11" name="Oval 10">
              <a:extLst>
                <a:ext uri="{FF2B5EF4-FFF2-40B4-BE49-F238E27FC236}">
                  <a16:creationId xmlns:a16="http://schemas.microsoft.com/office/drawing/2014/main" id="{20E77B6A-E5C2-A992-F02E-0D1CC974235E}"/>
                </a:ext>
              </a:extLst>
            </p:cNvPr>
            <p:cNvSpPr/>
            <p:nvPr/>
          </p:nvSpPr>
          <p:spPr>
            <a:xfrm>
              <a:off x="6417888" y="129185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solidFill>
                  <a:schemeClr val="tx1"/>
                </a:solidFill>
              </a:endParaRPr>
            </a:p>
          </p:txBody>
        </p:sp>
        <p:sp>
          <p:nvSpPr>
            <p:cNvPr id="12" name="Oval 11">
              <a:extLst>
                <a:ext uri="{FF2B5EF4-FFF2-40B4-BE49-F238E27FC236}">
                  <a16:creationId xmlns:a16="http://schemas.microsoft.com/office/drawing/2014/main" id="{1D008969-9CC1-6AEC-FF9C-A2BC7C5FE548}"/>
                </a:ext>
              </a:extLst>
            </p:cNvPr>
            <p:cNvSpPr/>
            <p:nvPr/>
          </p:nvSpPr>
          <p:spPr>
            <a:xfrm>
              <a:off x="6417888" y="248181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solidFill>
                  <a:schemeClr val="tx1"/>
                </a:solidFill>
              </a:endParaRPr>
            </a:p>
          </p:txBody>
        </p:sp>
        <p:sp>
          <p:nvSpPr>
            <p:cNvPr id="13" name="Oval 12">
              <a:extLst>
                <a:ext uri="{FF2B5EF4-FFF2-40B4-BE49-F238E27FC236}">
                  <a16:creationId xmlns:a16="http://schemas.microsoft.com/office/drawing/2014/main" id="{1623B275-1A71-AF4B-2EB7-290CFCBE0F72}"/>
                </a:ext>
              </a:extLst>
            </p:cNvPr>
            <p:cNvSpPr/>
            <p:nvPr/>
          </p:nvSpPr>
          <p:spPr>
            <a:xfrm>
              <a:off x="6417888" y="486173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solidFill>
                  <a:schemeClr val="tx1"/>
                </a:solidFill>
              </a:endParaRPr>
            </a:p>
          </p:txBody>
        </p:sp>
      </p:grpSp>
      <p:grpSp>
        <p:nvGrpSpPr>
          <p:cNvPr id="64" name="Group 63">
            <a:extLst>
              <a:ext uri="{FF2B5EF4-FFF2-40B4-BE49-F238E27FC236}">
                <a16:creationId xmlns:a16="http://schemas.microsoft.com/office/drawing/2014/main" id="{4E8E8C3C-9652-9606-7AE8-77F24E7305CA}"/>
              </a:ext>
            </a:extLst>
          </p:cNvPr>
          <p:cNvGrpSpPr/>
          <p:nvPr/>
        </p:nvGrpSpPr>
        <p:grpSpPr>
          <a:xfrm>
            <a:off x="8380102" y="1291855"/>
            <a:ext cx="643908" cy="4202517"/>
            <a:chOff x="8816036" y="1291855"/>
            <a:chExt cx="643908" cy="4202517"/>
          </a:xfrm>
        </p:grpSpPr>
        <p:sp>
          <p:nvSpPr>
            <p:cNvPr id="14" name="Oval 13">
              <a:extLst>
                <a:ext uri="{FF2B5EF4-FFF2-40B4-BE49-F238E27FC236}">
                  <a16:creationId xmlns:a16="http://schemas.microsoft.com/office/drawing/2014/main" id="{B2227BF0-FEEA-ABF0-8586-373D8378284D}"/>
                </a:ext>
              </a:extLst>
            </p:cNvPr>
            <p:cNvSpPr/>
            <p:nvPr/>
          </p:nvSpPr>
          <p:spPr>
            <a:xfrm>
              <a:off x="8816036" y="367177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p>
          </p:txBody>
        </p:sp>
        <p:sp>
          <p:nvSpPr>
            <p:cNvPr id="16" name="Oval 15">
              <a:extLst>
                <a:ext uri="{FF2B5EF4-FFF2-40B4-BE49-F238E27FC236}">
                  <a16:creationId xmlns:a16="http://schemas.microsoft.com/office/drawing/2014/main" id="{ACD95052-EC3C-2364-F2E0-55A5AA77A9D1}"/>
                </a:ext>
              </a:extLst>
            </p:cNvPr>
            <p:cNvSpPr/>
            <p:nvPr/>
          </p:nvSpPr>
          <p:spPr>
            <a:xfrm>
              <a:off x="8816036" y="129185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p>
          </p:txBody>
        </p:sp>
        <p:sp>
          <p:nvSpPr>
            <p:cNvPr id="17" name="Oval 16">
              <a:extLst>
                <a:ext uri="{FF2B5EF4-FFF2-40B4-BE49-F238E27FC236}">
                  <a16:creationId xmlns:a16="http://schemas.microsoft.com/office/drawing/2014/main" id="{9F8BE5BB-AE09-9EB1-1D32-C39BB3275303}"/>
                </a:ext>
              </a:extLst>
            </p:cNvPr>
            <p:cNvSpPr/>
            <p:nvPr/>
          </p:nvSpPr>
          <p:spPr>
            <a:xfrm>
              <a:off x="8816036" y="248181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p>
          </p:txBody>
        </p:sp>
        <p:sp>
          <p:nvSpPr>
            <p:cNvPr id="18" name="Oval 17">
              <a:extLst>
                <a:ext uri="{FF2B5EF4-FFF2-40B4-BE49-F238E27FC236}">
                  <a16:creationId xmlns:a16="http://schemas.microsoft.com/office/drawing/2014/main" id="{C92BD4C5-4D5F-4783-C63A-490FB42903F2}"/>
                </a:ext>
              </a:extLst>
            </p:cNvPr>
            <p:cNvSpPr/>
            <p:nvPr/>
          </p:nvSpPr>
          <p:spPr>
            <a:xfrm>
              <a:off x="8816036" y="486173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p>
          </p:txBody>
        </p:sp>
      </p:grpSp>
      <p:sp>
        <p:nvSpPr>
          <p:cNvPr id="19" name="Oval 18">
            <a:extLst>
              <a:ext uri="{FF2B5EF4-FFF2-40B4-BE49-F238E27FC236}">
                <a16:creationId xmlns:a16="http://schemas.microsoft.com/office/drawing/2014/main" id="{8FE4EEC3-1390-FD34-1491-D98C6EFFB417}"/>
              </a:ext>
            </a:extLst>
          </p:cNvPr>
          <p:cNvSpPr/>
          <p:nvPr/>
        </p:nvSpPr>
        <p:spPr>
          <a:xfrm>
            <a:off x="10010364" y="367177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a:extLst>
              <a:ext uri="{FF2B5EF4-FFF2-40B4-BE49-F238E27FC236}">
                <a16:creationId xmlns:a16="http://schemas.microsoft.com/office/drawing/2014/main" id="{BEB3EA1C-6E24-FF86-A880-45012C5A7DD4}"/>
              </a:ext>
            </a:extLst>
          </p:cNvPr>
          <p:cNvSpPr/>
          <p:nvPr/>
        </p:nvSpPr>
        <p:spPr>
          <a:xfrm>
            <a:off x="10010364" y="248181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 name="Straight Arrow Connector 21">
            <a:extLst>
              <a:ext uri="{FF2B5EF4-FFF2-40B4-BE49-F238E27FC236}">
                <a16:creationId xmlns:a16="http://schemas.microsoft.com/office/drawing/2014/main" id="{CA84560B-A75B-E000-6394-821BCC87A624}"/>
              </a:ext>
            </a:extLst>
          </p:cNvPr>
          <p:cNvCxnSpPr>
            <a:stCxn id="8" idx="6"/>
            <a:endCxn id="11" idx="2"/>
          </p:cNvCxnSpPr>
          <p:nvPr/>
        </p:nvCxnSpPr>
        <p:spPr>
          <a:xfrm flipV="1">
            <a:off x="5862722" y="1608174"/>
            <a:ext cx="943254" cy="63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93957EA-70E7-D03E-0770-9E1D10488456}"/>
              </a:ext>
            </a:extLst>
          </p:cNvPr>
          <p:cNvCxnSpPr>
            <a:stCxn id="8" idx="6"/>
            <a:endCxn id="12" idx="2"/>
          </p:cNvCxnSpPr>
          <p:nvPr/>
        </p:nvCxnSpPr>
        <p:spPr>
          <a:xfrm>
            <a:off x="5862722" y="2239040"/>
            <a:ext cx="943254" cy="559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6D7E87E-105D-09C8-CE37-4F06A891F520}"/>
              </a:ext>
            </a:extLst>
          </p:cNvPr>
          <p:cNvCxnSpPr>
            <a:stCxn id="8" idx="6"/>
            <a:endCxn id="10" idx="2"/>
          </p:cNvCxnSpPr>
          <p:nvPr/>
        </p:nvCxnSpPr>
        <p:spPr>
          <a:xfrm>
            <a:off x="5862722" y="2239040"/>
            <a:ext cx="943254" cy="1749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91A053E-EC8F-7E5F-B79D-C2B23646995E}"/>
              </a:ext>
            </a:extLst>
          </p:cNvPr>
          <p:cNvCxnSpPr>
            <a:stCxn id="8" idx="6"/>
            <a:endCxn id="13" idx="2"/>
          </p:cNvCxnSpPr>
          <p:nvPr/>
        </p:nvCxnSpPr>
        <p:spPr>
          <a:xfrm>
            <a:off x="5862722" y="2239040"/>
            <a:ext cx="943254" cy="2939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1E69E1-1884-2FF0-97C6-382725FDD020}"/>
              </a:ext>
            </a:extLst>
          </p:cNvPr>
          <p:cNvCxnSpPr>
            <a:stCxn id="9" idx="6"/>
            <a:endCxn id="11" idx="2"/>
          </p:cNvCxnSpPr>
          <p:nvPr/>
        </p:nvCxnSpPr>
        <p:spPr>
          <a:xfrm flipV="1">
            <a:off x="5862722" y="1608174"/>
            <a:ext cx="943254" cy="182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ABD6473-60CC-EA16-39CE-CEFFABAEA2ED}"/>
              </a:ext>
            </a:extLst>
          </p:cNvPr>
          <p:cNvCxnSpPr>
            <a:stCxn id="9" idx="6"/>
            <a:endCxn id="12" idx="2"/>
          </p:cNvCxnSpPr>
          <p:nvPr/>
        </p:nvCxnSpPr>
        <p:spPr>
          <a:xfrm flipV="1">
            <a:off x="5862722" y="2798134"/>
            <a:ext cx="943254" cy="63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22D54C0-8C06-F22A-A75E-DC40A274DA24}"/>
              </a:ext>
            </a:extLst>
          </p:cNvPr>
          <p:cNvCxnSpPr>
            <a:stCxn id="9" idx="6"/>
            <a:endCxn id="10" idx="2"/>
          </p:cNvCxnSpPr>
          <p:nvPr/>
        </p:nvCxnSpPr>
        <p:spPr>
          <a:xfrm>
            <a:off x="5862722" y="3429000"/>
            <a:ext cx="943254" cy="559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2D7BE70-2D83-7402-EBD1-CDA9D0974F90}"/>
              </a:ext>
            </a:extLst>
          </p:cNvPr>
          <p:cNvCxnSpPr>
            <a:stCxn id="9" idx="6"/>
            <a:endCxn id="13" idx="2"/>
          </p:cNvCxnSpPr>
          <p:nvPr/>
        </p:nvCxnSpPr>
        <p:spPr>
          <a:xfrm>
            <a:off x="5862722" y="3429000"/>
            <a:ext cx="943254" cy="1749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DA7A75E-C4D5-F1A1-CEA2-D23FEAB332DC}"/>
              </a:ext>
            </a:extLst>
          </p:cNvPr>
          <p:cNvCxnSpPr>
            <a:stCxn id="7" idx="6"/>
            <a:endCxn id="11" idx="2"/>
          </p:cNvCxnSpPr>
          <p:nvPr/>
        </p:nvCxnSpPr>
        <p:spPr>
          <a:xfrm flipV="1">
            <a:off x="5862722" y="1608174"/>
            <a:ext cx="943254" cy="3010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0471C5B-2BF6-D903-B0A4-EF7056AD3ACF}"/>
              </a:ext>
            </a:extLst>
          </p:cNvPr>
          <p:cNvCxnSpPr>
            <a:stCxn id="7" idx="6"/>
            <a:endCxn id="12" idx="2"/>
          </p:cNvCxnSpPr>
          <p:nvPr/>
        </p:nvCxnSpPr>
        <p:spPr>
          <a:xfrm flipV="1">
            <a:off x="5862722" y="2798134"/>
            <a:ext cx="943254" cy="182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1A7B81-4A7A-5630-0D0E-0CAA81505692}"/>
              </a:ext>
            </a:extLst>
          </p:cNvPr>
          <p:cNvCxnSpPr>
            <a:stCxn id="7" idx="6"/>
            <a:endCxn id="10" idx="2"/>
          </p:cNvCxnSpPr>
          <p:nvPr/>
        </p:nvCxnSpPr>
        <p:spPr>
          <a:xfrm flipV="1">
            <a:off x="5862722" y="3988094"/>
            <a:ext cx="943254" cy="63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CF8DB34-83BD-D0AA-D598-9BE28E2C3FB2}"/>
              </a:ext>
            </a:extLst>
          </p:cNvPr>
          <p:cNvCxnSpPr>
            <a:stCxn id="7" idx="6"/>
            <a:endCxn id="13" idx="2"/>
          </p:cNvCxnSpPr>
          <p:nvPr/>
        </p:nvCxnSpPr>
        <p:spPr>
          <a:xfrm>
            <a:off x="5862722" y="4618960"/>
            <a:ext cx="943254" cy="559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5C8C5FE-9EFB-4DF3-ED57-B59E13F076DF}"/>
              </a:ext>
            </a:extLst>
          </p:cNvPr>
          <p:cNvSpPr txBox="1"/>
          <p:nvPr/>
        </p:nvSpPr>
        <p:spPr>
          <a:xfrm>
            <a:off x="7525025" y="2673529"/>
            <a:ext cx="740591" cy="1216622"/>
          </a:xfrm>
          <a:prstGeom prst="rect">
            <a:avLst/>
          </a:prstGeom>
          <a:noFill/>
        </p:spPr>
        <p:txBody>
          <a:bodyPr wrap="square" rtlCol="0">
            <a:spAutoFit/>
          </a:bodyPr>
          <a:lstStyle/>
          <a:p>
            <a:pPr defTabSz="748894">
              <a:spcAft>
                <a:spcPts val="630"/>
              </a:spcAft>
            </a:pPr>
            <a:r>
              <a:rPr lang="en-US" sz="5897" kern="1200" dirty="0">
                <a:solidFill>
                  <a:schemeClr val="tx1"/>
                </a:solidFill>
                <a:latin typeface="+mn-lt"/>
                <a:ea typeface="+mn-ea"/>
                <a:cs typeface="+mn-cs"/>
              </a:rPr>
              <a:t>…</a:t>
            </a:r>
            <a:endParaRPr lang="en-CA" dirty="0"/>
          </a:p>
        </p:txBody>
      </p:sp>
      <p:cxnSp>
        <p:nvCxnSpPr>
          <p:cNvPr id="48" name="Straight Arrow Connector 47">
            <a:extLst>
              <a:ext uri="{FF2B5EF4-FFF2-40B4-BE49-F238E27FC236}">
                <a16:creationId xmlns:a16="http://schemas.microsoft.com/office/drawing/2014/main" id="{FAABF75C-0DB3-E5EE-73A8-44037D4F5C4B}"/>
              </a:ext>
            </a:extLst>
          </p:cNvPr>
          <p:cNvCxnSpPr>
            <a:stCxn id="16" idx="6"/>
            <a:endCxn id="20" idx="2"/>
          </p:cNvCxnSpPr>
          <p:nvPr/>
        </p:nvCxnSpPr>
        <p:spPr>
          <a:xfrm>
            <a:off x="9024010" y="160817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0C19B25-7200-02B1-BBF4-D59D610471D3}"/>
              </a:ext>
            </a:extLst>
          </p:cNvPr>
          <p:cNvCxnSpPr>
            <a:stCxn id="16" idx="6"/>
            <a:endCxn id="19" idx="2"/>
          </p:cNvCxnSpPr>
          <p:nvPr/>
        </p:nvCxnSpPr>
        <p:spPr>
          <a:xfrm>
            <a:off x="9024010" y="1608174"/>
            <a:ext cx="986354" cy="2379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B9C71D4-4FCB-FE9D-A878-377E7587DD46}"/>
              </a:ext>
            </a:extLst>
          </p:cNvPr>
          <p:cNvCxnSpPr>
            <a:stCxn id="17" idx="6"/>
            <a:endCxn id="20" idx="2"/>
          </p:cNvCxnSpPr>
          <p:nvPr/>
        </p:nvCxnSpPr>
        <p:spPr>
          <a:xfrm>
            <a:off x="9024010" y="2798134"/>
            <a:ext cx="986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EF4B0F6-6EF4-4688-1751-B8FE4EE07956}"/>
              </a:ext>
            </a:extLst>
          </p:cNvPr>
          <p:cNvCxnSpPr>
            <a:stCxn id="17" idx="6"/>
            <a:endCxn id="19" idx="2"/>
          </p:cNvCxnSpPr>
          <p:nvPr/>
        </p:nvCxnSpPr>
        <p:spPr>
          <a:xfrm>
            <a:off x="9024010" y="279813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4B0F02-CB41-E18D-1CF0-9B5623D45504}"/>
              </a:ext>
            </a:extLst>
          </p:cNvPr>
          <p:cNvCxnSpPr>
            <a:stCxn id="14" idx="6"/>
            <a:endCxn id="20" idx="2"/>
          </p:cNvCxnSpPr>
          <p:nvPr/>
        </p:nvCxnSpPr>
        <p:spPr>
          <a:xfrm flipV="1">
            <a:off x="9024010" y="279813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D66DD94-8259-DAC2-2A64-223CDD8EE68A}"/>
              </a:ext>
            </a:extLst>
          </p:cNvPr>
          <p:cNvCxnSpPr>
            <a:stCxn id="14" idx="6"/>
            <a:endCxn id="19" idx="2"/>
          </p:cNvCxnSpPr>
          <p:nvPr/>
        </p:nvCxnSpPr>
        <p:spPr>
          <a:xfrm>
            <a:off x="9024010" y="3988094"/>
            <a:ext cx="986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E5D8A4B-40E4-FC88-7C37-8986DF395364}"/>
              </a:ext>
            </a:extLst>
          </p:cNvPr>
          <p:cNvCxnSpPr>
            <a:stCxn id="18" idx="6"/>
            <a:endCxn id="20" idx="2"/>
          </p:cNvCxnSpPr>
          <p:nvPr/>
        </p:nvCxnSpPr>
        <p:spPr>
          <a:xfrm flipV="1">
            <a:off x="9024010" y="2798134"/>
            <a:ext cx="986354" cy="2379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C58C47B-6EBB-A028-8B14-19AAE206516D}"/>
              </a:ext>
            </a:extLst>
          </p:cNvPr>
          <p:cNvCxnSpPr>
            <a:stCxn id="18" idx="6"/>
            <a:endCxn id="19" idx="2"/>
          </p:cNvCxnSpPr>
          <p:nvPr/>
        </p:nvCxnSpPr>
        <p:spPr>
          <a:xfrm flipV="1">
            <a:off x="9024010" y="398809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73D178-3C42-1234-9037-90502E1E11C9}"/>
              </a:ext>
            </a:extLst>
          </p:cNvPr>
          <p:cNvSpPr txBox="1"/>
          <p:nvPr/>
        </p:nvSpPr>
        <p:spPr>
          <a:xfrm>
            <a:off x="5198366" y="5693733"/>
            <a:ext cx="684803" cy="369332"/>
          </a:xfrm>
          <a:prstGeom prst="rect">
            <a:avLst/>
          </a:prstGeom>
          <a:noFill/>
        </p:spPr>
        <p:txBody>
          <a:bodyPr wrap="none" rtlCol="0">
            <a:spAutoFit/>
          </a:bodyPr>
          <a:lstStyle/>
          <a:p>
            <a:r>
              <a:rPr lang="en-US" dirty="0"/>
              <a:t>Input</a:t>
            </a:r>
            <a:endParaRPr lang="en-CA" dirty="0"/>
          </a:p>
        </p:txBody>
      </p:sp>
      <p:sp>
        <p:nvSpPr>
          <p:cNvPr id="66" name="TextBox 65">
            <a:extLst>
              <a:ext uri="{FF2B5EF4-FFF2-40B4-BE49-F238E27FC236}">
                <a16:creationId xmlns:a16="http://schemas.microsoft.com/office/drawing/2014/main" id="{0606CC2B-434C-87E6-72F5-50E6A627A281}"/>
              </a:ext>
            </a:extLst>
          </p:cNvPr>
          <p:cNvSpPr txBox="1"/>
          <p:nvPr/>
        </p:nvSpPr>
        <p:spPr>
          <a:xfrm>
            <a:off x="6711540" y="5693733"/>
            <a:ext cx="862737" cy="369332"/>
          </a:xfrm>
          <a:prstGeom prst="rect">
            <a:avLst/>
          </a:prstGeom>
          <a:noFill/>
        </p:spPr>
        <p:txBody>
          <a:bodyPr wrap="none" rtlCol="0">
            <a:spAutoFit/>
          </a:bodyPr>
          <a:lstStyle/>
          <a:p>
            <a:r>
              <a:rPr lang="en-US" dirty="0"/>
              <a:t>Hidden</a:t>
            </a:r>
            <a:endParaRPr lang="en-CA" dirty="0"/>
          </a:p>
        </p:txBody>
      </p:sp>
      <p:sp>
        <p:nvSpPr>
          <p:cNvPr id="67" name="TextBox 66">
            <a:extLst>
              <a:ext uri="{FF2B5EF4-FFF2-40B4-BE49-F238E27FC236}">
                <a16:creationId xmlns:a16="http://schemas.microsoft.com/office/drawing/2014/main" id="{04253060-554B-CFEF-A298-5D527CF44854}"/>
              </a:ext>
            </a:extLst>
          </p:cNvPr>
          <p:cNvSpPr txBox="1"/>
          <p:nvPr/>
        </p:nvSpPr>
        <p:spPr>
          <a:xfrm>
            <a:off x="8273051" y="5698899"/>
            <a:ext cx="862737" cy="369332"/>
          </a:xfrm>
          <a:prstGeom prst="rect">
            <a:avLst/>
          </a:prstGeom>
          <a:noFill/>
        </p:spPr>
        <p:txBody>
          <a:bodyPr wrap="none" rtlCol="0">
            <a:spAutoFit/>
          </a:bodyPr>
          <a:lstStyle/>
          <a:p>
            <a:r>
              <a:rPr lang="en-US" dirty="0"/>
              <a:t>Hidden</a:t>
            </a:r>
            <a:endParaRPr lang="en-CA" dirty="0"/>
          </a:p>
        </p:txBody>
      </p:sp>
      <p:sp>
        <p:nvSpPr>
          <p:cNvPr id="68" name="TextBox 67">
            <a:extLst>
              <a:ext uri="{FF2B5EF4-FFF2-40B4-BE49-F238E27FC236}">
                <a16:creationId xmlns:a16="http://schemas.microsoft.com/office/drawing/2014/main" id="{70C0EF99-E499-B8D1-03E4-EE8FE7EC6E0A}"/>
              </a:ext>
            </a:extLst>
          </p:cNvPr>
          <p:cNvSpPr txBox="1"/>
          <p:nvPr/>
        </p:nvSpPr>
        <p:spPr>
          <a:xfrm>
            <a:off x="9904155" y="5693733"/>
            <a:ext cx="856325" cy="369332"/>
          </a:xfrm>
          <a:prstGeom prst="rect">
            <a:avLst/>
          </a:prstGeom>
          <a:noFill/>
        </p:spPr>
        <p:txBody>
          <a:bodyPr wrap="none" rtlCol="0">
            <a:spAutoFit/>
          </a:bodyPr>
          <a:lstStyle/>
          <a:p>
            <a:r>
              <a:rPr lang="en-US" dirty="0"/>
              <a:t>Output</a:t>
            </a:r>
            <a:endParaRPr lang="en-CA" dirty="0"/>
          </a:p>
        </p:txBody>
      </p:sp>
      <p:sp>
        <p:nvSpPr>
          <p:cNvPr id="69" name="TextBox 68">
            <a:extLst>
              <a:ext uri="{FF2B5EF4-FFF2-40B4-BE49-F238E27FC236}">
                <a16:creationId xmlns:a16="http://schemas.microsoft.com/office/drawing/2014/main" id="{83645A67-7C24-A402-3EA0-1E891C778DE6}"/>
              </a:ext>
            </a:extLst>
          </p:cNvPr>
          <p:cNvSpPr txBox="1"/>
          <p:nvPr/>
        </p:nvSpPr>
        <p:spPr>
          <a:xfrm>
            <a:off x="5198366" y="626218"/>
            <a:ext cx="855619" cy="369332"/>
          </a:xfrm>
          <a:prstGeom prst="rect">
            <a:avLst/>
          </a:prstGeom>
          <a:noFill/>
        </p:spPr>
        <p:txBody>
          <a:bodyPr wrap="none" rtlCol="0">
            <a:spAutoFit/>
          </a:bodyPr>
          <a:lstStyle/>
          <a:p>
            <a:r>
              <a:rPr lang="en-US" dirty="0"/>
              <a:t>Layer 0</a:t>
            </a:r>
            <a:endParaRPr lang="en-CA" dirty="0"/>
          </a:p>
        </p:txBody>
      </p:sp>
      <p:sp>
        <p:nvSpPr>
          <p:cNvPr id="70" name="TextBox 69">
            <a:extLst>
              <a:ext uri="{FF2B5EF4-FFF2-40B4-BE49-F238E27FC236}">
                <a16:creationId xmlns:a16="http://schemas.microsoft.com/office/drawing/2014/main" id="{4C289966-A624-E590-29BD-5585E545795D}"/>
              </a:ext>
            </a:extLst>
          </p:cNvPr>
          <p:cNvSpPr txBox="1"/>
          <p:nvPr/>
        </p:nvSpPr>
        <p:spPr>
          <a:xfrm>
            <a:off x="6711540" y="626218"/>
            <a:ext cx="855619" cy="369332"/>
          </a:xfrm>
          <a:prstGeom prst="rect">
            <a:avLst/>
          </a:prstGeom>
          <a:noFill/>
        </p:spPr>
        <p:txBody>
          <a:bodyPr wrap="none" rtlCol="0">
            <a:spAutoFit/>
          </a:bodyPr>
          <a:lstStyle/>
          <a:p>
            <a:r>
              <a:rPr lang="en-US" dirty="0"/>
              <a:t>Layer 1</a:t>
            </a:r>
            <a:endParaRPr lang="en-CA" dirty="0"/>
          </a:p>
        </p:txBody>
      </p:sp>
      <p:sp>
        <p:nvSpPr>
          <p:cNvPr id="71" name="TextBox 70">
            <a:extLst>
              <a:ext uri="{FF2B5EF4-FFF2-40B4-BE49-F238E27FC236}">
                <a16:creationId xmlns:a16="http://schemas.microsoft.com/office/drawing/2014/main" id="{B4677790-FDD5-8779-546A-62E6847DDF12}"/>
              </a:ext>
            </a:extLst>
          </p:cNvPr>
          <p:cNvSpPr txBox="1"/>
          <p:nvPr/>
        </p:nvSpPr>
        <p:spPr>
          <a:xfrm>
            <a:off x="8273051" y="631384"/>
            <a:ext cx="1075231" cy="369332"/>
          </a:xfrm>
          <a:prstGeom prst="rect">
            <a:avLst/>
          </a:prstGeom>
          <a:noFill/>
        </p:spPr>
        <p:txBody>
          <a:bodyPr wrap="none" rtlCol="0">
            <a:spAutoFit/>
          </a:bodyPr>
          <a:lstStyle/>
          <a:p>
            <a:r>
              <a:rPr lang="en-US" dirty="0"/>
              <a:t>Layer N-1</a:t>
            </a:r>
            <a:endParaRPr lang="en-CA" dirty="0"/>
          </a:p>
        </p:txBody>
      </p:sp>
      <p:sp>
        <p:nvSpPr>
          <p:cNvPr id="72" name="TextBox 71">
            <a:extLst>
              <a:ext uri="{FF2B5EF4-FFF2-40B4-BE49-F238E27FC236}">
                <a16:creationId xmlns:a16="http://schemas.microsoft.com/office/drawing/2014/main" id="{9D421D42-9AA9-C90E-95B5-275E67720656}"/>
              </a:ext>
            </a:extLst>
          </p:cNvPr>
          <p:cNvSpPr txBox="1"/>
          <p:nvPr/>
        </p:nvSpPr>
        <p:spPr>
          <a:xfrm>
            <a:off x="9904155" y="626218"/>
            <a:ext cx="887679" cy="369332"/>
          </a:xfrm>
          <a:prstGeom prst="rect">
            <a:avLst/>
          </a:prstGeom>
          <a:noFill/>
        </p:spPr>
        <p:txBody>
          <a:bodyPr wrap="none" rtlCol="0">
            <a:spAutoFit/>
          </a:bodyPr>
          <a:lstStyle/>
          <a:p>
            <a:r>
              <a:rPr lang="en-US" dirty="0"/>
              <a:t>Layer N</a:t>
            </a:r>
            <a:endParaRPr lang="en-CA" dirty="0"/>
          </a:p>
        </p:txBody>
      </p:sp>
      <p:sp>
        <p:nvSpPr>
          <p:cNvPr id="73" name="TextBox 72">
            <a:extLst>
              <a:ext uri="{FF2B5EF4-FFF2-40B4-BE49-F238E27FC236}">
                <a16:creationId xmlns:a16="http://schemas.microsoft.com/office/drawing/2014/main" id="{39D47A74-A13A-DCC4-0E5B-C5C01796E215}"/>
              </a:ext>
            </a:extLst>
          </p:cNvPr>
          <p:cNvSpPr txBox="1"/>
          <p:nvPr/>
        </p:nvSpPr>
        <p:spPr>
          <a:xfrm>
            <a:off x="5637914" y="2971800"/>
            <a:ext cx="65" cy="276999"/>
          </a:xfrm>
          <a:prstGeom prst="rect">
            <a:avLst/>
          </a:prstGeom>
          <a:noFill/>
        </p:spPr>
        <p:txBody>
          <a:bodyPr wrap="none" lIns="0" tIns="0" rIns="0" bIns="0" rtlCol="0">
            <a:spAutoFit/>
          </a:bodyPr>
          <a:lstStyle/>
          <a:p>
            <a:endParaRPr lang="en-CA" dirty="0"/>
          </a:p>
        </p:txBody>
      </p:sp>
      <p:sp>
        <p:nvSpPr>
          <p:cNvPr id="76" name="Callout: Line with Border and Accent Bar 75">
            <a:extLst>
              <a:ext uri="{FF2B5EF4-FFF2-40B4-BE49-F238E27FC236}">
                <a16:creationId xmlns:a16="http://schemas.microsoft.com/office/drawing/2014/main" id="{2B406BBC-D832-DE45-D133-83D3F300E79B}"/>
              </a:ext>
            </a:extLst>
          </p:cNvPr>
          <p:cNvSpPr/>
          <p:nvPr/>
        </p:nvSpPr>
        <p:spPr>
          <a:xfrm>
            <a:off x="5053853" y="1203986"/>
            <a:ext cx="943254" cy="529273"/>
          </a:xfrm>
          <a:prstGeom prst="accentBorderCallout1">
            <a:avLst>
              <a:gd name="adj1" fmla="val 16675"/>
              <a:gd name="adj2" fmla="val 107351"/>
              <a:gd name="adj3" fmla="val 123286"/>
              <a:gd name="adj4" fmla="val 14363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Weights</a:t>
            </a:r>
            <a:endParaRPr lang="en-CA" dirty="0">
              <a:solidFill>
                <a:schemeClr val="accent2"/>
              </a:solidFill>
            </a:endParaRPr>
          </a:p>
        </p:txBody>
      </p:sp>
      <p:sp>
        <p:nvSpPr>
          <p:cNvPr id="3" name="Callout: Line with Border and Accent Bar 2">
            <a:extLst>
              <a:ext uri="{FF2B5EF4-FFF2-40B4-BE49-F238E27FC236}">
                <a16:creationId xmlns:a16="http://schemas.microsoft.com/office/drawing/2014/main" id="{D361ECF5-2EDD-1A2A-BE78-B12B2E9EF1C1}"/>
              </a:ext>
            </a:extLst>
          </p:cNvPr>
          <p:cNvSpPr/>
          <p:nvPr/>
        </p:nvSpPr>
        <p:spPr>
          <a:xfrm>
            <a:off x="4430187" y="5049869"/>
            <a:ext cx="943254" cy="604145"/>
          </a:xfrm>
          <a:prstGeom prst="accentBorderCallout1">
            <a:avLst>
              <a:gd name="adj1" fmla="val 16675"/>
              <a:gd name="adj2" fmla="val 107351"/>
              <a:gd name="adj3" fmla="val -27381"/>
              <a:gd name="adj4" fmla="val 127289"/>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Input nodes</a:t>
            </a:r>
            <a:endParaRPr lang="en-CA" dirty="0">
              <a:solidFill>
                <a:schemeClr val="accent2"/>
              </a:solidFill>
            </a:endParaRPr>
          </a:p>
        </p:txBody>
      </p:sp>
      <p:sp>
        <p:nvSpPr>
          <p:cNvPr id="4" name="Callout: Line with Border and Accent Bar 3">
            <a:extLst>
              <a:ext uri="{FF2B5EF4-FFF2-40B4-BE49-F238E27FC236}">
                <a16:creationId xmlns:a16="http://schemas.microsoft.com/office/drawing/2014/main" id="{9A234FD4-4A17-40E8-20C9-22110CF28E0C}"/>
              </a:ext>
            </a:extLst>
          </p:cNvPr>
          <p:cNvSpPr/>
          <p:nvPr/>
        </p:nvSpPr>
        <p:spPr>
          <a:xfrm>
            <a:off x="7525025" y="1855790"/>
            <a:ext cx="943254" cy="604145"/>
          </a:xfrm>
          <a:prstGeom prst="accentBorderCallout1">
            <a:avLst>
              <a:gd name="adj1" fmla="val 53634"/>
              <a:gd name="adj2" fmla="val -12134"/>
              <a:gd name="adj3" fmla="val -4502"/>
              <a:gd name="adj4" fmla="val -4179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Hidden nodes</a:t>
            </a:r>
            <a:endParaRPr lang="en-CA" dirty="0">
              <a:solidFill>
                <a:schemeClr val="accent2"/>
              </a:solidFill>
            </a:endParaRPr>
          </a:p>
        </p:txBody>
      </p:sp>
      <p:sp>
        <p:nvSpPr>
          <p:cNvPr id="5" name="Callout: Line with Border and Accent Bar 4">
            <a:extLst>
              <a:ext uri="{FF2B5EF4-FFF2-40B4-BE49-F238E27FC236}">
                <a16:creationId xmlns:a16="http://schemas.microsoft.com/office/drawing/2014/main" id="{6BF34D39-6323-8934-09AC-A9292E137E58}"/>
              </a:ext>
            </a:extLst>
          </p:cNvPr>
          <p:cNvSpPr/>
          <p:nvPr/>
        </p:nvSpPr>
        <p:spPr>
          <a:xfrm>
            <a:off x="10909591" y="1689214"/>
            <a:ext cx="943254" cy="604145"/>
          </a:xfrm>
          <a:prstGeom prst="accentBorderCallout1">
            <a:avLst>
              <a:gd name="adj1" fmla="val 53634"/>
              <a:gd name="adj2" fmla="val -12134"/>
              <a:gd name="adj3" fmla="val 128373"/>
              <a:gd name="adj4" fmla="val -4968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Output nodes</a:t>
            </a:r>
            <a:endParaRPr lang="en-CA" dirty="0">
              <a:solidFill>
                <a:schemeClr val="accent2"/>
              </a:solidFill>
            </a:endParaRPr>
          </a:p>
        </p:txBody>
      </p:sp>
    </p:spTree>
    <p:extLst>
      <p:ext uri="{BB962C8B-B14F-4D97-AF65-F5344CB8AC3E}">
        <p14:creationId xmlns:p14="http://schemas.microsoft.com/office/powerpoint/2010/main" val="20945411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1" name="Rectangle 15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FA34B-8DD3-C210-305E-A94194257D2B}"/>
              </a:ext>
            </a:extLst>
          </p:cNvPr>
          <p:cNvSpPr>
            <a:spLocks noGrp="1"/>
          </p:cNvSpPr>
          <p:nvPr>
            <p:ph type="title"/>
          </p:nvPr>
        </p:nvSpPr>
        <p:spPr>
          <a:xfrm>
            <a:off x="630936" y="640080"/>
            <a:ext cx="4818888" cy="1481328"/>
          </a:xfrm>
        </p:spPr>
        <p:txBody>
          <a:bodyPr anchor="b">
            <a:normAutofit/>
          </a:bodyPr>
          <a:lstStyle/>
          <a:p>
            <a:r>
              <a:rPr lang="en-CA" sz="5400" dirty="0"/>
              <a:t>Forward pass</a:t>
            </a:r>
          </a:p>
        </p:txBody>
      </p:sp>
      <p:sp>
        <p:nvSpPr>
          <p:cNvPr id="15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336F7A-909F-90B1-44F6-77484B153BB0}"/>
              </a:ext>
            </a:extLst>
          </p:cNvPr>
          <p:cNvSpPr>
            <a:spLocks noGrp="1"/>
          </p:cNvSpPr>
          <p:nvPr>
            <p:ph idx="1"/>
          </p:nvPr>
        </p:nvSpPr>
        <p:spPr>
          <a:xfrm>
            <a:off x="630936" y="2660904"/>
            <a:ext cx="4818888" cy="3547872"/>
          </a:xfrm>
        </p:spPr>
        <p:txBody>
          <a:bodyPr anchor="t">
            <a:normAutofit/>
          </a:bodyPr>
          <a:lstStyle/>
          <a:p>
            <a:r>
              <a:rPr lang="en-CA" sz="2200" dirty="0"/>
              <a:t>Input ‘Alice’, ‘visited’, ‘the’, ‘bank’, ‘to’, ‘deposit’, ‘money’</a:t>
            </a:r>
          </a:p>
          <a:p>
            <a:r>
              <a:rPr lang="en-CA" sz="2200" dirty="0"/>
              <a:t>Output random tokens</a:t>
            </a:r>
          </a:p>
        </p:txBody>
      </p:sp>
      <p:grpSp>
        <p:nvGrpSpPr>
          <p:cNvPr id="5" name="Group 4">
            <a:extLst>
              <a:ext uri="{FF2B5EF4-FFF2-40B4-BE49-F238E27FC236}">
                <a16:creationId xmlns:a16="http://schemas.microsoft.com/office/drawing/2014/main" id="{B987D9BB-2D70-60E5-EC99-34301A8069AF}"/>
              </a:ext>
            </a:extLst>
          </p:cNvPr>
          <p:cNvGrpSpPr/>
          <p:nvPr/>
        </p:nvGrpSpPr>
        <p:grpSpPr>
          <a:xfrm>
            <a:off x="6412707" y="1090440"/>
            <a:ext cx="5336679" cy="4677119"/>
            <a:chOff x="4873492" y="476452"/>
            <a:chExt cx="6922440" cy="6066893"/>
          </a:xfrm>
        </p:grpSpPr>
        <p:grpSp>
          <p:nvGrpSpPr>
            <p:cNvPr id="6" name="Group 5">
              <a:extLst>
                <a:ext uri="{FF2B5EF4-FFF2-40B4-BE49-F238E27FC236}">
                  <a16:creationId xmlns:a16="http://schemas.microsoft.com/office/drawing/2014/main" id="{BD25B34D-7F1C-E359-D5EC-0FDB7EE21D41}"/>
                </a:ext>
              </a:extLst>
            </p:cNvPr>
            <p:cNvGrpSpPr/>
            <p:nvPr/>
          </p:nvGrpSpPr>
          <p:grpSpPr>
            <a:xfrm>
              <a:off x="5136463" y="476452"/>
              <a:ext cx="6411229" cy="6066893"/>
              <a:chOff x="3914224" y="196916"/>
              <a:chExt cx="8179524" cy="6291022"/>
            </a:xfrm>
          </p:grpSpPr>
          <p:sp>
            <p:nvSpPr>
              <p:cNvPr id="16" name="TextBox 15">
                <a:extLst>
                  <a:ext uri="{FF2B5EF4-FFF2-40B4-BE49-F238E27FC236}">
                    <a16:creationId xmlns:a16="http://schemas.microsoft.com/office/drawing/2014/main" id="{FED10C52-955C-5C1E-CD46-56169A6F2739}"/>
                  </a:ext>
                </a:extLst>
              </p:cNvPr>
              <p:cNvSpPr txBox="1"/>
              <p:nvPr/>
            </p:nvSpPr>
            <p:spPr>
              <a:xfrm>
                <a:off x="8359501" y="1904101"/>
                <a:ext cx="898988" cy="1200329"/>
              </a:xfrm>
              <a:prstGeom prst="rect">
                <a:avLst/>
              </a:prstGeom>
              <a:noFill/>
            </p:spPr>
            <p:txBody>
              <a:bodyPr wrap="square" rtlCol="0">
                <a:spAutoFit/>
              </a:bodyPr>
              <a:lstStyle/>
              <a:p>
                <a:pPr defTabSz="549189">
                  <a:spcAft>
                    <a:spcPts val="462"/>
                  </a:spcAft>
                </a:pPr>
                <a:r>
                  <a:rPr lang="en-US" sz="4324" kern="1200">
                    <a:solidFill>
                      <a:schemeClr val="tx1"/>
                    </a:solidFill>
                    <a:latin typeface="+mn-lt"/>
                    <a:ea typeface="+mn-ea"/>
                    <a:cs typeface="+mn-cs"/>
                  </a:rPr>
                  <a:t>…</a:t>
                </a:r>
                <a:endParaRPr lang="en-CA"/>
              </a:p>
            </p:txBody>
          </p:sp>
          <p:grpSp>
            <p:nvGrpSpPr>
              <p:cNvPr id="17" name="Group 16">
                <a:extLst>
                  <a:ext uri="{FF2B5EF4-FFF2-40B4-BE49-F238E27FC236}">
                    <a16:creationId xmlns:a16="http://schemas.microsoft.com/office/drawing/2014/main" id="{CC1DFE20-4B37-E044-1456-8ECE2AA3BC6D}"/>
                  </a:ext>
                </a:extLst>
              </p:cNvPr>
              <p:cNvGrpSpPr/>
              <p:nvPr/>
            </p:nvGrpSpPr>
            <p:grpSpPr>
              <a:xfrm>
                <a:off x="3914224" y="196916"/>
                <a:ext cx="1620359" cy="6280628"/>
                <a:chOff x="8250477" y="308654"/>
                <a:chExt cx="1620359" cy="6280628"/>
              </a:xfrm>
            </p:grpSpPr>
            <p:sp>
              <p:nvSpPr>
                <p:cNvPr id="107" name="Rectangle: Rounded Corners 106">
                  <a:extLst>
                    <a:ext uri="{FF2B5EF4-FFF2-40B4-BE49-F238E27FC236}">
                      <a16:creationId xmlns:a16="http://schemas.microsoft.com/office/drawing/2014/main" id="{F59EAF1E-3383-FC45-CAA1-851C9F17E179}"/>
                    </a:ext>
                  </a:extLst>
                </p:cNvPr>
                <p:cNvSpPr>
                  <a:spLocks noChangeAspect="1"/>
                </p:cNvSpPr>
                <p:nvPr/>
              </p:nvSpPr>
              <p:spPr>
                <a:xfrm>
                  <a:off x="8535685" y="6258865"/>
                  <a:ext cx="1003870" cy="33041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dirty="0">
                      <a:solidFill>
                        <a:schemeClr val="tx1"/>
                      </a:solidFill>
                      <a:latin typeface="+mn-lt"/>
                      <a:ea typeface="+mn-ea"/>
                      <a:cs typeface="+mn-cs"/>
                    </a:rPr>
                    <a:t>Token 1</a:t>
                  </a:r>
                  <a:endParaRPr lang="en-CA" sz="1200" dirty="0">
                    <a:solidFill>
                      <a:schemeClr val="tx1"/>
                    </a:solidFill>
                  </a:endParaRPr>
                </a:p>
              </p:txBody>
            </p:sp>
            <p:sp>
              <p:nvSpPr>
                <p:cNvPr id="108" name="Rectangle: Rounded Corners 107">
                  <a:extLst>
                    <a:ext uri="{FF2B5EF4-FFF2-40B4-BE49-F238E27FC236}">
                      <a16:creationId xmlns:a16="http://schemas.microsoft.com/office/drawing/2014/main" id="{A2A25015-F661-DBF2-53F8-3618DED05F6F}"/>
                    </a:ext>
                  </a:extLst>
                </p:cNvPr>
                <p:cNvSpPr>
                  <a:spLocks noChangeAspect="1"/>
                </p:cNvSpPr>
                <p:nvPr/>
              </p:nvSpPr>
              <p:spPr>
                <a:xfrm>
                  <a:off x="8409325" y="5832980"/>
                  <a:ext cx="1269382" cy="26303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rgbClr val="555555"/>
                      </a:solidFill>
                      <a:latin typeface="+mn-lt"/>
                      <a:ea typeface="+mn-ea"/>
                      <a:cs typeface="+mn-cs"/>
                    </a:rPr>
                    <a:t>Embedding</a:t>
                  </a:r>
                  <a:endParaRPr lang="en-CA" sz="1200"/>
                </a:p>
              </p:txBody>
            </p:sp>
            <p:sp>
              <p:nvSpPr>
                <p:cNvPr id="109" name="Rectangle: Rounded Corners 108">
                  <a:extLst>
                    <a:ext uri="{FF2B5EF4-FFF2-40B4-BE49-F238E27FC236}">
                      <a16:creationId xmlns:a16="http://schemas.microsoft.com/office/drawing/2014/main" id="{2992BF38-F021-DEE4-BD5C-80593A2CE573}"/>
                    </a:ext>
                  </a:extLst>
                </p:cNvPr>
                <p:cNvSpPr>
                  <a:spLocks noChangeAspect="1"/>
                </p:cNvSpPr>
                <p:nvPr/>
              </p:nvSpPr>
              <p:spPr>
                <a:xfrm>
                  <a:off x="8517104" y="805089"/>
                  <a:ext cx="981931" cy="32260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rgbClr val="555555"/>
                      </a:solidFill>
                      <a:latin typeface="+mn-lt"/>
                      <a:ea typeface="+mn-ea"/>
                      <a:cs typeface="+mn-cs"/>
                    </a:rPr>
                    <a:t>Output</a:t>
                  </a:r>
                  <a:endParaRPr lang="en-CA" sz="1200" dirty="0"/>
                </a:p>
              </p:txBody>
            </p:sp>
            <p:cxnSp>
              <p:nvCxnSpPr>
                <p:cNvPr id="110" name="Straight Arrow Connector 109">
                  <a:extLst>
                    <a:ext uri="{FF2B5EF4-FFF2-40B4-BE49-F238E27FC236}">
                      <a16:creationId xmlns:a16="http://schemas.microsoft.com/office/drawing/2014/main" id="{9075D4EF-0917-5766-AE66-B27962E05356}"/>
                    </a:ext>
                  </a:extLst>
                </p:cNvPr>
                <p:cNvCxnSpPr>
                  <a:cxnSpLocks noChangeAspect="1"/>
                  <a:stCxn id="107" idx="0"/>
                  <a:endCxn id="108" idx="2"/>
                </p:cNvCxnSpPr>
                <p:nvPr/>
              </p:nvCxnSpPr>
              <p:spPr>
                <a:xfrm flipV="1">
                  <a:off x="9037620" y="6096017"/>
                  <a:ext cx="6396" cy="16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Rectangle: Rounded Corners 110">
                  <a:extLst>
                    <a:ext uri="{FF2B5EF4-FFF2-40B4-BE49-F238E27FC236}">
                      <a16:creationId xmlns:a16="http://schemas.microsoft.com/office/drawing/2014/main" id="{F87A918A-38D0-303C-3B04-403A95557734}"/>
                    </a:ext>
                  </a:extLst>
                </p:cNvPr>
                <p:cNvSpPr>
                  <a:spLocks noChangeAspect="1"/>
                </p:cNvSpPr>
                <p:nvPr/>
              </p:nvSpPr>
              <p:spPr>
                <a:xfrm>
                  <a:off x="8517430" y="308654"/>
                  <a:ext cx="950431" cy="3122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2</a:t>
                  </a:r>
                  <a:endParaRPr lang="en-CA" sz="1200">
                    <a:solidFill>
                      <a:schemeClr val="tx1"/>
                    </a:solidFill>
                  </a:endParaRPr>
                </a:p>
              </p:txBody>
            </p:sp>
            <p:cxnSp>
              <p:nvCxnSpPr>
                <p:cNvPr id="112" name="Straight Arrow Connector 111">
                  <a:extLst>
                    <a:ext uri="{FF2B5EF4-FFF2-40B4-BE49-F238E27FC236}">
                      <a16:creationId xmlns:a16="http://schemas.microsoft.com/office/drawing/2014/main" id="{2810A646-D003-A0B8-6765-BA81CACECC20}"/>
                    </a:ext>
                  </a:extLst>
                </p:cNvPr>
                <p:cNvCxnSpPr>
                  <a:cxnSpLocks noChangeAspect="1"/>
                  <a:stCxn id="109" idx="0"/>
                  <a:endCxn id="111" idx="2"/>
                </p:cNvCxnSpPr>
                <p:nvPr/>
              </p:nvCxnSpPr>
              <p:spPr>
                <a:xfrm flipH="1" flipV="1">
                  <a:off x="8992646" y="620912"/>
                  <a:ext cx="15424" cy="18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Plus Sign 112">
                  <a:extLst>
                    <a:ext uri="{FF2B5EF4-FFF2-40B4-BE49-F238E27FC236}">
                      <a16:creationId xmlns:a16="http://schemas.microsoft.com/office/drawing/2014/main" id="{A8589E4A-CDA6-B421-561F-DD564730F6EF}"/>
                    </a:ext>
                  </a:extLst>
                </p:cNvPr>
                <p:cNvSpPr/>
                <p:nvPr/>
              </p:nvSpPr>
              <p:spPr>
                <a:xfrm>
                  <a:off x="8933829" y="1229353"/>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4" name="Straight Arrow Connector 113">
                  <a:extLst>
                    <a:ext uri="{FF2B5EF4-FFF2-40B4-BE49-F238E27FC236}">
                      <a16:creationId xmlns:a16="http://schemas.microsoft.com/office/drawing/2014/main" id="{AF7E867D-3FBD-6FFA-1E04-E5B5CDCF8086}"/>
                    </a:ext>
                  </a:extLst>
                </p:cNvPr>
                <p:cNvCxnSpPr>
                  <a:cxnSpLocks noChangeAspect="1"/>
                  <a:stCxn id="113" idx="3"/>
                  <a:endCxn id="109" idx="2"/>
                </p:cNvCxnSpPr>
                <p:nvPr/>
              </p:nvCxnSpPr>
              <p:spPr>
                <a:xfrm flipH="1" flipV="1">
                  <a:off x="9008070" y="1127697"/>
                  <a:ext cx="2989" cy="123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51B27079-8B6C-1BAA-46BB-354B63D04115}"/>
                    </a:ext>
                  </a:extLst>
                </p:cNvPr>
                <p:cNvSpPr txBox="1"/>
                <p:nvPr/>
              </p:nvSpPr>
              <p:spPr>
                <a:xfrm>
                  <a:off x="8775252" y="2389006"/>
                  <a:ext cx="1095584" cy="646331"/>
                </a:xfrm>
                <a:prstGeom prst="rect">
                  <a:avLst/>
                </a:prstGeom>
                <a:noFill/>
              </p:spPr>
              <p:txBody>
                <a:bodyPr wrap="square" rtlCol="0">
                  <a:spAutoFit/>
                </a:bodyPr>
                <a:lstStyle/>
                <a:p>
                  <a:pPr defTabSz="549189">
                    <a:spcAft>
                      <a:spcPts val="462"/>
                    </a:spcAft>
                  </a:pPr>
                  <a:r>
                    <a:rPr lang="en-US" sz="2162" kern="1200" dirty="0">
                      <a:solidFill>
                        <a:schemeClr val="tx1"/>
                      </a:solidFill>
                      <a:latin typeface="+mn-lt"/>
                      <a:ea typeface="+mn-ea"/>
                      <a:cs typeface="+mn-cs"/>
                    </a:rPr>
                    <a:t>…</a:t>
                  </a:r>
                  <a:endParaRPr lang="en-CA" sz="1000" dirty="0"/>
                </a:p>
              </p:txBody>
            </p:sp>
            <p:cxnSp>
              <p:nvCxnSpPr>
                <p:cNvPr id="120" name="Straight Arrow Connector 119">
                  <a:extLst>
                    <a:ext uri="{FF2B5EF4-FFF2-40B4-BE49-F238E27FC236}">
                      <a16:creationId xmlns:a16="http://schemas.microsoft.com/office/drawing/2014/main" id="{1A5AAC29-DF87-DC75-1CDC-85D09BC22378}"/>
                    </a:ext>
                  </a:extLst>
                </p:cNvPr>
                <p:cNvCxnSpPr>
                  <a:cxnSpLocks/>
                  <a:stCxn id="108" idx="0"/>
                  <a:endCxn id="124" idx="1"/>
                </p:cNvCxnSpPr>
                <p:nvPr/>
              </p:nvCxnSpPr>
              <p:spPr>
                <a:xfrm flipH="1" flipV="1">
                  <a:off x="9039010" y="5180042"/>
                  <a:ext cx="5006" cy="652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A2FC578E-1582-5E52-D873-54EEBE31E445}"/>
                    </a:ext>
                  </a:extLst>
                </p:cNvPr>
                <p:cNvCxnSpPr>
                  <a:cxnSpLocks/>
                  <a:stCxn id="108" idx="0"/>
                </p:cNvCxnSpPr>
                <p:nvPr/>
              </p:nvCxnSpPr>
              <p:spPr>
                <a:xfrm rot="16200000" flipV="1">
                  <a:off x="8535851" y="5324814"/>
                  <a:ext cx="231710" cy="7846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F10C0052-8CC8-BB9E-86EE-84CEF4FE3D0F}"/>
                    </a:ext>
                  </a:extLst>
                </p:cNvPr>
                <p:cNvCxnSpPr>
                  <a:cxnSpLocks/>
                  <a:endCxn id="123" idx="1"/>
                </p:cNvCxnSpPr>
                <p:nvPr/>
              </p:nvCxnSpPr>
              <p:spPr>
                <a:xfrm rot="5400000" flipH="1" flipV="1">
                  <a:off x="8552196" y="4165118"/>
                  <a:ext cx="194101" cy="7687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Plus Sign 122">
                  <a:extLst>
                    <a:ext uri="{FF2B5EF4-FFF2-40B4-BE49-F238E27FC236}">
                      <a16:creationId xmlns:a16="http://schemas.microsoft.com/office/drawing/2014/main" id="{5085DB2C-0FC3-CB79-25AF-55244F4A99A9}"/>
                    </a:ext>
                  </a:extLst>
                </p:cNvPr>
                <p:cNvSpPr/>
                <p:nvPr/>
              </p:nvSpPr>
              <p:spPr>
                <a:xfrm>
                  <a:off x="8971630" y="4352624"/>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Plus Sign 123">
                  <a:extLst>
                    <a:ext uri="{FF2B5EF4-FFF2-40B4-BE49-F238E27FC236}">
                      <a16:creationId xmlns:a16="http://schemas.microsoft.com/office/drawing/2014/main" id="{5CBD4560-E48E-A1EA-456A-FBB3BB2E2B93}"/>
                    </a:ext>
                  </a:extLst>
                </p:cNvPr>
                <p:cNvSpPr/>
                <p:nvPr/>
              </p:nvSpPr>
              <p:spPr>
                <a:xfrm>
                  <a:off x="8977030" y="5080235"/>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5" name="Connector: Elbow 124">
                  <a:extLst>
                    <a:ext uri="{FF2B5EF4-FFF2-40B4-BE49-F238E27FC236}">
                      <a16:creationId xmlns:a16="http://schemas.microsoft.com/office/drawing/2014/main" id="{4E7232E9-45E3-8FF8-C3F7-A6FEE5D33CE2}"/>
                    </a:ext>
                  </a:extLst>
                </p:cNvPr>
                <p:cNvCxnSpPr>
                  <a:cxnSpLocks/>
                  <a:endCxn id="124" idx="1"/>
                </p:cNvCxnSpPr>
                <p:nvPr/>
              </p:nvCxnSpPr>
              <p:spPr>
                <a:xfrm rot="5400000" flipH="1" flipV="1">
                  <a:off x="8571422" y="4868015"/>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429B470-DB2B-DAFB-C1F5-DD8FE414E75B}"/>
                    </a:ext>
                  </a:extLst>
                </p:cNvPr>
                <p:cNvCxnSpPr>
                  <a:cxnSpLocks/>
                  <a:stCxn id="124" idx="3"/>
                  <a:endCxn id="123" idx="1"/>
                </p:cNvCxnSpPr>
                <p:nvPr/>
              </p:nvCxnSpPr>
              <p:spPr>
                <a:xfrm flipH="1" flipV="1">
                  <a:off x="9033610" y="4452431"/>
                  <a:ext cx="5400" cy="64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E9177B4-45D5-78AF-0446-2283CED256B9}"/>
                    </a:ext>
                  </a:extLst>
                </p:cNvPr>
                <p:cNvCxnSpPr>
                  <a:cxnSpLocks/>
                  <a:stCxn id="124" idx="3"/>
                </p:cNvCxnSpPr>
                <p:nvPr/>
              </p:nvCxnSpPr>
              <p:spPr>
                <a:xfrm rot="16200000" flipV="1">
                  <a:off x="8561883" y="4618359"/>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BB7E8EC6-5780-A8DD-2F88-AAD1C8EF132E}"/>
                    </a:ext>
                  </a:extLst>
                </p:cNvPr>
                <p:cNvCxnSpPr>
                  <a:cxnSpLocks/>
                  <a:stCxn id="123" idx="3"/>
                </p:cNvCxnSpPr>
                <p:nvPr/>
              </p:nvCxnSpPr>
              <p:spPr>
                <a:xfrm rot="16200000" flipV="1">
                  <a:off x="8530743" y="3865008"/>
                  <a:ext cx="222602" cy="7831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E58F4912-DE7D-65C3-2AA4-767C2F58A27D}"/>
                    </a:ext>
                  </a:extLst>
                </p:cNvPr>
                <p:cNvCxnSpPr>
                  <a:cxnSpLocks/>
                  <a:endCxn id="137" idx="1"/>
                </p:cNvCxnSpPr>
                <p:nvPr/>
              </p:nvCxnSpPr>
              <p:spPr>
                <a:xfrm rot="5400000" flipH="1" flipV="1">
                  <a:off x="8554457" y="2707373"/>
                  <a:ext cx="184670" cy="7816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Plus Sign 131">
                  <a:extLst>
                    <a:ext uri="{FF2B5EF4-FFF2-40B4-BE49-F238E27FC236}">
                      <a16:creationId xmlns:a16="http://schemas.microsoft.com/office/drawing/2014/main" id="{1E18DC2B-5109-C5DF-F58B-5FDE20686C3B}"/>
                    </a:ext>
                  </a:extLst>
                </p:cNvPr>
                <p:cNvSpPr/>
                <p:nvPr/>
              </p:nvSpPr>
              <p:spPr>
                <a:xfrm>
                  <a:off x="8968113" y="362423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3" name="Connector: Elbow 132">
                  <a:extLst>
                    <a:ext uri="{FF2B5EF4-FFF2-40B4-BE49-F238E27FC236}">
                      <a16:creationId xmlns:a16="http://schemas.microsoft.com/office/drawing/2014/main" id="{3258EDAE-DBE7-F687-DD81-C1C4A2644381}"/>
                    </a:ext>
                  </a:extLst>
                </p:cNvPr>
                <p:cNvCxnSpPr>
                  <a:cxnSpLocks/>
                  <a:endCxn id="132" idx="1"/>
                </p:cNvCxnSpPr>
                <p:nvPr/>
              </p:nvCxnSpPr>
              <p:spPr>
                <a:xfrm rot="5400000" flipH="1" flipV="1">
                  <a:off x="8562505" y="3412018"/>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297146D-7593-B7BF-2521-F5309C3999EE}"/>
                    </a:ext>
                  </a:extLst>
                </p:cNvPr>
                <p:cNvCxnSpPr>
                  <a:cxnSpLocks/>
                  <a:stCxn id="132" idx="3"/>
                  <a:endCxn id="137" idx="1"/>
                </p:cNvCxnSpPr>
                <p:nvPr/>
              </p:nvCxnSpPr>
              <p:spPr>
                <a:xfrm flipV="1">
                  <a:off x="9030093" y="3005865"/>
                  <a:ext cx="7527" cy="633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4A213459-A2E0-07E9-6D18-D39E27360ADF}"/>
                    </a:ext>
                  </a:extLst>
                </p:cNvPr>
                <p:cNvCxnSpPr>
                  <a:cxnSpLocks/>
                  <a:stCxn id="132" idx="3"/>
                </p:cNvCxnSpPr>
                <p:nvPr/>
              </p:nvCxnSpPr>
              <p:spPr>
                <a:xfrm rot="16200000" flipV="1">
                  <a:off x="8552966" y="3162362"/>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98F1F79-B839-7831-EE5B-B0DA4B6EA92D}"/>
                    </a:ext>
                  </a:extLst>
                </p:cNvPr>
                <p:cNvCxnSpPr>
                  <a:cxnSpLocks/>
                  <a:stCxn id="123" idx="3"/>
                  <a:endCxn id="132" idx="1"/>
                </p:cNvCxnSpPr>
                <p:nvPr/>
              </p:nvCxnSpPr>
              <p:spPr>
                <a:xfrm flipH="1" flipV="1">
                  <a:off x="9030093" y="3724045"/>
                  <a:ext cx="3517" cy="64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Plus Sign 136">
                  <a:extLst>
                    <a:ext uri="{FF2B5EF4-FFF2-40B4-BE49-F238E27FC236}">
                      <a16:creationId xmlns:a16="http://schemas.microsoft.com/office/drawing/2014/main" id="{D2FB0E46-BA41-8B05-4CF2-E025BE85DA7F}"/>
                    </a:ext>
                  </a:extLst>
                </p:cNvPr>
                <p:cNvSpPr/>
                <p:nvPr/>
              </p:nvSpPr>
              <p:spPr>
                <a:xfrm>
                  <a:off x="8975640" y="290605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0" name="Plus Sign 139">
                  <a:extLst>
                    <a:ext uri="{FF2B5EF4-FFF2-40B4-BE49-F238E27FC236}">
                      <a16:creationId xmlns:a16="http://schemas.microsoft.com/office/drawing/2014/main" id="{D31DED66-9043-CBF8-CF42-B9CC5C9ED868}"/>
                    </a:ext>
                  </a:extLst>
                </p:cNvPr>
                <p:cNvSpPr/>
                <p:nvPr/>
              </p:nvSpPr>
              <p:spPr>
                <a:xfrm>
                  <a:off x="8968113" y="1947916"/>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1" name="Connector: Elbow 140">
                  <a:extLst>
                    <a:ext uri="{FF2B5EF4-FFF2-40B4-BE49-F238E27FC236}">
                      <a16:creationId xmlns:a16="http://schemas.microsoft.com/office/drawing/2014/main" id="{A2AEA415-99AB-B386-7E11-C2980F4E5615}"/>
                    </a:ext>
                  </a:extLst>
                </p:cNvPr>
                <p:cNvCxnSpPr>
                  <a:cxnSpLocks/>
                  <a:endCxn id="140" idx="1"/>
                </p:cNvCxnSpPr>
                <p:nvPr/>
              </p:nvCxnSpPr>
              <p:spPr>
                <a:xfrm rot="5400000" flipH="1" flipV="1">
                  <a:off x="8562505" y="1735696"/>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EE331CFB-A41D-2A2A-791A-C00D0FA7F17C}"/>
                    </a:ext>
                  </a:extLst>
                </p:cNvPr>
                <p:cNvCxnSpPr>
                  <a:cxnSpLocks/>
                  <a:stCxn id="140" idx="3"/>
                </p:cNvCxnSpPr>
                <p:nvPr/>
              </p:nvCxnSpPr>
              <p:spPr>
                <a:xfrm rot="16200000" flipV="1">
                  <a:off x="8552966" y="1486040"/>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E49F03DA-3057-0D79-EEFD-8FD6C15F8B72}"/>
                    </a:ext>
                  </a:extLst>
                </p:cNvPr>
                <p:cNvCxnSpPr>
                  <a:cxnSpLocks/>
                </p:cNvCxnSpPr>
                <p:nvPr/>
              </p:nvCxnSpPr>
              <p:spPr>
                <a:xfrm rot="16200000" flipV="1">
                  <a:off x="8541455" y="2177974"/>
                  <a:ext cx="189074" cy="771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5B215889-858F-762D-83A0-094B45F7CC2A}"/>
                    </a:ext>
                  </a:extLst>
                </p:cNvPr>
                <p:cNvCxnSpPr>
                  <a:cxnSpLocks/>
                  <a:endCxn id="113" idx="1"/>
                </p:cNvCxnSpPr>
                <p:nvPr/>
              </p:nvCxnSpPr>
              <p:spPr>
                <a:xfrm rot="5400000" flipH="1" flipV="1">
                  <a:off x="8561258" y="1064414"/>
                  <a:ext cx="144506" cy="7550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26D6919D-218F-7FE4-EA58-C36BEEE4AFB1}"/>
                    </a:ext>
                  </a:extLst>
                </p:cNvPr>
                <p:cNvCxnSpPr>
                  <a:cxnSpLocks/>
                  <a:stCxn id="140" idx="3"/>
                  <a:endCxn id="113" idx="1"/>
                </p:cNvCxnSpPr>
                <p:nvPr/>
              </p:nvCxnSpPr>
              <p:spPr>
                <a:xfrm flipH="1" flipV="1">
                  <a:off x="9011058" y="1369707"/>
                  <a:ext cx="19035" cy="59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E58484DD-418F-092E-4E26-98FE60939726}"/>
                    </a:ext>
                  </a:extLst>
                </p:cNvPr>
                <p:cNvCxnSpPr>
                  <a:cxnSpLocks/>
                  <a:endCxn id="140" idx="1"/>
                </p:cNvCxnSpPr>
                <p:nvPr/>
              </p:nvCxnSpPr>
              <p:spPr>
                <a:xfrm flipV="1">
                  <a:off x="9021506" y="2047723"/>
                  <a:ext cx="8587" cy="6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6C82FD9-B55E-26CF-C976-981AA4917D0F}"/>
                  </a:ext>
                </a:extLst>
              </p:cNvPr>
              <p:cNvGrpSpPr/>
              <p:nvPr/>
            </p:nvGrpSpPr>
            <p:grpSpPr>
              <a:xfrm>
                <a:off x="6371616" y="207310"/>
                <a:ext cx="1608963" cy="6280628"/>
                <a:chOff x="8250477" y="308654"/>
                <a:chExt cx="1608963" cy="6280628"/>
              </a:xfrm>
            </p:grpSpPr>
            <p:sp>
              <p:nvSpPr>
                <p:cNvPr id="67" name="Rectangle: Rounded Corners 66">
                  <a:extLst>
                    <a:ext uri="{FF2B5EF4-FFF2-40B4-BE49-F238E27FC236}">
                      <a16:creationId xmlns:a16="http://schemas.microsoft.com/office/drawing/2014/main" id="{524F8595-649A-7FB2-2021-DBCFAB5EEAC4}"/>
                    </a:ext>
                  </a:extLst>
                </p:cNvPr>
                <p:cNvSpPr>
                  <a:spLocks noChangeAspect="1"/>
                </p:cNvSpPr>
                <p:nvPr/>
              </p:nvSpPr>
              <p:spPr>
                <a:xfrm>
                  <a:off x="8535685" y="6258865"/>
                  <a:ext cx="1003870" cy="33041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2</a:t>
                  </a:r>
                  <a:endParaRPr lang="en-CA" sz="1200">
                    <a:solidFill>
                      <a:schemeClr val="tx1"/>
                    </a:solidFill>
                  </a:endParaRPr>
                </a:p>
              </p:txBody>
            </p:sp>
            <p:sp>
              <p:nvSpPr>
                <p:cNvPr id="68" name="Rectangle: Rounded Corners 67">
                  <a:extLst>
                    <a:ext uri="{FF2B5EF4-FFF2-40B4-BE49-F238E27FC236}">
                      <a16:creationId xmlns:a16="http://schemas.microsoft.com/office/drawing/2014/main" id="{3B505D87-61CF-A16A-1489-3B705FE2C38E}"/>
                    </a:ext>
                  </a:extLst>
                </p:cNvPr>
                <p:cNvSpPr>
                  <a:spLocks noChangeAspect="1"/>
                </p:cNvSpPr>
                <p:nvPr/>
              </p:nvSpPr>
              <p:spPr>
                <a:xfrm>
                  <a:off x="8409325" y="5832980"/>
                  <a:ext cx="1269382" cy="26303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rgbClr val="555555"/>
                      </a:solidFill>
                      <a:latin typeface="+mn-lt"/>
                      <a:ea typeface="+mn-ea"/>
                      <a:cs typeface="+mn-cs"/>
                    </a:rPr>
                    <a:t>Embedding</a:t>
                  </a:r>
                  <a:endParaRPr lang="en-CA" sz="1200"/>
                </a:p>
              </p:txBody>
            </p:sp>
            <p:sp>
              <p:nvSpPr>
                <p:cNvPr id="69" name="Rectangle: Rounded Corners 68">
                  <a:extLst>
                    <a:ext uri="{FF2B5EF4-FFF2-40B4-BE49-F238E27FC236}">
                      <a16:creationId xmlns:a16="http://schemas.microsoft.com/office/drawing/2014/main" id="{3B91360E-0CC0-E6CF-8235-E80029A045EA}"/>
                    </a:ext>
                  </a:extLst>
                </p:cNvPr>
                <p:cNvSpPr>
                  <a:spLocks noChangeAspect="1"/>
                </p:cNvSpPr>
                <p:nvPr/>
              </p:nvSpPr>
              <p:spPr>
                <a:xfrm>
                  <a:off x="8541984" y="805089"/>
                  <a:ext cx="963603" cy="31658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rgbClr val="555555"/>
                      </a:solidFill>
                      <a:latin typeface="+mn-lt"/>
                      <a:ea typeface="+mn-ea"/>
                      <a:cs typeface="+mn-cs"/>
                    </a:rPr>
                    <a:t>Output</a:t>
                  </a:r>
                  <a:endParaRPr lang="en-CA" sz="1200" dirty="0"/>
                </a:p>
              </p:txBody>
            </p:sp>
            <p:cxnSp>
              <p:nvCxnSpPr>
                <p:cNvPr id="70" name="Straight Arrow Connector 69">
                  <a:extLst>
                    <a:ext uri="{FF2B5EF4-FFF2-40B4-BE49-F238E27FC236}">
                      <a16:creationId xmlns:a16="http://schemas.microsoft.com/office/drawing/2014/main" id="{0F7C76E1-03C8-A3E6-13C3-007A4A3A43C7}"/>
                    </a:ext>
                  </a:extLst>
                </p:cNvPr>
                <p:cNvCxnSpPr>
                  <a:cxnSpLocks noChangeAspect="1"/>
                  <a:stCxn id="67" idx="0"/>
                  <a:endCxn id="68" idx="2"/>
                </p:cNvCxnSpPr>
                <p:nvPr/>
              </p:nvCxnSpPr>
              <p:spPr>
                <a:xfrm flipV="1">
                  <a:off x="9037620" y="6096017"/>
                  <a:ext cx="6396" cy="16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Rounded Corners 70">
                  <a:extLst>
                    <a:ext uri="{FF2B5EF4-FFF2-40B4-BE49-F238E27FC236}">
                      <a16:creationId xmlns:a16="http://schemas.microsoft.com/office/drawing/2014/main" id="{DCECC014-F1D0-9379-8555-07C0A58B66FE}"/>
                    </a:ext>
                  </a:extLst>
                </p:cNvPr>
                <p:cNvSpPr>
                  <a:spLocks noChangeAspect="1"/>
                </p:cNvSpPr>
                <p:nvPr/>
              </p:nvSpPr>
              <p:spPr>
                <a:xfrm>
                  <a:off x="8517430" y="308654"/>
                  <a:ext cx="950431" cy="3122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3</a:t>
                  </a:r>
                  <a:endParaRPr lang="en-CA" sz="1200">
                    <a:solidFill>
                      <a:schemeClr val="tx1"/>
                    </a:solidFill>
                  </a:endParaRPr>
                </a:p>
              </p:txBody>
            </p:sp>
            <p:cxnSp>
              <p:nvCxnSpPr>
                <p:cNvPr id="72" name="Straight Arrow Connector 71">
                  <a:extLst>
                    <a:ext uri="{FF2B5EF4-FFF2-40B4-BE49-F238E27FC236}">
                      <a16:creationId xmlns:a16="http://schemas.microsoft.com/office/drawing/2014/main" id="{43716980-9847-991C-ADD1-44E7408D021F}"/>
                    </a:ext>
                  </a:extLst>
                </p:cNvPr>
                <p:cNvCxnSpPr>
                  <a:cxnSpLocks noChangeAspect="1"/>
                  <a:stCxn id="69" idx="0"/>
                  <a:endCxn id="71" idx="2"/>
                </p:cNvCxnSpPr>
                <p:nvPr/>
              </p:nvCxnSpPr>
              <p:spPr>
                <a:xfrm flipH="1" flipV="1">
                  <a:off x="8992646" y="620912"/>
                  <a:ext cx="31140" cy="18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Plus Sign 72">
                  <a:extLst>
                    <a:ext uri="{FF2B5EF4-FFF2-40B4-BE49-F238E27FC236}">
                      <a16:creationId xmlns:a16="http://schemas.microsoft.com/office/drawing/2014/main" id="{04B72FD7-84EA-03A5-377C-3301D5E7E2DE}"/>
                    </a:ext>
                  </a:extLst>
                </p:cNvPr>
                <p:cNvSpPr/>
                <p:nvPr/>
              </p:nvSpPr>
              <p:spPr>
                <a:xfrm>
                  <a:off x="8933829" y="1229353"/>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4" name="Straight Arrow Connector 73">
                  <a:extLst>
                    <a:ext uri="{FF2B5EF4-FFF2-40B4-BE49-F238E27FC236}">
                      <a16:creationId xmlns:a16="http://schemas.microsoft.com/office/drawing/2014/main" id="{97778DF3-3B5B-3D6F-BDE5-EF24ABDDB9BF}"/>
                    </a:ext>
                  </a:extLst>
                </p:cNvPr>
                <p:cNvCxnSpPr>
                  <a:cxnSpLocks noChangeAspect="1"/>
                  <a:stCxn id="73" idx="3"/>
                  <a:endCxn id="69" idx="2"/>
                </p:cNvCxnSpPr>
                <p:nvPr/>
              </p:nvCxnSpPr>
              <p:spPr>
                <a:xfrm flipV="1">
                  <a:off x="9011058" y="1121675"/>
                  <a:ext cx="12728" cy="129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172DCE5-5332-9771-8EB7-5FCEBB5226E9}"/>
                    </a:ext>
                  </a:extLst>
                </p:cNvPr>
                <p:cNvSpPr txBox="1"/>
                <p:nvPr/>
              </p:nvSpPr>
              <p:spPr>
                <a:xfrm>
                  <a:off x="8763856" y="2395234"/>
                  <a:ext cx="1095584" cy="646331"/>
                </a:xfrm>
                <a:prstGeom prst="rect">
                  <a:avLst/>
                </a:prstGeom>
                <a:noFill/>
              </p:spPr>
              <p:txBody>
                <a:bodyPr wrap="square" rtlCol="0">
                  <a:spAutoFit/>
                </a:bodyPr>
                <a:lstStyle/>
                <a:p>
                  <a:pPr defTabSz="549189">
                    <a:spcAft>
                      <a:spcPts val="462"/>
                    </a:spcAft>
                  </a:pPr>
                  <a:r>
                    <a:rPr lang="en-US" sz="2162" kern="1200" dirty="0">
                      <a:solidFill>
                        <a:schemeClr val="tx1"/>
                      </a:solidFill>
                      <a:latin typeface="+mn-lt"/>
                      <a:ea typeface="+mn-ea"/>
                      <a:cs typeface="+mn-cs"/>
                    </a:rPr>
                    <a:t>…</a:t>
                  </a:r>
                  <a:endParaRPr lang="en-CA" sz="1000" dirty="0"/>
                </a:p>
              </p:txBody>
            </p:sp>
            <p:cxnSp>
              <p:nvCxnSpPr>
                <p:cNvPr id="80" name="Straight Arrow Connector 79">
                  <a:extLst>
                    <a:ext uri="{FF2B5EF4-FFF2-40B4-BE49-F238E27FC236}">
                      <a16:creationId xmlns:a16="http://schemas.microsoft.com/office/drawing/2014/main" id="{5FA77484-D83C-3EC5-3974-20AEA9DC7A92}"/>
                    </a:ext>
                  </a:extLst>
                </p:cNvPr>
                <p:cNvCxnSpPr>
                  <a:cxnSpLocks/>
                  <a:stCxn id="68" idx="0"/>
                  <a:endCxn id="84" idx="1"/>
                </p:cNvCxnSpPr>
                <p:nvPr/>
              </p:nvCxnSpPr>
              <p:spPr>
                <a:xfrm flipH="1" flipV="1">
                  <a:off x="9039010" y="5180042"/>
                  <a:ext cx="5006" cy="652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0A790076-7982-2FAA-2C63-3C9F0EACF91F}"/>
                    </a:ext>
                  </a:extLst>
                </p:cNvPr>
                <p:cNvCxnSpPr>
                  <a:cxnSpLocks/>
                  <a:stCxn id="68" idx="0"/>
                </p:cNvCxnSpPr>
                <p:nvPr/>
              </p:nvCxnSpPr>
              <p:spPr>
                <a:xfrm rot="16200000" flipV="1">
                  <a:off x="8535851" y="5324814"/>
                  <a:ext cx="231710" cy="7846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472302C7-62B9-F660-445F-A507A62E3D01}"/>
                    </a:ext>
                  </a:extLst>
                </p:cNvPr>
                <p:cNvCxnSpPr>
                  <a:cxnSpLocks/>
                  <a:endCxn id="83" idx="1"/>
                </p:cNvCxnSpPr>
                <p:nvPr/>
              </p:nvCxnSpPr>
              <p:spPr>
                <a:xfrm rot="5400000" flipH="1" flipV="1">
                  <a:off x="8552196" y="4165118"/>
                  <a:ext cx="194101" cy="7687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Plus Sign 82">
                  <a:extLst>
                    <a:ext uri="{FF2B5EF4-FFF2-40B4-BE49-F238E27FC236}">
                      <a16:creationId xmlns:a16="http://schemas.microsoft.com/office/drawing/2014/main" id="{6F8CD182-5CC6-A23E-85DB-A0223240A34F}"/>
                    </a:ext>
                  </a:extLst>
                </p:cNvPr>
                <p:cNvSpPr/>
                <p:nvPr/>
              </p:nvSpPr>
              <p:spPr>
                <a:xfrm>
                  <a:off x="8971630" y="4352624"/>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Plus Sign 83">
                  <a:extLst>
                    <a:ext uri="{FF2B5EF4-FFF2-40B4-BE49-F238E27FC236}">
                      <a16:creationId xmlns:a16="http://schemas.microsoft.com/office/drawing/2014/main" id="{DF5A03C8-5443-5410-05D8-410124E18D25}"/>
                    </a:ext>
                  </a:extLst>
                </p:cNvPr>
                <p:cNvSpPr/>
                <p:nvPr/>
              </p:nvSpPr>
              <p:spPr>
                <a:xfrm>
                  <a:off x="8977030" y="5080235"/>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5" name="Connector: Elbow 84">
                  <a:extLst>
                    <a:ext uri="{FF2B5EF4-FFF2-40B4-BE49-F238E27FC236}">
                      <a16:creationId xmlns:a16="http://schemas.microsoft.com/office/drawing/2014/main" id="{FB98415B-1499-5ECE-356F-6A125762A88F}"/>
                    </a:ext>
                  </a:extLst>
                </p:cNvPr>
                <p:cNvCxnSpPr>
                  <a:cxnSpLocks/>
                  <a:endCxn id="84" idx="1"/>
                </p:cNvCxnSpPr>
                <p:nvPr/>
              </p:nvCxnSpPr>
              <p:spPr>
                <a:xfrm rot="5400000" flipH="1" flipV="1">
                  <a:off x="8571422" y="4868015"/>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5960513-A2FB-E295-BCCA-C2AF9C71CA4A}"/>
                    </a:ext>
                  </a:extLst>
                </p:cNvPr>
                <p:cNvCxnSpPr>
                  <a:cxnSpLocks/>
                  <a:stCxn id="84" idx="3"/>
                  <a:endCxn id="83" idx="1"/>
                </p:cNvCxnSpPr>
                <p:nvPr/>
              </p:nvCxnSpPr>
              <p:spPr>
                <a:xfrm flipH="1" flipV="1">
                  <a:off x="9033610" y="4452431"/>
                  <a:ext cx="5400" cy="64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1075BAE1-A984-C75B-9042-23084A52E10B}"/>
                    </a:ext>
                  </a:extLst>
                </p:cNvPr>
                <p:cNvCxnSpPr>
                  <a:cxnSpLocks/>
                  <a:stCxn id="84" idx="3"/>
                </p:cNvCxnSpPr>
                <p:nvPr/>
              </p:nvCxnSpPr>
              <p:spPr>
                <a:xfrm rot="16200000" flipV="1">
                  <a:off x="8561883" y="4618359"/>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7D009719-6B01-F611-5449-B1807F90CE29}"/>
                    </a:ext>
                  </a:extLst>
                </p:cNvPr>
                <p:cNvCxnSpPr>
                  <a:cxnSpLocks/>
                  <a:stCxn id="83" idx="3"/>
                </p:cNvCxnSpPr>
                <p:nvPr/>
              </p:nvCxnSpPr>
              <p:spPr>
                <a:xfrm rot="16200000" flipV="1">
                  <a:off x="8530743" y="3865008"/>
                  <a:ext cx="222602" cy="7831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20832A1B-97E5-99F3-A8AA-FF4368DB51BC}"/>
                    </a:ext>
                  </a:extLst>
                </p:cNvPr>
                <p:cNvCxnSpPr>
                  <a:cxnSpLocks/>
                  <a:endCxn id="97" idx="1"/>
                </p:cNvCxnSpPr>
                <p:nvPr/>
              </p:nvCxnSpPr>
              <p:spPr>
                <a:xfrm rot="5400000" flipH="1" flipV="1">
                  <a:off x="8554457" y="2707373"/>
                  <a:ext cx="184670" cy="7816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Plus Sign 91">
                  <a:extLst>
                    <a:ext uri="{FF2B5EF4-FFF2-40B4-BE49-F238E27FC236}">
                      <a16:creationId xmlns:a16="http://schemas.microsoft.com/office/drawing/2014/main" id="{9BD363D6-4F6C-4AD6-7502-4FADD02ECA28}"/>
                    </a:ext>
                  </a:extLst>
                </p:cNvPr>
                <p:cNvSpPr/>
                <p:nvPr/>
              </p:nvSpPr>
              <p:spPr>
                <a:xfrm>
                  <a:off x="8968113" y="362423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3" name="Connector: Elbow 92">
                  <a:extLst>
                    <a:ext uri="{FF2B5EF4-FFF2-40B4-BE49-F238E27FC236}">
                      <a16:creationId xmlns:a16="http://schemas.microsoft.com/office/drawing/2014/main" id="{BCB586F1-2FCD-D42F-E68D-C97A225DB0E3}"/>
                    </a:ext>
                  </a:extLst>
                </p:cNvPr>
                <p:cNvCxnSpPr>
                  <a:cxnSpLocks/>
                  <a:endCxn id="92" idx="1"/>
                </p:cNvCxnSpPr>
                <p:nvPr/>
              </p:nvCxnSpPr>
              <p:spPr>
                <a:xfrm rot="5400000" flipH="1" flipV="1">
                  <a:off x="8562505" y="3412018"/>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53E5F27-F34E-3C40-A03D-86ABA4C034F1}"/>
                    </a:ext>
                  </a:extLst>
                </p:cNvPr>
                <p:cNvCxnSpPr>
                  <a:cxnSpLocks/>
                  <a:stCxn id="92" idx="3"/>
                  <a:endCxn id="97" idx="1"/>
                </p:cNvCxnSpPr>
                <p:nvPr/>
              </p:nvCxnSpPr>
              <p:spPr>
                <a:xfrm flipV="1">
                  <a:off x="9030093" y="3005865"/>
                  <a:ext cx="7527" cy="633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7B83168F-5842-B417-FA64-3773E6E3F0F6}"/>
                    </a:ext>
                  </a:extLst>
                </p:cNvPr>
                <p:cNvCxnSpPr>
                  <a:cxnSpLocks/>
                  <a:stCxn id="92" idx="3"/>
                </p:cNvCxnSpPr>
                <p:nvPr/>
              </p:nvCxnSpPr>
              <p:spPr>
                <a:xfrm rot="16200000" flipV="1">
                  <a:off x="8552966" y="3162362"/>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9DF64D2-A030-78E7-9C19-F268E470222D}"/>
                    </a:ext>
                  </a:extLst>
                </p:cNvPr>
                <p:cNvCxnSpPr>
                  <a:cxnSpLocks/>
                  <a:stCxn id="83" idx="3"/>
                  <a:endCxn id="92" idx="1"/>
                </p:cNvCxnSpPr>
                <p:nvPr/>
              </p:nvCxnSpPr>
              <p:spPr>
                <a:xfrm flipH="1" flipV="1">
                  <a:off x="9030093" y="3724045"/>
                  <a:ext cx="3517" cy="64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Plus Sign 96">
                  <a:extLst>
                    <a:ext uri="{FF2B5EF4-FFF2-40B4-BE49-F238E27FC236}">
                      <a16:creationId xmlns:a16="http://schemas.microsoft.com/office/drawing/2014/main" id="{DCFD28F2-04A6-218A-706A-8500E393EBCF}"/>
                    </a:ext>
                  </a:extLst>
                </p:cNvPr>
                <p:cNvSpPr/>
                <p:nvPr/>
              </p:nvSpPr>
              <p:spPr>
                <a:xfrm>
                  <a:off x="8975640" y="290605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Plus Sign 99">
                  <a:extLst>
                    <a:ext uri="{FF2B5EF4-FFF2-40B4-BE49-F238E27FC236}">
                      <a16:creationId xmlns:a16="http://schemas.microsoft.com/office/drawing/2014/main" id="{7ED70742-A8EE-8935-5348-2625D309D5C2}"/>
                    </a:ext>
                  </a:extLst>
                </p:cNvPr>
                <p:cNvSpPr/>
                <p:nvPr/>
              </p:nvSpPr>
              <p:spPr>
                <a:xfrm>
                  <a:off x="8968113" y="1947916"/>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1" name="Connector: Elbow 100">
                  <a:extLst>
                    <a:ext uri="{FF2B5EF4-FFF2-40B4-BE49-F238E27FC236}">
                      <a16:creationId xmlns:a16="http://schemas.microsoft.com/office/drawing/2014/main" id="{A2C7E319-C10A-D464-66F4-3950D4C66426}"/>
                    </a:ext>
                  </a:extLst>
                </p:cNvPr>
                <p:cNvCxnSpPr>
                  <a:cxnSpLocks/>
                  <a:endCxn id="100" idx="1"/>
                </p:cNvCxnSpPr>
                <p:nvPr/>
              </p:nvCxnSpPr>
              <p:spPr>
                <a:xfrm rot="5400000" flipH="1" flipV="1">
                  <a:off x="8562505" y="1735696"/>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0DE6D471-8979-81D1-2BA1-EF551E6799B7}"/>
                    </a:ext>
                  </a:extLst>
                </p:cNvPr>
                <p:cNvCxnSpPr>
                  <a:cxnSpLocks/>
                  <a:stCxn id="100" idx="3"/>
                </p:cNvCxnSpPr>
                <p:nvPr/>
              </p:nvCxnSpPr>
              <p:spPr>
                <a:xfrm rot="16200000" flipV="1">
                  <a:off x="8552966" y="1486040"/>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07BA346D-AF1C-D5E9-5328-B979877BA90A}"/>
                    </a:ext>
                  </a:extLst>
                </p:cNvPr>
                <p:cNvCxnSpPr>
                  <a:cxnSpLocks/>
                </p:cNvCxnSpPr>
                <p:nvPr/>
              </p:nvCxnSpPr>
              <p:spPr>
                <a:xfrm rot="16200000" flipV="1">
                  <a:off x="8541455" y="2177974"/>
                  <a:ext cx="189074" cy="771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B1DC2D35-D006-8BB8-5A4C-0E898D385DE8}"/>
                    </a:ext>
                  </a:extLst>
                </p:cNvPr>
                <p:cNvCxnSpPr>
                  <a:cxnSpLocks/>
                  <a:endCxn id="73" idx="1"/>
                </p:cNvCxnSpPr>
                <p:nvPr/>
              </p:nvCxnSpPr>
              <p:spPr>
                <a:xfrm rot="5400000" flipH="1" flipV="1">
                  <a:off x="8561258" y="1064414"/>
                  <a:ext cx="144506" cy="7550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B6F7479-89F6-512F-1F48-843A3B3DB104}"/>
                    </a:ext>
                  </a:extLst>
                </p:cNvPr>
                <p:cNvCxnSpPr>
                  <a:cxnSpLocks/>
                  <a:stCxn id="100" idx="3"/>
                  <a:endCxn id="73" idx="1"/>
                </p:cNvCxnSpPr>
                <p:nvPr/>
              </p:nvCxnSpPr>
              <p:spPr>
                <a:xfrm flipH="1" flipV="1">
                  <a:off x="9011058" y="1369707"/>
                  <a:ext cx="19035" cy="59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306DB09-2F58-337D-01B1-37FA0CA7E4AA}"/>
                    </a:ext>
                  </a:extLst>
                </p:cNvPr>
                <p:cNvCxnSpPr>
                  <a:cxnSpLocks/>
                  <a:endCxn id="100" idx="1"/>
                </p:cNvCxnSpPr>
                <p:nvPr/>
              </p:nvCxnSpPr>
              <p:spPr>
                <a:xfrm flipV="1">
                  <a:off x="9021506" y="2047723"/>
                  <a:ext cx="8587" cy="6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A178D50B-8557-DCE3-4E3F-502BA4626587}"/>
                  </a:ext>
                </a:extLst>
              </p:cNvPr>
              <p:cNvGrpSpPr/>
              <p:nvPr/>
            </p:nvGrpSpPr>
            <p:grpSpPr>
              <a:xfrm>
                <a:off x="10484785" y="207310"/>
                <a:ext cx="1608963" cy="6280628"/>
                <a:chOff x="8250477" y="308654"/>
                <a:chExt cx="1608963" cy="6280628"/>
              </a:xfrm>
            </p:grpSpPr>
            <p:sp>
              <p:nvSpPr>
                <p:cNvPr id="25" name="Rectangle: Rounded Corners 24">
                  <a:extLst>
                    <a:ext uri="{FF2B5EF4-FFF2-40B4-BE49-F238E27FC236}">
                      <a16:creationId xmlns:a16="http://schemas.microsoft.com/office/drawing/2014/main" id="{27919059-E090-3DDF-49E3-2E2FC648644A}"/>
                    </a:ext>
                  </a:extLst>
                </p:cNvPr>
                <p:cNvSpPr>
                  <a:spLocks noChangeAspect="1"/>
                </p:cNvSpPr>
                <p:nvPr/>
              </p:nvSpPr>
              <p:spPr>
                <a:xfrm>
                  <a:off x="8535685" y="6258865"/>
                  <a:ext cx="1003870" cy="33041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N-1</a:t>
                  </a:r>
                  <a:endParaRPr lang="en-CA" sz="1200">
                    <a:solidFill>
                      <a:schemeClr val="tx1"/>
                    </a:solidFill>
                  </a:endParaRPr>
                </a:p>
              </p:txBody>
            </p:sp>
            <p:sp>
              <p:nvSpPr>
                <p:cNvPr id="26" name="Rectangle: Rounded Corners 25">
                  <a:extLst>
                    <a:ext uri="{FF2B5EF4-FFF2-40B4-BE49-F238E27FC236}">
                      <a16:creationId xmlns:a16="http://schemas.microsoft.com/office/drawing/2014/main" id="{1E7C705B-5942-2F79-A8E7-6076207DE251}"/>
                    </a:ext>
                  </a:extLst>
                </p:cNvPr>
                <p:cNvSpPr>
                  <a:spLocks noChangeAspect="1"/>
                </p:cNvSpPr>
                <p:nvPr/>
              </p:nvSpPr>
              <p:spPr>
                <a:xfrm>
                  <a:off x="8409325" y="5832980"/>
                  <a:ext cx="1269382" cy="26303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rgbClr val="555555"/>
                      </a:solidFill>
                      <a:latin typeface="+mn-lt"/>
                      <a:ea typeface="+mn-ea"/>
                      <a:cs typeface="+mn-cs"/>
                    </a:rPr>
                    <a:t>Embedding</a:t>
                  </a:r>
                  <a:endParaRPr lang="en-CA" sz="1200"/>
                </a:p>
              </p:txBody>
            </p:sp>
            <p:sp>
              <p:nvSpPr>
                <p:cNvPr id="27" name="Rectangle: Rounded Corners 26">
                  <a:extLst>
                    <a:ext uri="{FF2B5EF4-FFF2-40B4-BE49-F238E27FC236}">
                      <a16:creationId xmlns:a16="http://schemas.microsoft.com/office/drawing/2014/main" id="{0293BF65-6D63-630A-2189-DC73D57412CA}"/>
                    </a:ext>
                  </a:extLst>
                </p:cNvPr>
                <p:cNvSpPr>
                  <a:spLocks noChangeAspect="1"/>
                </p:cNvSpPr>
                <p:nvPr/>
              </p:nvSpPr>
              <p:spPr>
                <a:xfrm>
                  <a:off x="8528942" y="805089"/>
                  <a:ext cx="950432" cy="312259"/>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rgbClr val="555555"/>
                      </a:solidFill>
                      <a:latin typeface="+mn-lt"/>
                      <a:ea typeface="+mn-ea"/>
                      <a:cs typeface="+mn-cs"/>
                    </a:rPr>
                    <a:t>Output</a:t>
                  </a:r>
                  <a:endParaRPr lang="en-CA" sz="1200" dirty="0"/>
                </a:p>
              </p:txBody>
            </p:sp>
            <p:cxnSp>
              <p:nvCxnSpPr>
                <p:cNvPr id="28" name="Straight Arrow Connector 27">
                  <a:extLst>
                    <a:ext uri="{FF2B5EF4-FFF2-40B4-BE49-F238E27FC236}">
                      <a16:creationId xmlns:a16="http://schemas.microsoft.com/office/drawing/2014/main" id="{D8DE016D-48E1-CAEF-CE33-4EE919B8063B}"/>
                    </a:ext>
                  </a:extLst>
                </p:cNvPr>
                <p:cNvCxnSpPr>
                  <a:cxnSpLocks noChangeAspect="1"/>
                  <a:stCxn id="25" idx="0"/>
                  <a:endCxn id="26" idx="2"/>
                </p:cNvCxnSpPr>
                <p:nvPr/>
              </p:nvCxnSpPr>
              <p:spPr>
                <a:xfrm flipV="1">
                  <a:off x="9037620" y="6096017"/>
                  <a:ext cx="6396" cy="16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AC3C3028-2720-791C-F6CB-40707653231F}"/>
                    </a:ext>
                  </a:extLst>
                </p:cNvPr>
                <p:cNvSpPr>
                  <a:spLocks noChangeAspect="1"/>
                </p:cNvSpPr>
                <p:nvPr/>
              </p:nvSpPr>
              <p:spPr>
                <a:xfrm>
                  <a:off x="8523983" y="308654"/>
                  <a:ext cx="950431" cy="3122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N</a:t>
                  </a:r>
                  <a:endParaRPr lang="en-CA" sz="1200">
                    <a:solidFill>
                      <a:schemeClr val="tx1"/>
                    </a:solidFill>
                  </a:endParaRPr>
                </a:p>
              </p:txBody>
            </p:sp>
            <p:cxnSp>
              <p:nvCxnSpPr>
                <p:cNvPr id="32" name="Straight Arrow Connector 31">
                  <a:extLst>
                    <a:ext uri="{FF2B5EF4-FFF2-40B4-BE49-F238E27FC236}">
                      <a16:creationId xmlns:a16="http://schemas.microsoft.com/office/drawing/2014/main" id="{93CC6F60-45E8-4A32-C3DF-64EE4E58928F}"/>
                    </a:ext>
                  </a:extLst>
                </p:cNvPr>
                <p:cNvCxnSpPr>
                  <a:cxnSpLocks noChangeAspect="1"/>
                  <a:stCxn id="27" idx="0"/>
                  <a:endCxn id="30" idx="2"/>
                </p:cNvCxnSpPr>
                <p:nvPr/>
              </p:nvCxnSpPr>
              <p:spPr>
                <a:xfrm flipH="1" flipV="1">
                  <a:off x="8999199" y="620912"/>
                  <a:ext cx="4958" cy="18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Plus Sign 32">
                  <a:extLst>
                    <a:ext uri="{FF2B5EF4-FFF2-40B4-BE49-F238E27FC236}">
                      <a16:creationId xmlns:a16="http://schemas.microsoft.com/office/drawing/2014/main" id="{72378E0F-1D35-FF55-8492-ED1E633811BC}"/>
                    </a:ext>
                  </a:extLst>
                </p:cNvPr>
                <p:cNvSpPr/>
                <p:nvPr/>
              </p:nvSpPr>
              <p:spPr>
                <a:xfrm>
                  <a:off x="8933829" y="1229353"/>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4" name="Straight Arrow Connector 33">
                  <a:extLst>
                    <a:ext uri="{FF2B5EF4-FFF2-40B4-BE49-F238E27FC236}">
                      <a16:creationId xmlns:a16="http://schemas.microsoft.com/office/drawing/2014/main" id="{B350575C-2E7A-DEC2-0EE2-3B346996843D}"/>
                    </a:ext>
                  </a:extLst>
                </p:cNvPr>
                <p:cNvCxnSpPr>
                  <a:cxnSpLocks noChangeAspect="1"/>
                  <a:stCxn id="33" idx="3"/>
                  <a:endCxn id="27" idx="2"/>
                </p:cNvCxnSpPr>
                <p:nvPr/>
              </p:nvCxnSpPr>
              <p:spPr>
                <a:xfrm flipH="1" flipV="1">
                  <a:off x="9004157" y="1117348"/>
                  <a:ext cx="6901" cy="13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584FDED-1837-3FA9-0974-F64977F1C862}"/>
                    </a:ext>
                  </a:extLst>
                </p:cNvPr>
                <p:cNvSpPr txBox="1"/>
                <p:nvPr/>
              </p:nvSpPr>
              <p:spPr>
                <a:xfrm>
                  <a:off x="8763856" y="2395234"/>
                  <a:ext cx="1095584" cy="646331"/>
                </a:xfrm>
                <a:prstGeom prst="rect">
                  <a:avLst/>
                </a:prstGeom>
                <a:noFill/>
              </p:spPr>
              <p:txBody>
                <a:bodyPr wrap="square" rtlCol="0">
                  <a:spAutoFit/>
                </a:bodyPr>
                <a:lstStyle/>
                <a:p>
                  <a:pPr defTabSz="549189">
                    <a:spcAft>
                      <a:spcPts val="462"/>
                    </a:spcAft>
                  </a:pPr>
                  <a:r>
                    <a:rPr lang="en-US" sz="2162" kern="1200" dirty="0">
                      <a:solidFill>
                        <a:schemeClr val="tx1"/>
                      </a:solidFill>
                      <a:latin typeface="+mn-lt"/>
                      <a:ea typeface="+mn-ea"/>
                      <a:cs typeface="+mn-cs"/>
                    </a:rPr>
                    <a:t>…</a:t>
                  </a:r>
                  <a:endParaRPr lang="en-CA" sz="1000" dirty="0"/>
                </a:p>
              </p:txBody>
            </p:sp>
            <p:cxnSp>
              <p:nvCxnSpPr>
                <p:cNvPr id="40" name="Straight Arrow Connector 39">
                  <a:extLst>
                    <a:ext uri="{FF2B5EF4-FFF2-40B4-BE49-F238E27FC236}">
                      <a16:creationId xmlns:a16="http://schemas.microsoft.com/office/drawing/2014/main" id="{B8370495-E87F-C437-9D7E-248C39104E29}"/>
                    </a:ext>
                  </a:extLst>
                </p:cNvPr>
                <p:cNvCxnSpPr>
                  <a:cxnSpLocks/>
                  <a:stCxn id="26" idx="0"/>
                  <a:endCxn id="44" idx="1"/>
                </p:cNvCxnSpPr>
                <p:nvPr/>
              </p:nvCxnSpPr>
              <p:spPr>
                <a:xfrm flipH="1" flipV="1">
                  <a:off x="9039010" y="5180042"/>
                  <a:ext cx="5006" cy="652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15AB936C-CF73-5188-084B-927FEF6019B9}"/>
                    </a:ext>
                  </a:extLst>
                </p:cNvPr>
                <p:cNvCxnSpPr>
                  <a:cxnSpLocks/>
                  <a:stCxn id="26" idx="0"/>
                </p:cNvCxnSpPr>
                <p:nvPr/>
              </p:nvCxnSpPr>
              <p:spPr>
                <a:xfrm rot="16200000" flipV="1">
                  <a:off x="8535851" y="5324814"/>
                  <a:ext cx="231710" cy="7846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6AC1444-113B-ADEF-3D31-A8CB66AC2510}"/>
                    </a:ext>
                  </a:extLst>
                </p:cNvPr>
                <p:cNvCxnSpPr>
                  <a:cxnSpLocks/>
                  <a:endCxn id="43" idx="1"/>
                </p:cNvCxnSpPr>
                <p:nvPr/>
              </p:nvCxnSpPr>
              <p:spPr>
                <a:xfrm rot="5400000" flipH="1" flipV="1">
                  <a:off x="8552196" y="4165118"/>
                  <a:ext cx="194101" cy="7687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Plus Sign 42">
                  <a:extLst>
                    <a:ext uri="{FF2B5EF4-FFF2-40B4-BE49-F238E27FC236}">
                      <a16:creationId xmlns:a16="http://schemas.microsoft.com/office/drawing/2014/main" id="{B8E54224-A49C-FE51-F1AE-0431EBEC664A}"/>
                    </a:ext>
                  </a:extLst>
                </p:cNvPr>
                <p:cNvSpPr/>
                <p:nvPr/>
              </p:nvSpPr>
              <p:spPr>
                <a:xfrm>
                  <a:off x="8971630" y="4352624"/>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Plus Sign 43">
                  <a:extLst>
                    <a:ext uri="{FF2B5EF4-FFF2-40B4-BE49-F238E27FC236}">
                      <a16:creationId xmlns:a16="http://schemas.microsoft.com/office/drawing/2014/main" id="{EAEB5982-C1E4-5D1A-5FA6-95195251C259}"/>
                    </a:ext>
                  </a:extLst>
                </p:cNvPr>
                <p:cNvSpPr/>
                <p:nvPr/>
              </p:nvSpPr>
              <p:spPr>
                <a:xfrm>
                  <a:off x="8977030" y="5080235"/>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5" name="Connector: Elbow 44">
                  <a:extLst>
                    <a:ext uri="{FF2B5EF4-FFF2-40B4-BE49-F238E27FC236}">
                      <a16:creationId xmlns:a16="http://schemas.microsoft.com/office/drawing/2014/main" id="{87BFD747-617B-3F82-8661-521562A5B8DB}"/>
                    </a:ext>
                  </a:extLst>
                </p:cNvPr>
                <p:cNvCxnSpPr>
                  <a:cxnSpLocks/>
                  <a:endCxn id="44" idx="1"/>
                </p:cNvCxnSpPr>
                <p:nvPr/>
              </p:nvCxnSpPr>
              <p:spPr>
                <a:xfrm rot="5400000" flipH="1" flipV="1">
                  <a:off x="8571422" y="4868015"/>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C02F787-C66E-3DE7-C223-E43896F255EE}"/>
                    </a:ext>
                  </a:extLst>
                </p:cNvPr>
                <p:cNvCxnSpPr>
                  <a:cxnSpLocks/>
                  <a:stCxn id="44" idx="3"/>
                  <a:endCxn id="43" idx="1"/>
                </p:cNvCxnSpPr>
                <p:nvPr/>
              </p:nvCxnSpPr>
              <p:spPr>
                <a:xfrm flipH="1" flipV="1">
                  <a:off x="9033610" y="4452431"/>
                  <a:ext cx="5400" cy="64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4FDA9F07-E5FB-1C61-AF25-56EE8FABAAE8}"/>
                    </a:ext>
                  </a:extLst>
                </p:cNvPr>
                <p:cNvCxnSpPr>
                  <a:cxnSpLocks/>
                  <a:stCxn id="44" idx="3"/>
                </p:cNvCxnSpPr>
                <p:nvPr/>
              </p:nvCxnSpPr>
              <p:spPr>
                <a:xfrm rot="16200000" flipV="1">
                  <a:off x="8561883" y="4618359"/>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9F24BC24-0C57-F087-2EFB-E6D5159380B5}"/>
                    </a:ext>
                  </a:extLst>
                </p:cNvPr>
                <p:cNvCxnSpPr>
                  <a:cxnSpLocks/>
                  <a:stCxn id="43" idx="3"/>
                </p:cNvCxnSpPr>
                <p:nvPr/>
              </p:nvCxnSpPr>
              <p:spPr>
                <a:xfrm rot="16200000" flipV="1">
                  <a:off x="8530743" y="3865008"/>
                  <a:ext cx="222602" cy="7831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FD96CE00-45BD-41E2-A4CC-7B361DDED398}"/>
                    </a:ext>
                  </a:extLst>
                </p:cNvPr>
                <p:cNvCxnSpPr>
                  <a:cxnSpLocks/>
                  <a:endCxn id="57" idx="1"/>
                </p:cNvCxnSpPr>
                <p:nvPr/>
              </p:nvCxnSpPr>
              <p:spPr>
                <a:xfrm rot="5400000" flipH="1" flipV="1">
                  <a:off x="8554457" y="2707373"/>
                  <a:ext cx="184670" cy="7816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Plus Sign 51">
                  <a:extLst>
                    <a:ext uri="{FF2B5EF4-FFF2-40B4-BE49-F238E27FC236}">
                      <a16:creationId xmlns:a16="http://schemas.microsoft.com/office/drawing/2014/main" id="{956894DD-0AFA-AD53-A5F2-C8DF8D624671}"/>
                    </a:ext>
                  </a:extLst>
                </p:cNvPr>
                <p:cNvSpPr/>
                <p:nvPr/>
              </p:nvSpPr>
              <p:spPr>
                <a:xfrm>
                  <a:off x="8968113" y="362423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3" name="Connector: Elbow 52">
                  <a:extLst>
                    <a:ext uri="{FF2B5EF4-FFF2-40B4-BE49-F238E27FC236}">
                      <a16:creationId xmlns:a16="http://schemas.microsoft.com/office/drawing/2014/main" id="{7470EEB3-1A18-3A4C-E2A1-F46A6DE27561}"/>
                    </a:ext>
                  </a:extLst>
                </p:cNvPr>
                <p:cNvCxnSpPr>
                  <a:cxnSpLocks/>
                  <a:endCxn id="52" idx="1"/>
                </p:cNvCxnSpPr>
                <p:nvPr/>
              </p:nvCxnSpPr>
              <p:spPr>
                <a:xfrm rot="5400000" flipH="1" flipV="1">
                  <a:off x="8562505" y="3412018"/>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EC32F3C-6157-2F23-8C15-757A1ECB685B}"/>
                    </a:ext>
                  </a:extLst>
                </p:cNvPr>
                <p:cNvCxnSpPr>
                  <a:cxnSpLocks/>
                  <a:stCxn id="52" idx="3"/>
                  <a:endCxn id="57" idx="1"/>
                </p:cNvCxnSpPr>
                <p:nvPr/>
              </p:nvCxnSpPr>
              <p:spPr>
                <a:xfrm flipV="1">
                  <a:off x="9030093" y="3005865"/>
                  <a:ext cx="7527" cy="633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70432E18-49C0-8078-52C4-62D497E62FEE}"/>
                    </a:ext>
                  </a:extLst>
                </p:cNvPr>
                <p:cNvCxnSpPr>
                  <a:cxnSpLocks/>
                  <a:stCxn id="52" idx="3"/>
                </p:cNvCxnSpPr>
                <p:nvPr/>
              </p:nvCxnSpPr>
              <p:spPr>
                <a:xfrm rot="16200000" flipV="1">
                  <a:off x="8552966" y="3162362"/>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40C114E-CD8E-3C5B-9DCB-DBE8B58AC1BB}"/>
                    </a:ext>
                  </a:extLst>
                </p:cNvPr>
                <p:cNvCxnSpPr>
                  <a:cxnSpLocks/>
                  <a:stCxn id="43" idx="3"/>
                  <a:endCxn id="52" idx="1"/>
                </p:cNvCxnSpPr>
                <p:nvPr/>
              </p:nvCxnSpPr>
              <p:spPr>
                <a:xfrm flipH="1" flipV="1">
                  <a:off x="9030093" y="3724045"/>
                  <a:ext cx="3517" cy="64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Plus Sign 56">
                  <a:extLst>
                    <a:ext uri="{FF2B5EF4-FFF2-40B4-BE49-F238E27FC236}">
                      <a16:creationId xmlns:a16="http://schemas.microsoft.com/office/drawing/2014/main" id="{F0D78B8C-08C5-F95F-CA65-1A50F1FA49A1}"/>
                    </a:ext>
                  </a:extLst>
                </p:cNvPr>
                <p:cNvSpPr/>
                <p:nvPr/>
              </p:nvSpPr>
              <p:spPr>
                <a:xfrm>
                  <a:off x="8975640" y="290605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Plus Sign 59">
                  <a:extLst>
                    <a:ext uri="{FF2B5EF4-FFF2-40B4-BE49-F238E27FC236}">
                      <a16:creationId xmlns:a16="http://schemas.microsoft.com/office/drawing/2014/main" id="{D9766794-3752-4C3C-01AE-E509BC50E29B}"/>
                    </a:ext>
                  </a:extLst>
                </p:cNvPr>
                <p:cNvSpPr/>
                <p:nvPr/>
              </p:nvSpPr>
              <p:spPr>
                <a:xfrm>
                  <a:off x="8968113" y="1947916"/>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1" name="Connector: Elbow 60">
                  <a:extLst>
                    <a:ext uri="{FF2B5EF4-FFF2-40B4-BE49-F238E27FC236}">
                      <a16:creationId xmlns:a16="http://schemas.microsoft.com/office/drawing/2014/main" id="{C4170DA4-D51A-5B1C-7AA4-783EEF8EB87D}"/>
                    </a:ext>
                  </a:extLst>
                </p:cNvPr>
                <p:cNvCxnSpPr>
                  <a:cxnSpLocks/>
                  <a:endCxn id="60" idx="1"/>
                </p:cNvCxnSpPr>
                <p:nvPr/>
              </p:nvCxnSpPr>
              <p:spPr>
                <a:xfrm rot="5400000" flipH="1" flipV="1">
                  <a:off x="8562505" y="1735696"/>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758A264-5817-D8A5-3A40-B061429E506C}"/>
                    </a:ext>
                  </a:extLst>
                </p:cNvPr>
                <p:cNvCxnSpPr>
                  <a:cxnSpLocks/>
                  <a:stCxn id="60" idx="3"/>
                </p:cNvCxnSpPr>
                <p:nvPr/>
              </p:nvCxnSpPr>
              <p:spPr>
                <a:xfrm rot="16200000" flipV="1">
                  <a:off x="8552966" y="1486040"/>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C15DD2DE-4129-8219-17FD-55E0A8936BCE}"/>
                    </a:ext>
                  </a:extLst>
                </p:cNvPr>
                <p:cNvCxnSpPr>
                  <a:cxnSpLocks/>
                </p:cNvCxnSpPr>
                <p:nvPr/>
              </p:nvCxnSpPr>
              <p:spPr>
                <a:xfrm rot="16200000" flipV="1">
                  <a:off x="8541455" y="2177974"/>
                  <a:ext cx="189074" cy="771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54788A3-DE48-2F2B-C52D-0865B7617FB2}"/>
                    </a:ext>
                  </a:extLst>
                </p:cNvPr>
                <p:cNvCxnSpPr>
                  <a:cxnSpLocks/>
                  <a:endCxn id="33" idx="1"/>
                </p:cNvCxnSpPr>
                <p:nvPr/>
              </p:nvCxnSpPr>
              <p:spPr>
                <a:xfrm rot="5400000" flipH="1" flipV="1">
                  <a:off x="8561258" y="1064414"/>
                  <a:ext cx="144506" cy="7550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43352C9-5BDE-E183-2DA9-0CF7BFB08B9E}"/>
                    </a:ext>
                  </a:extLst>
                </p:cNvPr>
                <p:cNvCxnSpPr>
                  <a:cxnSpLocks/>
                  <a:stCxn id="60" idx="3"/>
                  <a:endCxn id="33" idx="1"/>
                </p:cNvCxnSpPr>
                <p:nvPr/>
              </p:nvCxnSpPr>
              <p:spPr>
                <a:xfrm flipH="1" flipV="1">
                  <a:off x="9011058" y="1369707"/>
                  <a:ext cx="19035" cy="59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FC1B5EA-3757-8287-666F-4D344151029F}"/>
                    </a:ext>
                  </a:extLst>
                </p:cNvPr>
                <p:cNvCxnSpPr>
                  <a:cxnSpLocks/>
                  <a:endCxn id="60" idx="1"/>
                </p:cNvCxnSpPr>
                <p:nvPr/>
              </p:nvCxnSpPr>
              <p:spPr>
                <a:xfrm flipV="1">
                  <a:off x="9021506" y="2047723"/>
                  <a:ext cx="8587" cy="6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 name="Rectangle: Rounded Corners 6">
              <a:extLst>
                <a:ext uri="{FF2B5EF4-FFF2-40B4-BE49-F238E27FC236}">
                  <a16:creationId xmlns:a16="http://schemas.microsoft.com/office/drawing/2014/main" id="{CB53CF10-E3C0-7F41-3A2A-0645702AFC12}"/>
                </a:ext>
              </a:extLst>
            </p:cNvPr>
            <p:cNvSpPr/>
            <p:nvPr/>
          </p:nvSpPr>
          <p:spPr>
            <a:xfrm>
              <a:off x="4873492" y="1414885"/>
              <a:ext cx="1698327" cy="1336508"/>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8" name="Rectangle: Rounded Corners 7">
              <a:extLst>
                <a:ext uri="{FF2B5EF4-FFF2-40B4-BE49-F238E27FC236}">
                  <a16:creationId xmlns:a16="http://schemas.microsoft.com/office/drawing/2014/main" id="{9997A21C-0164-EDF1-E6E0-55526F7D5C68}"/>
                </a:ext>
              </a:extLst>
            </p:cNvPr>
            <p:cNvSpPr/>
            <p:nvPr/>
          </p:nvSpPr>
          <p:spPr>
            <a:xfrm>
              <a:off x="4874576" y="2962675"/>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9" name="Rectangle: Rounded Corners 8">
              <a:extLst>
                <a:ext uri="{FF2B5EF4-FFF2-40B4-BE49-F238E27FC236}">
                  <a16:creationId xmlns:a16="http://schemas.microsoft.com/office/drawing/2014/main" id="{A6945F09-1F78-3C02-B146-359770EE0B3E}"/>
                </a:ext>
              </a:extLst>
            </p:cNvPr>
            <p:cNvSpPr/>
            <p:nvPr/>
          </p:nvSpPr>
          <p:spPr>
            <a:xfrm>
              <a:off x="4877934" y="4357094"/>
              <a:ext cx="1698328"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0" name="Rectangle: Rounded Corners 9">
              <a:extLst>
                <a:ext uri="{FF2B5EF4-FFF2-40B4-BE49-F238E27FC236}">
                  <a16:creationId xmlns:a16="http://schemas.microsoft.com/office/drawing/2014/main" id="{39BE4C7F-8B07-2EDB-7304-4DCABC817435}"/>
                </a:ext>
              </a:extLst>
            </p:cNvPr>
            <p:cNvSpPr/>
            <p:nvPr/>
          </p:nvSpPr>
          <p:spPr>
            <a:xfrm>
              <a:off x="6850842" y="1432104"/>
              <a:ext cx="1698327" cy="1336508"/>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1" name="Rectangle: Rounded Corners 10">
              <a:extLst>
                <a:ext uri="{FF2B5EF4-FFF2-40B4-BE49-F238E27FC236}">
                  <a16:creationId xmlns:a16="http://schemas.microsoft.com/office/drawing/2014/main" id="{FB6E0177-1CF0-3700-C914-B2CEC032B4FF}"/>
                </a:ext>
              </a:extLst>
            </p:cNvPr>
            <p:cNvSpPr/>
            <p:nvPr/>
          </p:nvSpPr>
          <p:spPr>
            <a:xfrm>
              <a:off x="6846159" y="2970900"/>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2" name="Rectangle: Rounded Corners 11">
              <a:extLst>
                <a:ext uri="{FF2B5EF4-FFF2-40B4-BE49-F238E27FC236}">
                  <a16:creationId xmlns:a16="http://schemas.microsoft.com/office/drawing/2014/main" id="{2BC92544-A6A9-117A-1CDF-F2373F63D8E4}"/>
                </a:ext>
              </a:extLst>
            </p:cNvPr>
            <p:cNvSpPr/>
            <p:nvPr/>
          </p:nvSpPr>
          <p:spPr>
            <a:xfrm>
              <a:off x="6844294" y="4366721"/>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3" name="Rectangle: Rounded Corners 12">
              <a:extLst>
                <a:ext uri="{FF2B5EF4-FFF2-40B4-BE49-F238E27FC236}">
                  <a16:creationId xmlns:a16="http://schemas.microsoft.com/office/drawing/2014/main" id="{43970B43-E5C7-48BF-3ACD-BD0CD020B257}"/>
                </a:ext>
              </a:extLst>
            </p:cNvPr>
            <p:cNvSpPr/>
            <p:nvPr/>
          </p:nvSpPr>
          <p:spPr>
            <a:xfrm>
              <a:off x="10096692" y="1425904"/>
              <a:ext cx="1698327" cy="1336508"/>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4" name="Rectangle: Rounded Corners 13">
              <a:extLst>
                <a:ext uri="{FF2B5EF4-FFF2-40B4-BE49-F238E27FC236}">
                  <a16:creationId xmlns:a16="http://schemas.microsoft.com/office/drawing/2014/main" id="{AFF39EF3-B93B-85FC-3607-7456B28402C5}"/>
                </a:ext>
              </a:extLst>
            </p:cNvPr>
            <p:cNvSpPr/>
            <p:nvPr/>
          </p:nvSpPr>
          <p:spPr>
            <a:xfrm>
              <a:off x="10096802" y="2988057"/>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5" name="Rectangle: Rounded Corners 14">
              <a:extLst>
                <a:ext uri="{FF2B5EF4-FFF2-40B4-BE49-F238E27FC236}">
                  <a16:creationId xmlns:a16="http://schemas.microsoft.com/office/drawing/2014/main" id="{B0AD200A-B79E-E8EC-BD56-F77CCDE5B0D6}"/>
                </a:ext>
              </a:extLst>
            </p:cNvPr>
            <p:cNvSpPr/>
            <p:nvPr/>
          </p:nvSpPr>
          <p:spPr>
            <a:xfrm>
              <a:off x="10097605" y="4379207"/>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grpSp>
      <p:sp>
        <p:nvSpPr>
          <p:cNvPr id="4" name="TextBox 3">
            <a:extLst>
              <a:ext uri="{FF2B5EF4-FFF2-40B4-BE49-F238E27FC236}">
                <a16:creationId xmlns:a16="http://schemas.microsoft.com/office/drawing/2014/main" id="{FE949458-1C17-8565-FBBA-FC7E7557B859}"/>
              </a:ext>
            </a:extLst>
          </p:cNvPr>
          <p:cNvSpPr txBox="1"/>
          <p:nvPr/>
        </p:nvSpPr>
        <p:spPr>
          <a:xfrm>
            <a:off x="6776551" y="5726096"/>
            <a:ext cx="636713" cy="369332"/>
          </a:xfrm>
          <a:prstGeom prst="rect">
            <a:avLst/>
          </a:prstGeom>
          <a:noFill/>
        </p:spPr>
        <p:txBody>
          <a:bodyPr wrap="none" rtlCol="0">
            <a:spAutoFit/>
          </a:bodyPr>
          <a:lstStyle/>
          <a:p>
            <a:r>
              <a:rPr lang="en-US" dirty="0"/>
              <a:t>Alice</a:t>
            </a:r>
            <a:endParaRPr lang="en-CA" dirty="0"/>
          </a:p>
        </p:txBody>
      </p:sp>
      <p:sp>
        <p:nvSpPr>
          <p:cNvPr id="20" name="TextBox 19">
            <a:extLst>
              <a:ext uri="{FF2B5EF4-FFF2-40B4-BE49-F238E27FC236}">
                <a16:creationId xmlns:a16="http://schemas.microsoft.com/office/drawing/2014/main" id="{FA01F9F2-1FA1-7CDF-3370-452F049296D4}"/>
              </a:ext>
            </a:extLst>
          </p:cNvPr>
          <p:cNvSpPr txBox="1"/>
          <p:nvPr/>
        </p:nvSpPr>
        <p:spPr>
          <a:xfrm>
            <a:off x="8167629" y="5724376"/>
            <a:ext cx="796115" cy="369332"/>
          </a:xfrm>
          <a:prstGeom prst="rect">
            <a:avLst/>
          </a:prstGeom>
          <a:noFill/>
        </p:spPr>
        <p:txBody>
          <a:bodyPr wrap="none" rtlCol="0">
            <a:spAutoFit/>
          </a:bodyPr>
          <a:lstStyle/>
          <a:p>
            <a:r>
              <a:rPr lang="en-US" dirty="0"/>
              <a:t>visited</a:t>
            </a:r>
            <a:endParaRPr lang="en-CA" dirty="0"/>
          </a:p>
        </p:txBody>
      </p:sp>
      <p:sp>
        <p:nvSpPr>
          <p:cNvPr id="21" name="TextBox 20">
            <a:extLst>
              <a:ext uri="{FF2B5EF4-FFF2-40B4-BE49-F238E27FC236}">
                <a16:creationId xmlns:a16="http://schemas.microsoft.com/office/drawing/2014/main" id="{897CE83C-839B-F2DA-5C67-D2986311D8EE}"/>
              </a:ext>
            </a:extLst>
          </p:cNvPr>
          <p:cNvSpPr txBox="1"/>
          <p:nvPr/>
        </p:nvSpPr>
        <p:spPr>
          <a:xfrm>
            <a:off x="10625794" y="5730544"/>
            <a:ext cx="830805" cy="369332"/>
          </a:xfrm>
          <a:prstGeom prst="rect">
            <a:avLst/>
          </a:prstGeom>
          <a:noFill/>
        </p:spPr>
        <p:txBody>
          <a:bodyPr wrap="none" rtlCol="0">
            <a:spAutoFit/>
          </a:bodyPr>
          <a:lstStyle/>
          <a:p>
            <a:r>
              <a:rPr lang="en-US" dirty="0"/>
              <a:t>money</a:t>
            </a:r>
            <a:endParaRPr lang="en-CA" dirty="0"/>
          </a:p>
        </p:txBody>
      </p:sp>
      <p:sp>
        <p:nvSpPr>
          <p:cNvPr id="29" name="TextBox 28">
            <a:extLst>
              <a:ext uri="{FF2B5EF4-FFF2-40B4-BE49-F238E27FC236}">
                <a16:creationId xmlns:a16="http://schemas.microsoft.com/office/drawing/2014/main" id="{5991A777-5455-FE14-E4D4-CD150ECB7A0F}"/>
              </a:ext>
            </a:extLst>
          </p:cNvPr>
          <p:cNvSpPr txBox="1"/>
          <p:nvPr/>
        </p:nvSpPr>
        <p:spPr>
          <a:xfrm>
            <a:off x="6546023" y="737261"/>
            <a:ext cx="1151341" cy="369332"/>
          </a:xfrm>
          <a:prstGeom prst="rect">
            <a:avLst/>
          </a:prstGeom>
          <a:noFill/>
        </p:spPr>
        <p:txBody>
          <a:bodyPr wrap="none" rtlCol="0">
            <a:spAutoFit/>
          </a:bodyPr>
          <a:lstStyle/>
          <a:p>
            <a:r>
              <a:rPr lang="en-US" dirty="0"/>
              <a:t>&lt;random&gt;</a:t>
            </a:r>
            <a:endParaRPr lang="en-CA" dirty="0"/>
          </a:p>
        </p:txBody>
      </p:sp>
      <p:sp>
        <p:nvSpPr>
          <p:cNvPr id="38" name="TextBox 37">
            <a:extLst>
              <a:ext uri="{FF2B5EF4-FFF2-40B4-BE49-F238E27FC236}">
                <a16:creationId xmlns:a16="http://schemas.microsoft.com/office/drawing/2014/main" id="{A045975E-3892-9CDB-A918-0B66332A8552}"/>
              </a:ext>
            </a:extLst>
          </p:cNvPr>
          <p:cNvSpPr txBox="1"/>
          <p:nvPr/>
        </p:nvSpPr>
        <p:spPr>
          <a:xfrm>
            <a:off x="7996829" y="730745"/>
            <a:ext cx="1151341" cy="369332"/>
          </a:xfrm>
          <a:prstGeom prst="rect">
            <a:avLst/>
          </a:prstGeom>
          <a:noFill/>
        </p:spPr>
        <p:txBody>
          <a:bodyPr wrap="none" rtlCol="0">
            <a:spAutoFit/>
          </a:bodyPr>
          <a:lstStyle/>
          <a:p>
            <a:r>
              <a:rPr lang="en-US" dirty="0"/>
              <a:t>&lt;random&gt;</a:t>
            </a:r>
            <a:endParaRPr lang="en-CA" dirty="0"/>
          </a:p>
        </p:txBody>
      </p:sp>
      <p:sp>
        <p:nvSpPr>
          <p:cNvPr id="39" name="TextBox 38">
            <a:extLst>
              <a:ext uri="{FF2B5EF4-FFF2-40B4-BE49-F238E27FC236}">
                <a16:creationId xmlns:a16="http://schemas.microsoft.com/office/drawing/2014/main" id="{2E4CAD4D-2516-1B8F-E614-1F26DB1A9A74}"/>
              </a:ext>
            </a:extLst>
          </p:cNvPr>
          <p:cNvSpPr txBox="1"/>
          <p:nvPr/>
        </p:nvSpPr>
        <p:spPr>
          <a:xfrm>
            <a:off x="10523198" y="737673"/>
            <a:ext cx="1151341" cy="369332"/>
          </a:xfrm>
          <a:prstGeom prst="rect">
            <a:avLst/>
          </a:prstGeom>
          <a:noFill/>
        </p:spPr>
        <p:txBody>
          <a:bodyPr wrap="none" rtlCol="0">
            <a:spAutoFit/>
          </a:bodyPr>
          <a:lstStyle/>
          <a:p>
            <a:r>
              <a:rPr lang="en-US" dirty="0"/>
              <a:t>&lt;random&gt;</a:t>
            </a:r>
            <a:endParaRPr lang="en-CA" dirty="0"/>
          </a:p>
        </p:txBody>
      </p:sp>
      <p:sp>
        <p:nvSpPr>
          <p:cNvPr id="48" name="Rectangle 47">
            <a:extLst>
              <a:ext uri="{FF2B5EF4-FFF2-40B4-BE49-F238E27FC236}">
                <a16:creationId xmlns:a16="http://schemas.microsoft.com/office/drawing/2014/main" id="{E146A0AA-3E0E-2922-D4F7-2C47E89DAA0E}"/>
              </a:ext>
            </a:extLst>
          </p:cNvPr>
          <p:cNvSpPr/>
          <p:nvPr/>
        </p:nvSpPr>
        <p:spPr>
          <a:xfrm>
            <a:off x="6675794" y="5480536"/>
            <a:ext cx="802669" cy="30095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ectangle 48">
            <a:extLst>
              <a:ext uri="{FF2B5EF4-FFF2-40B4-BE49-F238E27FC236}">
                <a16:creationId xmlns:a16="http://schemas.microsoft.com/office/drawing/2014/main" id="{E77F33D2-669D-40F9-D86C-20F29F3EFDF8}"/>
              </a:ext>
            </a:extLst>
          </p:cNvPr>
          <p:cNvSpPr/>
          <p:nvPr/>
        </p:nvSpPr>
        <p:spPr>
          <a:xfrm>
            <a:off x="6546023" y="5433238"/>
            <a:ext cx="2522693" cy="41099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Rectangle 57">
            <a:extLst>
              <a:ext uri="{FF2B5EF4-FFF2-40B4-BE49-F238E27FC236}">
                <a16:creationId xmlns:a16="http://schemas.microsoft.com/office/drawing/2014/main" id="{0841E016-7D13-89A6-A4CB-59826391C4CC}"/>
              </a:ext>
            </a:extLst>
          </p:cNvPr>
          <p:cNvSpPr/>
          <p:nvPr/>
        </p:nvSpPr>
        <p:spPr>
          <a:xfrm>
            <a:off x="6412706" y="5383196"/>
            <a:ext cx="5394749" cy="68565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127637BA-D837-24BB-44CE-5D619867E417}"/>
              </a:ext>
            </a:extLst>
          </p:cNvPr>
          <p:cNvSpPr/>
          <p:nvPr/>
        </p:nvSpPr>
        <p:spPr>
          <a:xfrm>
            <a:off x="6531204" y="758055"/>
            <a:ext cx="1151341" cy="2875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33FA0EE8-B5FA-8695-FD27-FB949DBD4680}"/>
              </a:ext>
            </a:extLst>
          </p:cNvPr>
          <p:cNvSpPr/>
          <p:nvPr/>
        </p:nvSpPr>
        <p:spPr>
          <a:xfrm>
            <a:off x="7982547" y="761793"/>
            <a:ext cx="1151341" cy="2875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EFCE75DB-5303-56D2-4D13-6093FE7AA0E2}"/>
              </a:ext>
            </a:extLst>
          </p:cNvPr>
          <p:cNvSpPr/>
          <p:nvPr/>
        </p:nvSpPr>
        <p:spPr>
          <a:xfrm>
            <a:off x="10547248" y="740959"/>
            <a:ext cx="1151341" cy="2875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1" name="Straight Arrow Connector 30">
            <a:extLst>
              <a:ext uri="{FF2B5EF4-FFF2-40B4-BE49-F238E27FC236}">
                <a16:creationId xmlns:a16="http://schemas.microsoft.com/office/drawing/2014/main" id="{A08D0542-6B1C-720E-C12A-5B70E20F9EC7}"/>
              </a:ext>
            </a:extLst>
          </p:cNvPr>
          <p:cNvCxnSpPr>
            <a:cxnSpLocks/>
          </p:cNvCxnSpPr>
          <p:nvPr/>
        </p:nvCxnSpPr>
        <p:spPr>
          <a:xfrm flipV="1">
            <a:off x="6042991" y="1405405"/>
            <a:ext cx="0" cy="402783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4028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1" name="Rectangle 15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FA34B-8DD3-C210-305E-A94194257D2B}"/>
              </a:ext>
            </a:extLst>
          </p:cNvPr>
          <p:cNvSpPr>
            <a:spLocks noGrp="1"/>
          </p:cNvSpPr>
          <p:nvPr>
            <p:ph type="title"/>
          </p:nvPr>
        </p:nvSpPr>
        <p:spPr>
          <a:xfrm>
            <a:off x="630936" y="640080"/>
            <a:ext cx="4818888" cy="1481328"/>
          </a:xfrm>
        </p:spPr>
        <p:txBody>
          <a:bodyPr anchor="b">
            <a:normAutofit/>
          </a:bodyPr>
          <a:lstStyle/>
          <a:p>
            <a:r>
              <a:rPr lang="en-CA" sz="5400" dirty="0"/>
              <a:t>Training loss</a:t>
            </a:r>
          </a:p>
        </p:txBody>
      </p:sp>
      <p:sp>
        <p:nvSpPr>
          <p:cNvPr id="15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336F7A-909F-90B1-44F6-77484B153BB0}"/>
              </a:ext>
            </a:extLst>
          </p:cNvPr>
          <p:cNvSpPr>
            <a:spLocks noGrp="1"/>
          </p:cNvSpPr>
          <p:nvPr>
            <p:ph idx="1"/>
          </p:nvPr>
        </p:nvSpPr>
        <p:spPr>
          <a:xfrm>
            <a:off x="630936" y="2660904"/>
            <a:ext cx="4818888" cy="3547872"/>
          </a:xfrm>
        </p:spPr>
        <p:txBody>
          <a:bodyPr anchor="t">
            <a:normAutofit/>
          </a:bodyPr>
          <a:lstStyle/>
          <a:p>
            <a:r>
              <a:rPr lang="en-CA" sz="2200" dirty="0"/>
              <a:t>Loss = Y – Y’ = </a:t>
            </a:r>
            <a:r>
              <a:rPr lang="en-CA" sz="2200" dirty="0">
                <a:solidFill>
                  <a:srgbClr val="FF0000"/>
                </a:solidFill>
              </a:rPr>
              <a:t>Labels - Outputs</a:t>
            </a:r>
          </a:p>
          <a:p>
            <a:endParaRPr lang="en-CA" sz="2200" dirty="0"/>
          </a:p>
          <a:p>
            <a:endParaRPr lang="en-CA" sz="2200" dirty="0"/>
          </a:p>
        </p:txBody>
      </p:sp>
      <p:grpSp>
        <p:nvGrpSpPr>
          <p:cNvPr id="5" name="Group 4">
            <a:extLst>
              <a:ext uri="{FF2B5EF4-FFF2-40B4-BE49-F238E27FC236}">
                <a16:creationId xmlns:a16="http://schemas.microsoft.com/office/drawing/2014/main" id="{B987D9BB-2D70-60E5-EC99-34301A8069AF}"/>
              </a:ext>
            </a:extLst>
          </p:cNvPr>
          <p:cNvGrpSpPr/>
          <p:nvPr/>
        </p:nvGrpSpPr>
        <p:grpSpPr>
          <a:xfrm>
            <a:off x="6412707" y="1090440"/>
            <a:ext cx="5336679" cy="4677119"/>
            <a:chOff x="4873492" y="476452"/>
            <a:chExt cx="6922440" cy="6066893"/>
          </a:xfrm>
        </p:grpSpPr>
        <p:grpSp>
          <p:nvGrpSpPr>
            <p:cNvPr id="6" name="Group 5">
              <a:extLst>
                <a:ext uri="{FF2B5EF4-FFF2-40B4-BE49-F238E27FC236}">
                  <a16:creationId xmlns:a16="http://schemas.microsoft.com/office/drawing/2014/main" id="{BD25B34D-7F1C-E359-D5EC-0FDB7EE21D41}"/>
                </a:ext>
              </a:extLst>
            </p:cNvPr>
            <p:cNvGrpSpPr/>
            <p:nvPr/>
          </p:nvGrpSpPr>
          <p:grpSpPr>
            <a:xfrm>
              <a:off x="5136463" y="476452"/>
              <a:ext cx="6411229" cy="6066893"/>
              <a:chOff x="3914224" y="196916"/>
              <a:chExt cx="8179524" cy="6291022"/>
            </a:xfrm>
          </p:grpSpPr>
          <p:sp>
            <p:nvSpPr>
              <p:cNvPr id="16" name="TextBox 15">
                <a:extLst>
                  <a:ext uri="{FF2B5EF4-FFF2-40B4-BE49-F238E27FC236}">
                    <a16:creationId xmlns:a16="http://schemas.microsoft.com/office/drawing/2014/main" id="{FED10C52-955C-5C1E-CD46-56169A6F2739}"/>
                  </a:ext>
                </a:extLst>
              </p:cNvPr>
              <p:cNvSpPr txBox="1"/>
              <p:nvPr/>
            </p:nvSpPr>
            <p:spPr>
              <a:xfrm>
                <a:off x="8359501" y="1904101"/>
                <a:ext cx="898988" cy="1200329"/>
              </a:xfrm>
              <a:prstGeom prst="rect">
                <a:avLst/>
              </a:prstGeom>
              <a:noFill/>
            </p:spPr>
            <p:txBody>
              <a:bodyPr wrap="square" rtlCol="0">
                <a:spAutoFit/>
              </a:bodyPr>
              <a:lstStyle/>
              <a:p>
                <a:pPr defTabSz="549189">
                  <a:spcAft>
                    <a:spcPts val="462"/>
                  </a:spcAft>
                </a:pPr>
                <a:r>
                  <a:rPr lang="en-US" sz="4324" kern="1200">
                    <a:solidFill>
                      <a:schemeClr val="tx1"/>
                    </a:solidFill>
                    <a:latin typeface="+mn-lt"/>
                    <a:ea typeface="+mn-ea"/>
                    <a:cs typeface="+mn-cs"/>
                  </a:rPr>
                  <a:t>…</a:t>
                </a:r>
                <a:endParaRPr lang="en-CA"/>
              </a:p>
            </p:txBody>
          </p:sp>
          <p:grpSp>
            <p:nvGrpSpPr>
              <p:cNvPr id="17" name="Group 16">
                <a:extLst>
                  <a:ext uri="{FF2B5EF4-FFF2-40B4-BE49-F238E27FC236}">
                    <a16:creationId xmlns:a16="http://schemas.microsoft.com/office/drawing/2014/main" id="{CC1DFE20-4B37-E044-1456-8ECE2AA3BC6D}"/>
                  </a:ext>
                </a:extLst>
              </p:cNvPr>
              <p:cNvGrpSpPr/>
              <p:nvPr/>
            </p:nvGrpSpPr>
            <p:grpSpPr>
              <a:xfrm>
                <a:off x="3914224" y="196916"/>
                <a:ext cx="1620359" cy="6280628"/>
                <a:chOff x="8250477" y="308654"/>
                <a:chExt cx="1620359" cy="6280628"/>
              </a:xfrm>
            </p:grpSpPr>
            <p:sp>
              <p:nvSpPr>
                <p:cNvPr id="107" name="Rectangle: Rounded Corners 106">
                  <a:extLst>
                    <a:ext uri="{FF2B5EF4-FFF2-40B4-BE49-F238E27FC236}">
                      <a16:creationId xmlns:a16="http://schemas.microsoft.com/office/drawing/2014/main" id="{F59EAF1E-3383-FC45-CAA1-851C9F17E179}"/>
                    </a:ext>
                  </a:extLst>
                </p:cNvPr>
                <p:cNvSpPr>
                  <a:spLocks noChangeAspect="1"/>
                </p:cNvSpPr>
                <p:nvPr/>
              </p:nvSpPr>
              <p:spPr>
                <a:xfrm>
                  <a:off x="8535685" y="6258865"/>
                  <a:ext cx="1003870" cy="33041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dirty="0">
                      <a:solidFill>
                        <a:schemeClr val="tx1"/>
                      </a:solidFill>
                      <a:latin typeface="+mn-lt"/>
                      <a:ea typeface="+mn-ea"/>
                      <a:cs typeface="+mn-cs"/>
                    </a:rPr>
                    <a:t>Token 1</a:t>
                  </a:r>
                  <a:endParaRPr lang="en-CA" sz="1200" dirty="0">
                    <a:solidFill>
                      <a:schemeClr val="tx1"/>
                    </a:solidFill>
                  </a:endParaRPr>
                </a:p>
              </p:txBody>
            </p:sp>
            <p:sp>
              <p:nvSpPr>
                <p:cNvPr id="108" name="Rectangle: Rounded Corners 107">
                  <a:extLst>
                    <a:ext uri="{FF2B5EF4-FFF2-40B4-BE49-F238E27FC236}">
                      <a16:creationId xmlns:a16="http://schemas.microsoft.com/office/drawing/2014/main" id="{A2A25015-F661-DBF2-53F8-3618DED05F6F}"/>
                    </a:ext>
                  </a:extLst>
                </p:cNvPr>
                <p:cNvSpPr>
                  <a:spLocks noChangeAspect="1"/>
                </p:cNvSpPr>
                <p:nvPr/>
              </p:nvSpPr>
              <p:spPr>
                <a:xfrm>
                  <a:off x="8409325" y="5832980"/>
                  <a:ext cx="1269382" cy="26303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rgbClr val="555555"/>
                      </a:solidFill>
                      <a:latin typeface="+mn-lt"/>
                      <a:ea typeface="+mn-ea"/>
                      <a:cs typeface="+mn-cs"/>
                    </a:rPr>
                    <a:t>Embedding</a:t>
                  </a:r>
                  <a:endParaRPr lang="en-CA" sz="1200"/>
                </a:p>
              </p:txBody>
            </p:sp>
            <p:sp>
              <p:nvSpPr>
                <p:cNvPr id="109" name="Rectangle: Rounded Corners 108">
                  <a:extLst>
                    <a:ext uri="{FF2B5EF4-FFF2-40B4-BE49-F238E27FC236}">
                      <a16:creationId xmlns:a16="http://schemas.microsoft.com/office/drawing/2014/main" id="{2992BF38-F021-DEE4-BD5C-80593A2CE573}"/>
                    </a:ext>
                  </a:extLst>
                </p:cNvPr>
                <p:cNvSpPr>
                  <a:spLocks noChangeAspect="1"/>
                </p:cNvSpPr>
                <p:nvPr/>
              </p:nvSpPr>
              <p:spPr>
                <a:xfrm>
                  <a:off x="8517104" y="805089"/>
                  <a:ext cx="981931" cy="32260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rgbClr val="555555"/>
                      </a:solidFill>
                      <a:latin typeface="+mn-lt"/>
                      <a:ea typeface="+mn-ea"/>
                      <a:cs typeface="+mn-cs"/>
                    </a:rPr>
                    <a:t>Output</a:t>
                  </a:r>
                  <a:endParaRPr lang="en-CA" sz="1200" dirty="0"/>
                </a:p>
              </p:txBody>
            </p:sp>
            <p:cxnSp>
              <p:nvCxnSpPr>
                <p:cNvPr id="110" name="Straight Arrow Connector 109">
                  <a:extLst>
                    <a:ext uri="{FF2B5EF4-FFF2-40B4-BE49-F238E27FC236}">
                      <a16:creationId xmlns:a16="http://schemas.microsoft.com/office/drawing/2014/main" id="{9075D4EF-0917-5766-AE66-B27962E05356}"/>
                    </a:ext>
                  </a:extLst>
                </p:cNvPr>
                <p:cNvCxnSpPr>
                  <a:cxnSpLocks noChangeAspect="1"/>
                  <a:stCxn id="107" idx="0"/>
                  <a:endCxn id="108" idx="2"/>
                </p:cNvCxnSpPr>
                <p:nvPr/>
              </p:nvCxnSpPr>
              <p:spPr>
                <a:xfrm flipV="1">
                  <a:off x="9037620" y="6096017"/>
                  <a:ext cx="6396" cy="16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Rectangle: Rounded Corners 110">
                  <a:extLst>
                    <a:ext uri="{FF2B5EF4-FFF2-40B4-BE49-F238E27FC236}">
                      <a16:creationId xmlns:a16="http://schemas.microsoft.com/office/drawing/2014/main" id="{F87A918A-38D0-303C-3B04-403A95557734}"/>
                    </a:ext>
                  </a:extLst>
                </p:cNvPr>
                <p:cNvSpPr>
                  <a:spLocks noChangeAspect="1"/>
                </p:cNvSpPr>
                <p:nvPr/>
              </p:nvSpPr>
              <p:spPr>
                <a:xfrm>
                  <a:off x="8517430" y="308654"/>
                  <a:ext cx="950431" cy="3122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2</a:t>
                  </a:r>
                  <a:endParaRPr lang="en-CA" sz="1200">
                    <a:solidFill>
                      <a:schemeClr val="tx1"/>
                    </a:solidFill>
                  </a:endParaRPr>
                </a:p>
              </p:txBody>
            </p:sp>
            <p:cxnSp>
              <p:nvCxnSpPr>
                <p:cNvPr id="112" name="Straight Arrow Connector 111">
                  <a:extLst>
                    <a:ext uri="{FF2B5EF4-FFF2-40B4-BE49-F238E27FC236}">
                      <a16:creationId xmlns:a16="http://schemas.microsoft.com/office/drawing/2014/main" id="{2810A646-D003-A0B8-6765-BA81CACECC20}"/>
                    </a:ext>
                  </a:extLst>
                </p:cNvPr>
                <p:cNvCxnSpPr>
                  <a:cxnSpLocks noChangeAspect="1"/>
                  <a:stCxn id="109" idx="0"/>
                  <a:endCxn id="111" idx="2"/>
                </p:cNvCxnSpPr>
                <p:nvPr/>
              </p:nvCxnSpPr>
              <p:spPr>
                <a:xfrm flipH="1" flipV="1">
                  <a:off x="8992646" y="620912"/>
                  <a:ext cx="15424" cy="18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Plus Sign 112">
                  <a:extLst>
                    <a:ext uri="{FF2B5EF4-FFF2-40B4-BE49-F238E27FC236}">
                      <a16:creationId xmlns:a16="http://schemas.microsoft.com/office/drawing/2014/main" id="{A8589E4A-CDA6-B421-561F-DD564730F6EF}"/>
                    </a:ext>
                  </a:extLst>
                </p:cNvPr>
                <p:cNvSpPr/>
                <p:nvPr/>
              </p:nvSpPr>
              <p:spPr>
                <a:xfrm>
                  <a:off x="8933829" y="1229353"/>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4" name="Straight Arrow Connector 113">
                  <a:extLst>
                    <a:ext uri="{FF2B5EF4-FFF2-40B4-BE49-F238E27FC236}">
                      <a16:creationId xmlns:a16="http://schemas.microsoft.com/office/drawing/2014/main" id="{AF7E867D-3FBD-6FFA-1E04-E5B5CDCF8086}"/>
                    </a:ext>
                  </a:extLst>
                </p:cNvPr>
                <p:cNvCxnSpPr>
                  <a:cxnSpLocks noChangeAspect="1"/>
                  <a:stCxn id="113" idx="3"/>
                  <a:endCxn id="109" idx="2"/>
                </p:cNvCxnSpPr>
                <p:nvPr/>
              </p:nvCxnSpPr>
              <p:spPr>
                <a:xfrm flipH="1" flipV="1">
                  <a:off x="9008070" y="1127697"/>
                  <a:ext cx="2989" cy="123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51B27079-8B6C-1BAA-46BB-354B63D04115}"/>
                    </a:ext>
                  </a:extLst>
                </p:cNvPr>
                <p:cNvSpPr txBox="1"/>
                <p:nvPr/>
              </p:nvSpPr>
              <p:spPr>
                <a:xfrm>
                  <a:off x="8775252" y="2389006"/>
                  <a:ext cx="1095584" cy="646331"/>
                </a:xfrm>
                <a:prstGeom prst="rect">
                  <a:avLst/>
                </a:prstGeom>
                <a:noFill/>
              </p:spPr>
              <p:txBody>
                <a:bodyPr wrap="square" rtlCol="0">
                  <a:spAutoFit/>
                </a:bodyPr>
                <a:lstStyle/>
                <a:p>
                  <a:pPr defTabSz="549189">
                    <a:spcAft>
                      <a:spcPts val="462"/>
                    </a:spcAft>
                  </a:pPr>
                  <a:r>
                    <a:rPr lang="en-US" sz="2162" kern="1200" dirty="0">
                      <a:solidFill>
                        <a:schemeClr val="tx1"/>
                      </a:solidFill>
                      <a:latin typeface="+mn-lt"/>
                      <a:ea typeface="+mn-ea"/>
                      <a:cs typeface="+mn-cs"/>
                    </a:rPr>
                    <a:t>…</a:t>
                  </a:r>
                  <a:endParaRPr lang="en-CA" sz="1000" dirty="0"/>
                </a:p>
              </p:txBody>
            </p:sp>
            <p:cxnSp>
              <p:nvCxnSpPr>
                <p:cNvPr id="120" name="Straight Arrow Connector 119">
                  <a:extLst>
                    <a:ext uri="{FF2B5EF4-FFF2-40B4-BE49-F238E27FC236}">
                      <a16:creationId xmlns:a16="http://schemas.microsoft.com/office/drawing/2014/main" id="{1A5AAC29-DF87-DC75-1CDC-85D09BC22378}"/>
                    </a:ext>
                  </a:extLst>
                </p:cNvPr>
                <p:cNvCxnSpPr>
                  <a:cxnSpLocks/>
                  <a:stCxn id="108" idx="0"/>
                  <a:endCxn id="124" idx="1"/>
                </p:cNvCxnSpPr>
                <p:nvPr/>
              </p:nvCxnSpPr>
              <p:spPr>
                <a:xfrm flipH="1" flipV="1">
                  <a:off x="9039010" y="5180042"/>
                  <a:ext cx="5006" cy="652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A2FC578E-1582-5E52-D873-54EEBE31E445}"/>
                    </a:ext>
                  </a:extLst>
                </p:cNvPr>
                <p:cNvCxnSpPr>
                  <a:cxnSpLocks/>
                  <a:stCxn id="108" idx="0"/>
                </p:cNvCxnSpPr>
                <p:nvPr/>
              </p:nvCxnSpPr>
              <p:spPr>
                <a:xfrm rot="16200000" flipV="1">
                  <a:off x="8535851" y="5324814"/>
                  <a:ext cx="231710" cy="7846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F10C0052-8CC8-BB9E-86EE-84CEF4FE3D0F}"/>
                    </a:ext>
                  </a:extLst>
                </p:cNvPr>
                <p:cNvCxnSpPr>
                  <a:cxnSpLocks/>
                  <a:endCxn id="123" idx="1"/>
                </p:cNvCxnSpPr>
                <p:nvPr/>
              </p:nvCxnSpPr>
              <p:spPr>
                <a:xfrm rot="5400000" flipH="1" flipV="1">
                  <a:off x="8552196" y="4165118"/>
                  <a:ext cx="194101" cy="7687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Plus Sign 122">
                  <a:extLst>
                    <a:ext uri="{FF2B5EF4-FFF2-40B4-BE49-F238E27FC236}">
                      <a16:creationId xmlns:a16="http://schemas.microsoft.com/office/drawing/2014/main" id="{5085DB2C-0FC3-CB79-25AF-55244F4A99A9}"/>
                    </a:ext>
                  </a:extLst>
                </p:cNvPr>
                <p:cNvSpPr/>
                <p:nvPr/>
              </p:nvSpPr>
              <p:spPr>
                <a:xfrm>
                  <a:off x="8971630" y="4352624"/>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Plus Sign 123">
                  <a:extLst>
                    <a:ext uri="{FF2B5EF4-FFF2-40B4-BE49-F238E27FC236}">
                      <a16:creationId xmlns:a16="http://schemas.microsoft.com/office/drawing/2014/main" id="{5CBD4560-E48E-A1EA-456A-FBB3BB2E2B93}"/>
                    </a:ext>
                  </a:extLst>
                </p:cNvPr>
                <p:cNvSpPr/>
                <p:nvPr/>
              </p:nvSpPr>
              <p:spPr>
                <a:xfrm>
                  <a:off x="8977030" y="5080235"/>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5" name="Connector: Elbow 124">
                  <a:extLst>
                    <a:ext uri="{FF2B5EF4-FFF2-40B4-BE49-F238E27FC236}">
                      <a16:creationId xmlns:a16="http://schemas.microsoft.com/office/drawing/2014/main" id="{4E7232E9-45E3-8FF8-C3F7-A6FEE5D33CE2}"/>
                    </a:ext>
                  </a:extLst>
                </p:cNvPr>
                <p:cNvCxnSpPr>
                  <a:cxnSpLocks/>
                  <a:endCxn id="124" idx="1"/>
                </p:cNvCxnSpPr>
                <p:nvPr/>
              </p:nvCxnSpPr>
              <p:spPr>
                <a:xfrm rot="5400000" flipH="1" flipV="1">
                  <a:off x="8571422" y="4868015"/>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429B470-DB2B-DAFB-C1F5-DD8FE414E75B}"/>
                    </a:ext>
                  </a:extLst>
                </p:cNvPr>
                <p:cNvCxnSpPr>
                  <a:cxnSpLocks/>
                  <a:stCxn id="124" idx="3"/>
                  <a:endCxn id="123" idx="1"/>
                </p:cNvCxnSpPr>
                <p:nvPr/>
              </p:nvCxnSpPr>
              <p:spPr>
                <a:xfrm flipH="1" flipV="1">
                  <a:off x="9033610" y="4452431"/>
                  <a:ext cx="5400" cy="64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E9177B4-45D5-78AF-0446-2283CED256B9}"/>
                    </a:ext>
                  </a:extLst>
                </p:cNvPr>
                <p:cNvCxnSpPr>
                  <a:cxnSpLocks/>
                  <a:stCxn id="124" idx="3"/>
                </p:cNvCxnSpPr>
                <p:nvPr/>
              </p:nvCxnSpPr>
              <p:spPr>
                <a:xfrm rot="16200000" flipV="1">
                  <a:off x="8561883" y="4618359"/>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BB7E8EC6-5780-A8DD-2F88-AAD1C8EF132E}"/>
                    </a:ext>
                  </a:extLst>
                </p:cNvPr>
                <p:cNvCxnSpPr>
                  <a:cxnSpLocks/>
                  <a:stCxn id="123" idx="3"/>
                </p:cNvCxnSpPr>
                <p:nvPr/>
              </p:nvCxnSpPr>
              <p:spPr>
                <a:xfrm rot="16200000" flipV="1">
                  <a:off x="8530743" y="3865008"/>
                  <a:ext cx="222602" cy="7831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E58F4912-DE7D-65C3-2AA4-767C2F58A27D}"/>
                    </a:ext>
                  </a:extLst>
                </p:cNvPr>
                <p:cNvCxnSpPr>
                  <a:cxnSpLocks/>
                  <a:endCxn id="137" idx="1"/>
                </p:cNvCxnSpPr>
                <p:nvPr/>
              </p:nvCxnSpPr>
              <p:spPr>
                <a:xfrm rot="5400000" flipH="1" flipV="1">
                  <a:off x="8554457" y="2707373"/>
                  <a:ext cx="184670" cy="7816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Plus Sign 131">
                  <a:extLst>
                    <a:ext uri="{FF2B5EF4-FFF2-40B4-BE49-F238E27FC236}">
                      <a16:creationId xmlns:a16="http://schemas.microsoft.com/office/drawing/2014/main" id="{1E18DC2B-5109-C5DF-F58B-5FDE20686C3B}"/>
                    </a:ext>
                  </a:extLst>
                </p:cNvPr>
                <p:cNvSpPr/>
                <p:nvPr/>
              </p:nvSpPr>
              <p:spPr>
                <a:xfrm>
                  <a:off x="8968113" y="362423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3" name="Connector: Elbow 132">
                  <a:extLst>
                    <a:ext uri="{FF2B5EF4-FFF2-40B4-BE49-F238E27FC236}">
                      <a16:creationId xmlns:a16="http://schemas.microsoft.com/office/drawing/2014/main" id="{3258EDAE-DBE7-F687-DD81-C1C4A2644381}"/>
                    </a:ext>
                  </a:extLst>
                </p:cNvPr>
                <p:cNvCxnSpPr>
                  <a:cxnSpLocks/>
                  <a:endCxn id="132" idx="1"/>
                </p:cNvCxnSpPr>
                <p:nvPr/>
              </p:nvCxnSpPr>
              <p:spPr>
                <a:xfrm rot="5400000" flipH="1" flipV="1">
                  <a:off x="8562505" y="3412018"/>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297146D-7593-B7BF-2521-F5309C3999EE}"/>
                    </a:ext>
                  </a:extLst>
                </p:cNvPr>
                <p:cNvCxnSpPr>
                  <a:cxnSpLocks/>
                  <a:stCxn id="132" idx="3"/>
                  <a:endCxn id="137" idx="1"/>
                </p:cNvCxnSpPr>
                <p:nvPr/>
              </p:nvCxnSpPr>
              <p:spPr>
                <a:xfrm flipV="1">
                  <a:off x="9030093" y="3005865"/>
                  <a:ext cx="7527" cy="633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4A213459-A2E0-07E9-6D18-D39E27360ADF}"/>
                    </a:ext>
                  </a:extLst>
                </p:cNvPr>
                <p:cNvCxnSpPr>
                  <a:cxnSpLocks/>
                  <a:stCxn id="132" idx="3"/>
                </p:cNvCxnSpPr>
                <p:nvPr/>
              </p:nvCxnSpPr>
              <p:spPr>
                <a:xfrm rot="16200000" flipV="1">
                  <a:off x="8552966" y="3162362"/>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98F1F79-B839-7831-EE5B-B0DA4B6EA92D}"/>
                    </a:ext>
                  </a:extLst>
                </p:cNvPr>
                <p:cNvCxnSpPr>
                  <a:cxnSpLocks/>
                  <a:stCxn id="123" idx="3"/>
                  <a:endCxn id="132" idx="1"/>
                </p:cNvCxnSpPr>
                <p:nvPr/>
              </p:nvCxnSpPr>
              <p:spPr>
                <a:xfrm flipH="1" flipV="1">
                  <a:off x="9030093" y="3724045"/>
                  <a:ext cx="3517" cy="64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Plus Sign 136">
                  <a:extLst>
                    <a:ext uri="{FF2B5EF4-FFF2-40B4-BE49-F238E27FC236}">
                      <a16:creationId xmlns:a16="http://schemas.microsoft.com/office/drawing/2014/main" id="{D2FB0E46-BA41-8B05-4CF2-E025BE85DA7F}"/>
                    </a:ext>
                  </a:extLst>
                </p:cNvPr>
                <p:cNvSpPr/>
                <p:nvPr/>
              </p:nvSpPr>
              <p:spPr>
                <a:xfrm>
                  <a:off x="8975640" y="290605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0" name="Plus Sign 139">
                  <a:extLst>
                    <a:ext uri="{FF2B5EF4-FFF2-40B4-BE49-F238E27FC236}">
                      <a16:creationId xmlns:a16="http://schemas.microsoft.com/office/drawing/2014/main" id="{D31DED66-9043-CBF8-CF42-B9CC5C9ED868}"/>
                    </a:ext>
                  </a:extLst>
                </p:cNvPr>
                <p:cNvSpPr/>
                <p:nvPr/>
              </p:nvSpPr>
              <p:spPr>
                <a:xfrm>
                  <a:off x="8968113" y="1947916"/>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1" name="Connector: Elbow 140">
                  <a:extLst>
                    <a:ext uri="{FF2B5EF4-FFF2-40B4-BE49-F238E27FC236}">
                      <a16:creationId xmlns:a16="http://schemas.microsoft.com/office/drawing/2014/main" id="{A2AEA415-99AB-B386-7E11-C2980F4E5615}"/>
                    </a:ext>
                  </a:extLst>
                </p:cNvPr>
                <p:cNvCxnSpPr>
                  <a:cxnSpLocks/>
                  <a:endCxn id="140" idx="1"/>
                </p:cNvCxnSpPr>
                <p:nvPr/>
              </p:nvCxnSpPr>
              <p:spPr>
                <a:xfrm rot="5400000" flipH="1" flipV="1">
                  <a:off x="8562505" y="1735696"/>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EE331CFB-A41D-2A2A-791A-C00D0FA7F17C}"/>
                    </a:ext>
                  </a:extLst>
                </p:cNvPr>
                <p:cNvCxnSpPr>
                  <a:cxnSpLocks/>
                  <a:stCxn id="140" idx="3"/>
                </p:cNvCxnSpPr>
                <p:nvPr/>
              </p:nvCxnSpPr>
              <p:spPr>
                <a:xfrm rot="16200000" flipV="1">
                  <a:off x="8552966" y="1486040"/>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E49F03DA-3057-0D79-EEFD-8FD6C15F8B72}"/>
                    </a:ext>
                  </a:extLst>
                </p:cNvPr>
                <p:cNvCxnSpPr>
                  <a:cxnSpLocks/>
                </p:cNvCxnSpPr>
                <p:nvPr/>
              </p:nvCxnSpPr>
              <p:spPr>
                <a:xfrm rot="16200000" flipV="1">
                  <a:off x="8541455" y="2177974"/>
                  <a:ext cx="189074" cy="771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5B215889-858F-762D-83A0-094B45F7CC2A}"/>
                    </a:ext>
                  </a:extLst>
                </p:cNvPr>
                <p:cNvCxnSpPr>
                  <a:cxnSpLocks/>
                  <a:endCxn id="113" idx="1"/>
                </p:cNvCxnSpPr>
                <p:nvPr/>
              </p:nvCxnSpPr>
              <p:spPr>
                <a:xfrm rot="5400000" flipH="1" flipV="1">
                  <a:off x="8561258" y="1064414"/>
                  <a:ext cx="144506" cy="7550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26D6919D-218F-7FE4-EA58-C36BEEE4AFB1}"/>
                    </a:ext>
                  </a:extLst>
                </p:cNvPr>
                <p:cNvCxnSpPr>
                  <a:cxnSpLocks/>
                  <a:stCxn id="140" idx="3"/>
                  <a:endCxn id="113" idx="1"/>
                </p:cNvCxnSpPr>
                <p:nvPr/>
              </p:nvCxnSpPr>
              <p:spPr>
                <a:xfrm flipH="1" flipV="1">
                  <a:off x="9011058" y="1369707"/>
                  <a:ext cx="19035" cy="59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E58484DD-418F-092E-4E26-98FE60939726}"/>
                    </a:ext>
                  </a:extLst>
                </p:cNvPr>
                <p:cNvCxnSpPr>
                  <a:cxnSpLocks/>
                  <a:endCxn id="140" idx="1"/>
                </p:cNvCxnSpPr>
                <p:nvPr/>
              </p:nvCxnSpPr>
              <p:spPr>
                <a:xfrm flipV="1">
                  <a:off x="9021506" y="2047723"/>
                  <a:ext cx="8587" cy="6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6C82FD9-B55E-26CF-C976-981AA4917D0F}"/>
                  </a:ext>
                </a:extLst>
              </p:cNvPr>
              <p:cNvGrpSpPr/>
              <p:nvPr/>
            </p:nvGrpSpPr>
            <p:grpSpPr>
              <a:xfrm>
                <a:off x="6371616" y="207310"/>
                <a:ext cx="1608963" cy="6280628"/>
                <a:chOff x="8250477" y="308654"/>
                <a:chExt cx="1608963" cy="6280628"/>
              </a:xfrm>
            </p:grpSpPr>
            <p:sp>
              <p:nvSpPr>
                <p:cNvPr id="67" name="Rectangle: Rounded Corners 66">
                  <a:extLst>
                    <a:ext uri="{FF2B5EF4-FFF2-40B4-BE49-F238E27FC236}">
                      <a16:creationId xmlns:a16="http://schemas.microsoft.com/office/drawing/2014/main" id="{524F8595-649A-7FB2-2021-DBCFAB5EEAC4}"/>
                    </a:ext>
                  </a:extLst>
                </p:cNvPr>
                <p:cNvSpPr>
                  <a:spLocks noChangeAspect="1"/>
                </p:cNvSpPr>
                <p:nvPr/>
              </p:nvSpPr>
              <p:spPr>
                <a:xfrm>
                  <a:off x="8535685" y="6258865"/>
                  <a:ext cx="1003870" cy="33041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2</a:t>
                  </a:r>
                  <a:endParaRPr lang="en-CA" sz="1200">
                    <a:solidFill>
                      <a:schemeClr val="tx1"/>
                    </a:solidFill>
                  </a:endParaRPr>
                </a:p>
              </p:txBody>
            </p:sp>
            <p:sp>
              <p:nvSpPr>
                <p:cNvPr id="68" name="Rectangle: Rounded Corners 67">
                  <a:extLst>
                    <a:ext uri="{FF2B5EF4-FFF2-40B4-BE49-F238E27FC236}">
                      <a16:creationId xmlns:a16="http://schemas.microsoft.com/office/drawing/2014/main" id="{3B505D87-61CF-A16A-1489-3B705FE2C38E}"/>
                    </a:ext>
                  </a:extLst>
                </p:cNvPr>
                <p:cNvSpPr>
                  <a:spLocks noChangeAspect="1"/>
                </p:cNvSpPr>
                <p:nvPr/>
              </p:nvSpPr>
              <p:spPr>
                <a:xfrm>
                  <a:off x="8409325" y="5832980"/>
                  <a:ext cx="1269382" cy="26303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rgbClr val="555555"/>
                      </a:solidFill>
                      <a:latin typeface="+mn-lt"/>
                      <a:ea typeface="+mn-ea"/>
                      <a:cs typeface="+mn-cs"/>
                    </a:rPr>
                    <a:t>Embedding</a:t>
                  </a:r>
                  <a:endParaRPr lang="en-CA" sz="1200"/>
                </a:p>
              </p:txBody>
            </p:sp>
            <p:sp>
              <p:nvSpPr>
                <p:cNvPr id="69" name="Rectangle: Rounded Corners 68">
                  <a:extLst>
                    <a:ext uri="{FF2B5EF4-FFF2-40B4-BE49-F238E27FC236}">
                      <a16:creationId xmlns:a16="http://schemas.microsoft.com/office/drawing/2014/main" id="{3B91360E-0CC0-E6CF-8235-E80029A045EA}"/>
                    </a:ext>
                  </a:extLst>
                </p:cNvPr>
                <p:cNvSpPr>
                  <a:spLocks noChangeAspect="1"/>
                </p:cNvSpPr>
                <p:nvPr/>
              </p:nvSpPr>
              <p:spPr>
                <a:xfrm>
                  <a:off x="8541984" y="805089"/>
                  <a:ext cx="963603" cy="31658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rgbClr val="555555"/>
                      </a:solidFill>
                      <a:latin typeface="+mn-lt"/>
                      <a:ea typeface="+mn-ea"/>
                      <a:cs typeface="+mn-cs"/>
                    </a:rPr>
                    <a:t>Output</a:t>
                  </a:r>
                  <a:endParaRPr lang="en-CA" sz="1200" dirty="0"/>
                </a:p>
              </p:txBody>
            </p:sp>
            <p:cxnSp>
              <p:nvCxnSpPr>
                <p:cNvPr id="70" name="Straight Arrow Connector 69">
                  <a:extLst>
                    <a:ext uri="{FF2B5EF4-FFF2-40B4-BE49-F238E27FC236}">
                      <a16:creationId xmlns:a16="http://schemas.microsoft.com/office/drawing/2014/main" id="{0F7C76E1-03C8-A3E6-13C3-007A4A3A43C7}"/>
                    </a:ext>
                  </a:extLst>
                </p:cNvPr>
                <p:cNvCxnSpPr>
                  <a:cxnSpLocks noChangeAspect="1"/>
                  <a:stCxn id="67" idx="0"/>
                  <a:endCxn id="68" idx="2"/>
                </p:cNvCxnSpPr>
                <p:nvPr/>
              </p:nvCxnSpPr>
              <p:spPr>
                <a:xfrm flipV="1">
                  <a:off x="9037620" y="6096017"/>
                  <a:ext cx="6396" cy="16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Rounded Corners 70">
                  <a:extLst>
                    <a:ext uri="{FF2B5EF4-FFF2-40B4-BE49-F238E27FC236}">
                      <a16:creationId xmlns:a16="http://schemas.microsoft.com/office/drawing/2014/main" id="{DCECC014-F1D0-9379-8555-07C0A58B66FE}"/>
                    </a:ext>
                  </a:extLst>
                </p:cNvPr>
                <p:cNvSpPr>
                  <a:spLocks noChangeAspect="1"/>
                </p:cNvSpPr>
                <p:nvPr/>
              </p:nvSpPr>
              <p:spPr>
                <a:xfrm>
                  <a:off x="8517430" y="308654"/>
                  <a:ext cx="950431" cy="3122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3</a:t>
                  </a:r>
                  <a:endParaRPr lang="en-CA" sz="1200">
                    <a:solidFill>
                      <a:schemeClr val="tx1"/>
                    </a:solidFill>
                  </a:endParaRPr>
                </a:p>
              </p:txBody>
            </p:sp>
            <p:cxnSp>
              <p:nvCxnSpPr>
                <p:cNvPr id="72" name="Straight Arrow Connector 71">
                  <a:extLst>
                    <a:ext uri="{FF2B5EF4-FFF2-40B4-BE49-F238E27FC236}">
                      <a16:creationId xmlns:a16="http://schemas.microsoft.com/office/drawing/2014/main" id="{43716980-9847-991C-ADD1-44E7408D021F}"/>
                    </a:ext>
                  </a:extLst>
                </p:cNvPr>
                <p:cNvCxnSpPr>
                  <a:cxnSpLocks noChangeAspect="1"/>
                  <a:stCxn id="69" idx="0"/>
                  <a:endCxn id="71" idx="2"/>
                </p:cNvCxnSpPr>
                <p:nvPr/>
              </p:nvCxnSpPr>
              <p:spPr>
                <a:xfrm flipH="1" flipV="1">
                  <a:off x="8992646" y="620912"/>
                  <a:ext cx="31140" cy="18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Plus Sign 72">
                  <a:extLst>
                    <a:ext uri="{FF2B5EF4-FFF2-40B4-BE49-F238E27FC236}">
                      <a16:creationId xmlns:a16="http://schemas.microsoft.com/office/drawing/2014/main" id="{04B72FD7-84EA-03A5-377C-3301D5E7E2DE}"/>
                    </a:ext>
                  </a:extLst>
                </p:cNvPr>
                <p:cNvSpPr/>
                <p:nvPr/>
              </p:nvSpPr>
              <p:spPr>
                <a:xfrm>
                  <a:off x="8933829" y="1229353"/>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4" name="Straight Arrow Connector 73">
                  <a:extLst>
                    <a:ext uri="{FF2B5EF4-FFF2-40B4-BE49-F238E27FC236}">
                      <a16:creationId xmlns:a16="http://schemas.microsoft.com/office/drawing/2014/main" id="{97778DF3-3B5B-3D6F-BDE5-EF24ABDDB9BF}"/>
                    </a:ext>
                  </a:extLst>
                </p:cNvPr>
                <p:cNvCxnSpPr>
                  <a:cxnSpLocks noChangeAspect="1"/>
                  <a:stCxn id="73" idx="3"/>
                  <a:endCxn id="69" idx="2"/>
                </p:cNvCxnSpPr>
                <p:nvPr/>
              </p:nvCxnSpPr>
              <p:spPr>
                <a:xfrm flipV="1">
                  <a:off x="9011058" y="1121675"/>
                  <a:ext cx="12728" cy="129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172DCE5-5332-9771-8EB7-5FCEBB5226E9}"/>
                    </a:ext>
                  </a:extLst>
                </p:cNvPr>
                <p:cNvSpPr txBox="1"/>
                <p:nvPr/>
              </p:nvSpPr>
              <p:spPr>
                <a:xfrm>
                  <a:off x="8763856" y="2395234"/>
                  <a:ext cx="1095584" cy="646331"/>
                </a:xfrm>
                <a:prstGeom prst="rect">
                  <a:avLst/>
                </a:prstGeom>
                <a:noFill/>
              </p:spPr>
              <p:txBody>
                <a:bodyPr wrap="square" rtlCol="0">
                  <a:spAutoFit/>
                </a:bodyPr>
                <a:lstStyle/>
                <a:p>
                  <a:pPr defTabSz="549189">
                    <a:spcAft>
                      <a:spcPts val="462"/>
                    </a:spcAft>
                  </a:pPr>
                  <a:r>
                    <a:rPr lang="en-US" sz="2162" kern="1200" dirty="0">
                      <a:solidFill>
                        <a:schemeClr val="tx1"/>
                      </a:solidFill>
                      <a:latin typeface="+mn-lt"/>
                      <a:ea typeface="+mn-ea"/>
                      <a:cs typeface="+mn-cs"/>
                    </a:rPr>
                    <a:t>…</a:t>
                  </a:r>
                  <a:endParaRPr lang="en-CA" sz="1000" dirty="0"/>
                </a:p>
              </p:txBody>
            </p:sp>
            <p:cxnSp>
              <p:nvCxnSpPr>
                <p:cNvPr id="80" name="Straight Arrow Connector 79">
                  <a:extLst>
                    <a:ext uri="{FF2B5EF4-FFF2-40B4-BE49-F238E27FC236}">
                      <a16:creationId xmlns:a16="http://schemas.microsoft.com/office/drawing/2014/main" id="{5FA77484-D83C-3EC5-3974-20AEA9DC7A92}"/>
                    </a:ext>
                  </a:extLst>
                </p:cNvPr>
                <p:cNvCxnSpPr>
                  <a:cxnSpLocks/>
                  <a:stCxn id="68" idx="0"/>
                  <a:endCxn id="84" idx="1"/>
                </p:cNvCxnSpPr>
                <p:nvPr/>
              </p:nvCxnSpPr>
              <p:spPr>
                <a:xfrm flipH="1" flipV="1">
                  <a:off x="9039010" y="5180042"/>
                  <a:ext cx="5006" cy="652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0A790076-7982-2FAA-2C63-3C9F0EACF91F}"/>
                    </a:ext>
                  </a:extLst>
                </p:cNvPr>
                <p:cNvCxnSpPr>
                  <a:cxnSpLocks/>
                  <a:stCxn id="68" idx="0"/>
                </p:cNvCxnSpPr>
                <p:nvPr/>
              </p:nvCxnSpPr>
              <p:spPr>
                <a:xfrm rot="16200000" flipV="1">
                  <a:off x="8535851" y="5324814"/>
                  <a:ext cx="231710" cy="7846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472302C7-62B9-F660-445F-A507A62E3D01}"/>
                    </a:ext>
                  </a:extLst>
                </p:cNvPr>
                <p:cNvCxnSpPr>
                  <a:cxnSpLocks/>
                  <a:endCxn id="83" idx="1"/>
                </p:cNvCxnSpPr>
                <p:nvPr/>
              </p:nvCxnSpPr>
              <p:spPr>
                <a:xfrm rot="5400000" flipH="1" flipV="1">
                  <a:off x="8552196" y="4165118"/>
                  <a:ext cx="194101" cy="7687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Plus Sign 82">
                  <a:extLst>
                    <a:ext uri="{FF2B5EF4-FFF2-40B4-BE49-F238E27FC236}">
                      <a16:creationId xmlns:a16="http://schemas.microsoft.com/office/drawing/2014/main" id="{6F8CD182-5CC6-A23E-85DB-A0223240A34F}"/>
                    </a:ext>
                  </a:extLst>
                </p:cNvPr>
                <p:cNvSpPr/>
                <p:nvPr/>
              </p:nvSpPr>
              <p:spPr>
                <a:xfrm>
                  <a:off x="8971630" y="4352624"/>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Plus Sign 83">
                  <a:extLst>
                    <a:ext uri="{FF2B5EF4-FFF2-40B4-BE49-F238E27FC236}">
                      <a16:creationId xmlns:a16="http://schemas.microsoft.com/office/drawing/2014/main" id="{DF5A03C8-5443-5410-05D8-410124E18D25}"/>
                    </a:ext>
                  </a:extLst>
                </p:cNvPr>
                <p:cNvSpPr/>
                <p:nvPr/>
              </p:nvSpPr>
              <p:spPr>
                <a:xfrm>
                  <a:off x="8977030" y="5080235"/>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5" name="Connector: Elbow 84">
                  <a:extLst>
                    <a:ext uri="{FF2B5EF4-FFF2-40B4-BE49-F238E27FC236}">
                      <a16:creationId xmlns:a16="http://schemas.microsoft.com/office/drawing/2014/main" id="{FB98415B-1499-5ECE-356F-6A125762A88F}"/>
                    </a:ext>
                  </a:extLst>
                </p:cNvPr>
                <p:cNvCxnSpPr>
                  <a:cxnSpLocks/>
                  <a:endCxn id="84" idx="1"/>
                </p:cNvCxnSpPr>
                <p:nvPr/>
              </p:nvCxnSpPr>
              <p:spPr>
                <a:xfrm rot="5400000" flipH="1" flipV="1">
                  <a:off x="8571422" y="4868015"/>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5960513-A2FB-E295-BCCA-C2AF9C71CA4A}"/>
                    </a:ext>
                  </a:extLst>
                </p:cNvPr>
                <p:cNvCxnSpPr>
                  <a:cxnSpLocks/>
                  <a:stCxn id="84" idx="3"/>
                  <a:endCxn id="83" idx="1"/>
                </p:cNvCxnSpPr>
                <p:nvPr/>
              </p:nvCxnSpPr>
              <p:spPr>
                <a:xfrm flipH="1" flipV="1">
                  <a:off x="9033610" y="4452431"/>
                  <a:ext cx="5400" cy="64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1075BAE1-A984-C75B-9042-23084A52E10B}"/>
                    </a:ext>
                  </a:extLst>
                </p:cNvPr>
                <p:cNvCxnSpPr>
                  <a:cxnSpLocks/>
                  <a:stCxn id="84" idx="3"/>
                </p:cNvCxnSpPr>
                <p:nvPr/>
              </p:nvCxnSpPr>
              <p:spPr>
                <a:xfrm rot="16200000" flipV="1">
                  <a:off x="8561883" y="4618359"/>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7D009719-6B01-F611-5449-B1807F90CE29}"/>
                    </a:ext>
                  </a:extLst>
                </p:cNvPr>
                <p:cNvCxnSpPr>
                  <a:cxnSpLocks/>
                  <a:stCxn id="83" idx="3"/>
                </p:cNvCxnSpPr>
                <p:nvPr/>
              </p:nvCxnSpPr>
              <p:spPr>
                <a:xfrm rot="16200000" flipV="1">
                  <a:off x="8530743" y="3865008"/>
                  <a:ext cx="222602" cy="7831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20832A1B-97E5-99F3-A8AA-FF4368DB51BC}"/>
                    </a:ext>
                  </a:extLst>
                </p:cNvPr>
                <p:cNvCxnSpPr>
                  <a:cxnSpLocks/>
                  <a:endCxn id="97" idx="1"/>
                </p:cNvCxnSpPr>
                <p:nvPr/>
              </p:nvCxnSpPr>
              <p:spPr>
                <a:xfrm rot="5400000" flipH="1" flipV="1">
                  <a:off x="8554457" y="2707373"/>
                  <a:ext cx="184670" cy="7816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Plus Sign 91">
                  <a:extLst>
                    <a:ext uri="{FF2B5EF4-FFF2-40B4-BE49-F238E27FC236}">
                      <a16:creationId xmlns:a16="http://schemas.microsoft.com/office/drawing/2014/main" id="{9BD363D6-4F6C-4AD6-7502-4FADD02ECA28}"/>
                    </a:ext>
                  </a:extLst>
                </p:cNvPr>
                <p:cNvSpPr/>
                <p:nvPr/>
              </p:nvSpPr>
              <p:spPr>
                <a:xfrm>
                  <a:off x="8968113" y="362423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3" name="Connector: Elbow 92">
                  <a:extLst>
                    <a:ext uri="{FF2B5EF4-FFF2-40B4-BE49-F238E27FC236}">
                      <a16:creationId xmlns:a16="http://schemas.microsoft.com/office/drawing/2014/main" id="{BCB586F1-2FCD-D42F-E68D-C97A225DB0E3}"/>
                    </a:ext>
                  </a:extLst>
                </p:cNvPr>
                <p:cNvCxnSpPr>
                  <a:cxnSpLocks/>
                  <a:endCxn id="92" idx="1"/>
                </p:cNvCxnSpPr>
                <p:nvPr/>
              </p:nvCxnSpPr>
              <p:spPr>
                <a:xfrm rot="5400000" flipH="1" flipV="1">
                  <a:off x="8562505" y="3412018"/>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53E5F27-F34E-3C40-A03D-86ABA4C034F1}"/>
                    </a:ext>
                  </a:extLst>
                </p:cNvPr>
                <p:cNvCxnSpPr>
                  <a:cxnSpLocks/>
                  <a:stCxn id="92" idx="3"/>
                  <a:endCxn id="97" idx="1"/>
                </p:cNvCxnSpPr>
                <p:nvPr/>
              </p:nvCxnSpPr>
              <p:spPr>
                <a:xfrm flipV="1">
                  <a:off x="9030093" y="3005865"/>
                  <a:ext cx="7527" cy="633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7B83168F-5842-B417-FA64-3773E6E3F0F6}"/>
                    </a:ext>
                  </a:extLst>
                </p:cNvPr>
                <p:cNvCxnSpPr>
                  <a:cxnSpLocks/>
                  <a:stCxn id="92" idx="3"/>
                </p:cNvCxnSpPr>
                <p:nvPr/>
              </p:nvCxnSpPr>
              <p:spPr>
                <a:xfrm rot="16200000" flipV="1">
                  <a:off x="8552966" y="3162362"/>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9DF64D2-A030-78E7-9C19-F268E470222D}"/>
                    </a:ext>
                  </a:extLst>
                </p:cNvPr>
                <p:cNvCxnSpPr>
                  <a:cxnSpLocks/>
                  <a:stCxn id="83" idx="3"/>
                  <a:endCxn id="92" idx="1"/>
                </p:cNvCxnSpPr>
                <p:nvPr/>
              </p:nvCxnSpPr>
              <p:spPr>
                <a:xfrm flipH="1" flipV="1">
                  <a:off x="9030093" y="3724045"/>
                  <a:ext cx="3517" cy="64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Plus Sign 96">
                  <a:extLst>
                    <a:ext uri="{FF2B5EF4-FFF2-40B4-BE49-F238E27FC236}">
                      <a16:creationId xmlns:a16="http://schemas.microsoft.com/office/drawing/2014/main" id="{DCFD28F2-04A6-218A-706A-8500E393EBCF}"/>
                    </a:ext>
                  </a:extLst>
                </p:cNvPr>
                <p:cNvSpPr/>
                <p:nvPr/>
              </p:nvSpPr>
              <p:spPr>
                <a:xfrm>
                  <a:off x="8975640" y="290605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Plus Sign 99">
                  <a:extLst>
                    <a:ext uri="{FF2B5EF4-FFF2-40B4-BE49-F238E27FC236}">
                      <a16:creationId xmlns:a16="http://schemas.microsoft.com/office/drawing/2014/main" id="{7ED70742-A8EE-8935-5348-2625D309D5C2}"/>
                    </a:ext>
                  </a:extLst>
                </p:cNvPr>
                <p:cNvSpPr/>
                <p:nvPr/>
              </p:nvSpPr>
              <p:spPr>
                <a:xfrm>
                  <a:off x="8968113" y="1947916"/>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1" name="Connector: Elbow 100">
                  <a:extLst>
                    <a:ext uri="{FF2B5EF4-FFF2-40B4-BE49-F238E27FC236}">
                      <a16:creationId xmlns:a16="http://schemas.microsoft.com/office/drawing/2014/main" id="{A2C7E319-C10A-D464-66F4-3950D4C66426}"/>
                    </a:ext>
                  </a:extLst>
                </p:cNvPr>
                <p:cNvCxnSpPr>
                  <a:cxnSpLocks/>
                  <a:endCxn id="100" idx="1"/>
                </p:cNvCxnSpPr>
                <p:nvPr/>
              </p:nvCxnSpPr>
              <p:spPr>
                <a:xfrm rot="5400000" flipH="1" flipV="1">
                  <a:off x="8562505" y="1735696"/>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0DE6D471-8979-81D1-2BA1-EF551E6799B7}"/>
                    </a:ext>
                  </a:extLst>
                </p:cNvPr>
                <p:cNvCxnSpPr>
                  <a:cxnSpLocks/>
                  <a:stCxn id="100" idx="3"/>
                </p:cNvCxnSpPr>
                <p:nvPr/>
              </p:nvCxnSpPr>
              <p:spPr>
                <a:xfrm rot="16200000" flipV="1">
                  <a:off x="8552966" y="1486040"/>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07BA346D-AF1C-D5E9-5328-B979877BA90A}"/>
                    </a:ext>
                  </a:extLst>
                </p:cNvPr>
                <p:cNvCxnSpPr>
                  <a:cxnSpLocks/>
                </p:cNvCxnSpPr>
                <p:nvPr/>
              </p:nvCxnSpPr>
              <p:spPr>
                <a:xfrm rot="16200000" flipV="1">
                  <a:off x="8541455" y="2177974"/>
                  <a:ext cx="189074" cy="771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B1DC2D35-D006-8BB8-5A4C-0E898D385DE8}"/>
                    </a:ext>
                  </a:extLst>
                </p:cNvPr>
                <p:cNvCxnSpPr>
                  <a:cxnSpLocks/>
                  <a:endCxn id="73" idx="1"/>
                </p:cNvCxnSpPr>
                <p:nvPr/>
              </p:nvCxnSpPr>
              <p:spPr>
                <a:xfrm rot="5400000" flipH="1" flipV="1">
                  <a:off x="8561258" y="1064414"/>
                  <a:ext cx="144506" cy="7550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B6F7479-89F6-512F-1F48-843A3B3DB104}"/>
                    </a:ext>
                  </a:extLst>
                </p:cNvPr>
                <p:cNvCxnSpPr>
                  <a:cxnSpLocks/>
                  <a:stCxn id="100" idx="3"/>
                  <a:endCxn id="73" idx="1"/>
                </p:cNvCxnSpPr>
                <p:nvPr/>
              </p:nvCxnSpPr>
              <p:spPr>
                <a:xfrm flipH="1" flipV="1">
                  <a:off x="9011058" y="1369707"/>
                  <a:ext cx="19035" cy="59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306DB09-2F58-337D-01B1-37FA0CA7E4AA}"/>
                    </a:ext>
                  </a:extLst>
                </p:cNvPr>
                <p:cNvCxnSpPr>
                  <a:cxnSpLocks/>
                  <a:endCxn id="100" idx="1"/>
                </p:cNvCxnSpPr>
                <p:nvPr/>
              </p:nvCxnSpPr>
              <p:spPr>
                <a:xfrm flipV="1">
                  <a:off x="9021506" y="2047723"/>
                  <a:ext cx="8587" cy="6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A178D50B-8557-DCE3-4E3F-502BA4626587}"/>
                  </a:ext>
                </a:extLst>
              </p:cNvPr>
              <p:cNvGrpSpPr/>
              <p:nvPr/>
            </p:nvGrpSpPr>
            <p:grpSpPr>
              <a:xfrm>
                <a:off x="10484785" y="207310"/>
                <a:ext cx="1608963" cy="6280628"/>
                <a:chOff x="8250477" y="308654"/>
                <a:chExt cx="1608963" cy="6280628"/>
              </a:xfrm>
            </p:grpSpPr>
            <p:sp>
              <p:nvSpPr>
                <p:cNvPr id="25" name="Rectangle: Rounded Corners 24">
                  <a:extLst>
                    <a:ext uri="{FF2B5EF4-FFF2-40B4-BE49-F238E27FC236}">
                      <a16:creationId xmlns:a16="http://schemas.microsoft.com/office/drawing/2014/main" id="{27919059-E090-3DDF-49E3-2E2FC648644A}"/>
                    </a:ext>
                  </a:extLst>
                </p:cNvPr>
                <p:cNvSpPr>
                  <a:spLocks noChangeAspect="1"/>
                </p:cNvSpPr>
                <p:nvPr/>
              </p:nvSpPr>
              <p:spPr>
                <a:xfrm>
                  <a:off x="8535685" y="6258865"/>
                  <a:ext cx="1003870" cy="33041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N-1</a:t>
                  </a:r>
                  <a:endParaRPr lang="en-CA" sz="1200">
                    <a:solidFill>
                      <a:schemeClr val="tx1"/>
                    </a:solidFill>
                  </a:endParaRPr>
                </a:p>
              </p:txBody>
            </p:sp>
            <p:sp>
              <p:nvSpPr>
                <p:cNvPr id="26" name="Rectangle: Rounded Corners 25">
                  <a:extLst>
                    <a:ext uri="{FF2B5EF4-FFF2-40B4-BE49-F238E27FC236}">
                      <a16:creationId xmlns:a16="http://schemas.microsoft.com/office/drawing/2014/main" id="{1E7C705B-5942-2F79-A8E7-6076207DE251}"/>
                    </a:ext>
                  </a:extLst>
                </p:cNvPr>
                <p:cNvSpPr>
                  <a:spLocks noChangeAspect="1"/>
                </p:cNvSpPr>
                <p:nvPr/>
              </p:nvSpPr>
              <p:spPr>
                <a:xfrm>
                  <a:off x="8409325" y="5832980"/>
                  <a:ext cx="1269382" cy="26303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rgbClr val="555555"/>
                      </a:solidFill>
                      <a:latin typeface="+mn-lt"/>
                      <a:ea typeface="+mn-ea"/>
                      <a:cs typeface="+mn-cs"/>
                    </a:rPr>
                    <a:t>Embedding</a:t>
                  </a:r>
                  <a:endParaRPr lang="en-CA" sz="1200"/>
                </a:p>
              </p:txBody>
            </p:sp>
            <p:sp>
              <p:nvSpPr>
                <p:cNvPr id="27" name="Rectangle: Rounded Corners 26">
                  <a:extLst>
                    <a:ext uri="{FF2B5EF4-FFF2-40B4-BE49-F238E27FC236}">
                      <a16:creationId xmlns:a16="http://schemas.microsoft.com/office/drawing/2014/main" id="{0293BF65-6D63-630A-2189-DC73D57412CA}"/>
                    </a:ext>
                  </a:extLst>
                </p:cNvPr>
                <p:cNvSpPr>
                  <a:spLocks noChangeAspect="1"/>
                </p:cNvSpPr>
                <p:nvPr/>
              </p:nvSpPr>
              <p:spPr>
                <a:xfrm>
                  <a:off x="8528942" y="805089"/>
                  <a:ext cx="950432" cy="312259"/>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rgbClr val="555555"/>
                      </a:solidFill>
                      <a:latin typeface="+mn-lt"/>
                      <a:ea typeface="+mn-ea"/>
                      <a:cs typeface="+mn-cs"/>
                    </a:rPr>
                    <a:t>Output</a:t>
                  </a:r>
                  <a:endParaRPr lang="en-CA" sz="1200" dirty="0"/>
                </a:p>
              </p:txBody>
            </p:sp>
            <p:cxnSp>
              <p:nvCxnSpPr>
                <p:cNvPr id="28" name="Straight Arrow Connector 27">
                  <a:extLst>
                    <a:ext uri="{FF2B5EF4-FFF2-40B4-BE49-F238E27FC236}">
                      <a16:creationId xmlns:a16="http://schemas.microsoft.com/office/drawing/2014/main" id="{D8DE016D-48E1-CAEF-CE33-4EE919B8063B}"/>
                    </a:ext>
                  </a:extLst>
                </p:cNvPr>
                <p:cNvCxnSpPr>
                  <a:cxnSpLocks noChangeAspect="1"/>
                  <a:stCxn id="25" idx="0"/>
                  <a:endCxn id="26" idx="2"/>
                </p:cNvCxnSpPr>
                <p:nvPr/>
              </p:nvCxnSpPr>
              <p:spPr>
                <a:xfrm flipV="1">
                  <a:off x="9037620" y="6096017"/>
                  <a:ext cx="6396" cy="16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AC3C3028-2720-791C-F6CB-40707653231F}"/>
                    </a:ext>
                  </a:extLst>
                </p:cNvPr>
                <p:cNvSpPr>
                  <a:spLocks noChangeAspect="1"/>
                </p:cNvSpPr>
                <p:nvPr/>
              </p:nvSpPr>
              <p:spPr>
                <a:xfrm>
                  <a:off x="8523983" y="308654"/>
                  <a:ext cx="950431" cy="3122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N</a:t>
                  </a:r>
                  <a:endParaRPr lang="en-CA" sz="1200">
                    <a:solidFill>
                      <a:schemeClr val="tx1"/>
                    </a:solidFill>
                  </a:endParaRPr>
                </a:p>
              </p:txBody>
            </p:sp>
            <p:cxnSp>
              <p:nvCxnSpPr>
                <p:cNvPr id="32" name="Straight Arrow Connector 31">
                  <a:extLst>
                    <a:ext uri="{FF2B5EF4-FFF2-40B4-BE49-F238E27FC236}">
                      <a16:creationId xmlns:a16="http://schemas.microsoft.com/office/drawing/2014/main" id="{93CC6F60-45E8-4A32-C3DF-64EE4E58928F}"/>
                    </a:ext>
                  </a:extLst>
                </p:cNvPr>
                <p:cNvCxnSpPr>
                  <a:cxnSpLocks noChangeAspect="1"/>
                  <a:stCxn id="27" idx="0"/>
                  <a:endCxn id="30" idx="2"/>
                </p:cNvCxnSpPr>
                <p:nvPr/>
              </p:nvCxnSpPr>
              <p:spPr>
                <a:xfrm flipH="1" flipV="1">
                  <a:off x="8999199" y="620912"/>
                  <a:ext cx="4958" cy="18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Plus Sign 32">
                  <a:extLst>
                    <a:ext uri="{FF2B5EF4-FFF2-40B4-BE49-F238E27FC236}">
                      <a16:creationId xmlns:a16="http://schemas.microsoft.com/office/drawing/2014/main" id="{72378E0F-1D35-FF55-8492-ED1E633811BC}"/>
                    </a:ext>
                  </a:extLst>
                </p:cNvPr>
                <p:cNvSpPr/>
                <p:nvPr/>
              </p:nvSpPr>
              <p:spPr>
                <a:xfrm>
                  <a:off x="8933829" y="1229353"/>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4" name="Straight Arrow Connector 33">
                  <a:extLst>
                    <a:ext uri="{FF2B5EF4-FFF2-40B4-BE49-F238E27FC236}">
                      <a16:creationId xmlns:a16="http://schemas.microsoft.com/office/drawing/2014/main" id="{B350575C-2E7A-DEC2-0EE2-3B346996843D}"/>
                    </a:ext>
                  </a:extLst>
                </p:cNvPr>
                <p:cNvCxnSpPr>
                  <a:cxnSpLocks noChangeAspect="1"/>
                  <a:stCxn id="33" idx="3"/>
                  <a:endCxn id="27" idx="2"/>
                </p:cNvCxnSpPr>
                <p:nvPr/>
              </p:nvCxnSpPr>
              <p:spPr>
                <a:xfrm flipH="1" flipV="1">
                  <a:off x="9004157" y="1117348"/>
                  <a:ext cx="6901" cy="13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584FDED-1837-3FA9-0974-F64977F1C862}"/>
                    </a:ext>
                  </a:extLst>
                </p:cNvPr>
                <p:cNvSpPr txBox="1"/>
                <p:nvPr/>
              </p:nvSpPr>
              <p:spPr>
                <a:xfrm>
                  <a:off x="8763856" y="2395234"/>
                  <a:ext cx="1095584" cy="646331"/>
                </a:xfrm>
                <a:prstGeom prst="rect">
                  <a:avLst/>
                </a:prstGeom>
                <a:noFill/>
              </p:spPr>
              <p:txBody>
                <a:bodyPr wrap="square" rtlCol="0">
                  <a:spAutoFit/>
                </a:bodyPr>
                <a:lstStyle/>
                <a:p>
                  <a:pPr defTabSz="549189">
                    <a:spcAft>
                      <a:spcPts val="462"/>
                    </a:spcAft>
                  </a:pPr>
                  <a:r>
                    <a:rPr lang="en-US" sz="2162" kern="1200" dirty="0">
                      <a:solidFill>
                        <a:schemeClr val="tx1"/>
                      </a:solidFill>
                      <a:latin typeface="+mn-lt"/>
                      <a:ea typeface="+mn-ea"/>
                      <a:cs typeface="+mn-cs"/>
                    </a:rPr>
                    <a:t>…</a:t>
                  </a:r>
                  <a:endParaRPr lang="en-CA" sz="1000" dirty="0"/>
                </a:p>
              </p:txBody>
            </p:sp>
            <p:cxnSp>
              <p:nvCxnSpPr>
                <p:cNvPr id="40" name="Straight Arrow Connector 39">
                  <a:extLst>
                    <a:ext uri="{FF2B5EF4-FFF2-40B4-BE49-F238E27FC236}">
                      <a16:creationId xmlns:a16="http://schemas.microsoft.com/office/drawing/2014/main" id="{B8370495-E87F-C437-9D7E-248C39104E29}"/>
                    </a:ext>
                  </a:extLst>
                </p:cNvPr>
                <p:cNvCxnSpPr>
                  <a:cxnSpLocks/>
                  <a:stCxn id="26" idx="0"/>
                  <a:endCxn id="44" idx="1"/>
                </p:cNvCxnSpPr>
                <p:nvPr/>
              </p:nvCxnSpPr>
              <p:spPr>
                <a:xfrm flipH="1" flipV="1">
                  <a:off x="9039010" y="5180042"/>
                  <a:ext cx="5006" cy="652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15AB936C-CF73-5188-084B-927FEF6019B9}"/>
                    </a:ext>
                  </a:extLst>
                </p:cNvPr>
                <p:cNvCxnSpPr>
                  <a:cxnSpLocks/>
                  <a:stCxn id="26" idx="0"/>
                </p:cNvCxnSpPr>
                <p:nvPr/>
              </p:nvCxnSpPr>
              <p:spPr>
                <a:xfrm rot="16200000" flipV="1">
                  <a:off x="8535851" y="5324814"/>
                  <a:ext cx="231710" cy="7846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6AC1444-113B-ADEF-3D31-A8CB66AC2510}"/>
                    </a:ext>
                  </a:extLst>
                </p:cNvPr>
                <p:cNvCxnSpPr>
                  <a:cxnSpLocks/>
                  <a:endCxn id="43" idx="1"/>
                </p:cNvCxnSpPr>
                <p:nvPr/>
              </p:nvCxnSpPr>
              <p:spPr>
                <a:xfrm rot="5400000" flipH="1" flipV="1">
                  <a:off x="8552196" y="4165118"/>
                  <a:ext cx="194101" cy="7687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Plus Sign 42">
                  <a:extLst>
                    <a:ext uri="{FF2B5EF4-FFF2-40B4-BE49-F238E27FC236}">
                      <a16:creationId xmlns:a16="http://schemas.microsoft.com/office/drawing/2014/main" id="{B8E54224-A49C-FE51-F1AE-0431EBEC664A}"/>
                    </a:ext>
                  </a:extLst>
                </p:cNvPr>
                <p:cNvSpPr/>
                <p:nvPr/>
              </p:nvSpPr>
              <p:spPr>
                <a:xfrm>
                  <a:off x="8971630" y="4352624"/>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Plus Sign 43">
                  <a:extLst>
                    <a:ext uri="{FF2B5EF4-FFF2-40B4-BE49-F238E27FC236}">
                      <a16:creationId xmlns:a16="http://schemas.microsoft.com/office/drawing/2014/main" id="{EAEB5982-C1E4-5D1A-5FA6-95195251C259}"/>
                    </a:ext>
                  </a:extLst>
                </p:cNvPr>
                <p:cNvSpPr/>
                <p:nvPr/>
              </p:nvSpPr>
              <p:spPr>
                <a:xfrm>
                  <a:off x="8977030" y="5080235"/>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5" name="Connector: Elbow 44">
                  <a:extLst>
                    <a:ext uri="{FF2B5EF4-FFF2-40B4-BE49-F238E27FC236}">
                      <a16:creationId xmlns:a16="http://schemas.microsoft.com/office/drawing/2014/main" id="{87BFD747-617B-3F82-8661-521562A5B8DB}"/>
                    </a:ext>
                  </a:extLst>
                </p:cNvPr>
                <p:cNvCxnSpPr>
                  <a:cxnSpLocks/>
                  <a:endCxn id="44" idx="1"/>
                </p:cNvCxnSpPr>
                <p:nvPr/>
              </p:nvCxnSpPr>
              <p:spPr>
                <a:xfrm rot="5400000" flipH="1" flipV="1">
                  <a:off x="8571422" y="4868015"/>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C02F787-C66E-3DE7-C223-E43896F255EE}"/>
                    </a:ext>
                  </a:extLst>
                </p:cNvPr>
                <p:cNvCxnSpPr>
                  <a:cxnSpLocks/>
                  <a:stCxn id="44" idx="3"/>
                  <a:endCxn id="43" idx="1"/>
                </p:cNvCxnSpPr>
                <p:nvPr/>
              </p:nvCxnSpPr>
              <p:spPr>
                <a:xfrm flipH="1" flipV="1">
                  <a:off x="9033610" y="4452431"/>
                  <a:ext cx="5400" cy="64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4FDA9F07-E5FB-1C61-AF25-56EE8FABAAE8}"/>
                    </a:ext>
                  </a:extLst>
                </p:cNvPr>
                <p:cNvCxnSpPr>
                  <a:cxnSpLocks/>
                  <a:stCxn id="44" idx="3"/>
                </p:cNvCxnSpPr>
                <p:nvPr/>
              </p:nvCxnSpPr>
              <p:spPr>
                <a:xfrm rot="16200000" flipV="1">
                  <a:off x="8561883" y="4618359"/>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9F24BC24-0C57-F087-2EFB-E6D5159380B5}"/>
                    </a:ext>
                  </a:extLst>
                </p:cNvPr>
                <p:cNvCxnSpPr>
                  <a:cxnSpLocks/>
                  <a:stCxn id="43" idx="3"/>
                </p:cNvCxnSpPr>
                <p:nvPr/>
              </p:nvCxnSpPr>
              <p:spPr>
                <a:xfrm rot="16200000" flipV="1">
                  <a:off x="8530743" y="3865008"/>
                  <a:ext cx="222602" cy="7831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FD96CE00-45BD-41E2-A4CC-7B361DDED398}"/>
                    </a:ext>
                  </a:extLst>
                </p:cNvPr>
                <p:cNvCxnSpPr>
                  <a:cxnSpLocks/>
                  <a:endCxn id="57" idx="1"/>
                </p:cNvCxnSpPr>
                <p:nvPr/>
              </p:nvCxnSpPr>
              <p:spPr>
                <a:xfrm rot="5400000" flipH="1" flipV="1">
                  <a:off x="8554457" y="2707373"/>
                  <a:ext cx="184670" cy="7816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Plus Sign 51">
                  <a:extLst>
                    <a:ext uri="{FF2B5EF4-FFF2-40B4-BE49-F238E27FC236}">
                      <a16:creationId xmlns:a16="http://schemas.microsoft.com/office/drawing/2014/main" id="{956894DD-0AFA-AD53-A5F2-C8DF8D624671}"/>
                    </a:ext>
                  </a:extLst>
                </p:cNvPr>
                <p:cNvSpPr/>
                <p:nvPr/>
              </p:nvSpPr>
              <p:spPr>
                <a:xfrm>
                  <a:off x="8968113" y="362423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3" name="Connector: Elbow 52">
                  <a:extLst>
                    <a:ext uri="{FF2B5EF4-FFF2-40B4-BE49-F238E27FC236}">
                      <a16:creationId xmlns:a16="http://schemas.microsoft.com/office/drawing/2014/main" id="{7470EEB3-1A18-3A4C-E2A1-F46A6DE27561}"/>
                    </a:ext>
                  </a:extLst>
                </p:cNvPr>
                <p:cNvCxnSpPr>
                  <a:cxnSpLocks/>
                  <a:endCxn id="52" idx="1"/>
                </p:cNvCxnSpPr>
                <p:nvPr/>
              </p:nvCxnSpPr>
              <p:spPr>
                <a:xfrm rot="5400000" flipH="1" flipV="1">
                  <a:off x="8562505" y="3412018"/>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EC32F3C-6157-2F23-8C15-757A1ECB685B}"/>
                    </a:ext>
                  </a:extLst>
                </p:cNvPr>
                <p:cNvCxnSpPr>
                  <a:cxnSpLocks/>
                  <a:stCxn id="52" idx="3"/>
                  <a:endCxn id="57" idx="1"/>
                </p:cNvCxnSpPr>
                <p:nvPr/>
              </p:nvCxnSpPr>
              <p:spPr>
                <a:xfrm flipV="1">
                  <a:off x="9030093" y="3005865"/>
                  <a:ext cx="7527" cy="633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70432E18-49C0-8078-52C4-62D497E62FEE}"/>
                    </a:ext>
                  </a:extLst>
                </p:cNvPr>
                <p:cNvCxnSpPr>
                  <a:cxnSpLocks/>
                  <a:stCxn id="52" idx="3"/>
                </p:cNvCxnSpPr>
                <p:nvPr/>
              </p:nvCxnSpPr>
              <p:spPr>
                <a:xfrm rot="16200000" flipV="1">
                  <a:off x="8552966" y="3162362"/>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40C114E-CD8E-3C5B-9DCB-DBE8B58AC1BB}"/>
                    </a:ext>
                  </a:extLst>
                </p:cNvPr>
                <p:cNvCxnSpPr>
                  <a:cxnSpLocks/>
                  <a:stCxn id="43" idx="3"/>
                  <a:endCxn id="52" idx="1"/>
                </p:cNvCxnSpPr>
                <p:nvPr/>
              </p:nvCxnSpPr>
              <p:spPr>
                <a:xfrm flipH="1" flipV="1">
                  <a:off x="9030093" y="3724045"/>
                  <a:ext cx="3517" cy="64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Plus Sign 56">
                  <a:extLst>
                    <a:ext uri="{FF2B5EF4-FFF2-40B4-BE49-F238E27FC236}">
                      <a16:creationId xmlns:a16="http://schemas.microsoft.com/office/drawing/2014/main" id="{F0D78B8C-08C5-F95F-CA65-1A50F1FA49A1}"/>
                    </a:ext>
                  </a:extLst>
                </p:cNvPr>
                <p:cNvSpPr/>
                <p:nvPr/>
              </p:nvSpPr>
              <p:spPr>
                <a:xfrm>
                  <a:off x="8975640" y="290605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Plus Sign 59">
                  <a:extLst>
                    <a:ext uri="{FF2B5EF4-FFF2-40B4-BE49-F238E27FC236}">
                      <a16:creationId xmlns:a16="http://schemas.microsoft.com/office/drawing/2014/main" id="{D9766794-3752-4C3C-01AE-E509BC50E29B}"/>
                    </a:ext>
                  </a:extLst>
                </p:cNvPr>
                <p:cNvSpPr/>
                <p:nvPr/>
              </p:nvSpPr>
              <p:spPr>
                <a:xfrm>
                  <a:off x="8968113" y="1947916"/>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1" name="Connector: Elbow 60">
                  <a:extLst>
                    <a:ext uri="{FF2B5EF4-FFF2-40B4-BE49-F238E27FC236}">
                      <a16:creationId xmlns:a16="http://schemas.microsoft.com/office/drawing/2014/main" id="{C4170DA4-D51A-5B1C-7AA4-783EEF8EB87D}"/>
                    </a:ext>
                  </a:extLst>
                </p:cNvPr>
                <p:cNvCxnSpPr>
                  <a:cxnSpLocks/>
                  <a:endCxn id="60" idx="1"/>
                </p:cNvCxnSpPr>
                <p:nvPr/>
              </p:nvCxnSpPr>
              <p:spPr>
                <a:xfrm rot="5400000" flipH="1" flipV="1">
                  <a:off x="8562505" y="1735696"/>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758A264-5817-D8A5-3A40-B061429E506C}"/>
                    </a:ext>
                  </a:extLst>
                </p:cNvPr>
                <p:cNvCxnSpPr>
                  <a:cxnSpLocks/>
                  <a:stCxn id="60" idx="3"/>
                </p:cNvCxnSpPr>
                <p:nvPr/>
              </p:nvCxnSpPr>
              <p:spPr>
                <a:xfrm rot="16200000" flipV="1">
                  <a:off x="8552966" y="1486040"/>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C15DD2DE-4129-8219-17FD-55E0A8936BCE}"/>
                    </a:ext>
                  </a:extLst>
                </p:cNvPr>
                <p:cNvCxnSpPr>
                  <a:cxnSpLocks/>
                </p:cNvCxnSpPr>
                <p:nvPr/>
              </p:nvCxnSpPr>
              <p:spPr>
                <a:xfrm rot="16200000" flipV="1">
                  <a:off x="8541455" y="2177974"/>
                  <a:ext cx="189074" cy="771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54788A3-DE48-2F2B-C52D-0865B7617FB2}"/>
                    </a:ext>
                  </a:extLst>
                </p:cNvPr>
                <p:cNvCxnSpPr>
                  <a:cxnSpLocks/>
                  <a:endCxn id="33" idx="1"/>
                </p:cNvCxnSpPr>
                <p:nvPr/>
              </p:nvCxnSpPr>
              <p:spPr>
                <a:xfrm rot="5400000" flipH="1" flipV="1">
                  <a:off x="8561258" y="1064414"/>
                  <a:ext cx="144506" cy="7550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43352C9-5BDE-E183-2DA9-0CF7BFB08B9E}"/>
                    </a:ext>
                  </a:extLst>
                </p:cNvPr>
                <p:cNvCxnSpPr>
                  <a:cxnSpLocks/>
                  <a:stCxn id="60" idx="3"/>
                  <a:endCxn id="33" idx="1"/>
                </p:cNvCxnSpPr>
                <p:nvPr/>
              </p:nvCxnSpPr>
              <p:spPr>
                <a:xfrm flipH="1" flipV="1">
                  <a:off x="9011058" y="1369707"/>
                  <a:ext cx="19035" cy="59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FC1B5EA-3757-8287-666F-4D344151029F}"/>
                    </a:ext>
                  </a:extLst>
                </p:cNvPr>
                <p:cNvCxnSpPr>
                  <a:cxnSpLocks/>
                  <a:endCxn id="60" idx="1"/>
                </p:cNvCxnSpPr>
                <p:nvPr/>
              </p:nvCxnSpPr>
              <p:spPr>
                <a:xfrm flipV="1">
                  <a:off x="9021506" y="2047723"/>
                  <a:ext cx="8587" cy="6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 name="Rectangle: Rounded Corners 6">
              <a:extLst>
                <a:ext uri="{FF2B5EF4-FFF2-40B4-BE49-F238E27FC236}">
                  <a16:creationId xmlns:a16="http://schemas.microsoft.com/office/drawing/2014/main" id="{CB53CF10-E3C0-7F41-3A2A-0645702AFC12}"/>
                </a:ext>
              </a:extLst>
            </p:cNvPr>
            <p:cNvSpPr/>
            <p:nvPr/>
          </p:nvSpPr>
          <p:spPr>
            <a:xfrm>
              <a:off x="4873492" y="1414885"/>
              <a:ext cx="1698327" cy="1336508"/>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8" name="Rectangle: Rounded Corners 7">
              <a:extLst>
                <a:ext uri="{FF2B5EF4-FFF2-40B4-BE49-F238E27FC236}">
                  <a16:creationId xmlns:a16="http://schemas.microsoft.com/office/drawing/2014/main" id="{9997A21C-0164-EDF1-E6E0-55526F7D5C68}"/>
                </a:ext>
              </a:extLst>
            </p:cNvPr>
            <p:cNvSpPr/>
            <p:nvPr/>
          </p:nvSpPr>
          <p:spPr>
            <a:xfrm>
              <a:off x="4874576" y="2962675"/>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9" name="Rectangle: Rounded Corners 8">
              <a:extLst>
                <a:ext uri="{FF2B5EF4-FFF2-40B4-BE49-F238E27FC236}">
                  <a16:creationId xmlns:a16="http://schemas.microsoft.com/office/drawing/2014/main" id="{A6945F09-1F78-3C02-B146-359770EE0B3E}"/>
                </a:ext>
              </a:extLst>
            </p:cNvPr>
            <p:cNvSpPr/>
            <p:nvPr/>
          </p:nvSpPr>
          <p:spPr>
            <a:xfrm>
              <a:off x="4877934" y="4357094"/>
              <a:ext cx="1698328"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0" name="Rectangle: Rounded Corners 9">
              <a:extLst>
                <a:ext uri="{FF2B5EF4-FFF2-40B4-BE49-F238E27FC236}">
                  <a16:creationId xmlns:a16="http://schemas.microsoft.com/office/drawing/2014/main" id="{39BE4C7F-8B07-2EDB-7304-4DCABC817435}"/>
                </a:ext>
              </a:extLst>
            </p:cNvPr>
            <p:cNvSpPr/>
            <p:nvPr/>
          </p:nvSpPr>
          <p:spPr>
            <a:xfrm>
              <a:off x="6850842" y="1432104"/>
              <a:ext cx="1698327" cy="1336508"/>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1" name="Rectangle: Rounded Corners 10">
              <a:extLst>
                <a:ext uri="{FF2B5EF4-FFF2-40B4-BE49-F238E27FC236}">
                  <a16:creationId xmlns:a16="http://schemas.microsoft.com/office/drawing/2014/main" id="{FB6E0177-1CF0-3700-C914-B2CEC032B4FF}"/>
                </a:ext>
              </a:extLst>
            </p:cNvPr>
            <p:cNvSpPr/>
            <p:nvPr/>
          </p:nvSpPr>
          <p:spPr>
            <a:xfrm>
              <a:off x="6846159" y="2970900"/>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2" name="Rectangle: Rounded Corners 11">
              <a:extLst>
                <a:ext uri="{FF2B5EF4-FFF2-40B4-BE49-F238E27FC236}">
                  <a16:creationId xmlns:a16="http://schemas.microsoft.com/office/drawing/2014/main" id="{2BC92544-A6A9-117A-1CDF-F2373F63D8E4}"/>
                </a:ext>
              </a:extLst>
            </p:cNvPr>
            <p:cNvSpPr/>
            <p:nvPr/>
          </p:nvSpPr>
          <p:spPr>
            <a:xfrm>
              <a:off x="6844294" y="4366721"/>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3" name="Rectangle: Rounded Corners 12">
              <a:extLst>
                <a:ext uri="{FF2B5EF4-FFF2-40B4-BE49-F238E27FC236}">
                  <a16:creationId xmlns:a16="http://schemas.microsoft.com/office/drawing/2014/main" id="{43970B43-E5C7-48BF-3ACD-BD0CD020B257}"/>
                </a:ext>
              </a:extLst>
            </p:cNvPr>
            <p:cNvSpPr/>
            <p:nvPr/>
          </p:nvSpPr>
          <p:spPr>
            <a:xfrm>
              <a:off x="10096692" y="1425904"/>
              <a:ext cx="1698327" cy="1336508"/>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4" name="Rectangle: Rounded Corners 13">
              <a:extLst>
                <a:ext uri="{FF2B5EF4-FFF2-40B4-BE49-F238E27FC236}">
                  <a16:creationId xmlns:a16="http://schemas.microsoft.com/office/drawing/2014/main" id="{AFF39EF3-B93B-85FC-3607-7456B28402C5}"/>
                </a:ext>
              </a:extLst>
            </p:cNvPr>
            <p:cNvSpPr/>
            <p:nvPr/>
          </p:nvSpPr>
          <p:spPr>
            <a:xfrm>
              <a:off x="10096802" y="2988057"/>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5" name="Rectangle: Rounded Corners 14">
              <a:extLst>
                <a:ext uri="{FF2B5EF4-FFF2-40B4-BE49-F238E27FC236}">
                  <a16:creationId xmlns:a16="http://schemas.microsoft.com/office/drawing/2014/main" id="{B0AD200A-B79E-E8EC-BD56-F77CCDE5B0D6}"/>
                </a:ext>
              </a:extLst>
            </p:cNvPr>
            <p:cNvSpPr/>
            <p:nvPr/>
          </p:nvSpPr>
          <p:spPr>
            <a:xfrm>
              <a:off x="10097605" y="4379207"/>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grpSp>
      <p:sp>
        <p:nvSpPr>
          <p:cNvPr id="4" name="TextBox 3">
            <a:extLst>
              <a:ext uri="{FF2B5EF4-FFF2-40B4-BE49-F238E27FC236}">
                <a16:creationId xmlns:a16="http://schemas.microsoft.com/office/drawing/2014/main" id="{FE949458-1C17-8565-FBBA-FC7E7557B859}"/>
              </a:ext>
            </a:extLst>
          </p:cNvPr>
          <p:cNvSpPr txBox="1"/>
          <p:nvPr/>
        </p:nvSpPr>
        <p:spPr>
          <a:xfrm>
            <a:off x="6776551" y="5726096"/>
            <a:ext cx="636713" cy="369332"/>
          </a:xfrm>
          <a:prstGeom prst="rect">
            <a:avLst/>
          </a:prstGeom>
          <a:noFill/>
        </p:spPr>
        <p:txBody>
          <a:bodyPr wrap="none" rtlCol="0">
            <a:spAutoFit/>
          </a:bodyPr>
          <a:lstStyle/>
          <a:p>
            <a:r>
              <a:rPr lang="en-US" dirty="0"/>
              <a:t>Alice</a:t>
            </a:r>
            <a:endParaRPr lang="en-CA" dirty="0"/>
          </a:p>
        </p:txBody>
      </p:sp>
      <p:sp>
        <p:nvSpPr>
          <p:cNvPr id="20" name="TextBox 19">
            <a:extLst>
              <a:ext uri="{FF2B5EF4-FFF2-40B4-BE49-F238E27FC236}">
                <a16:creationId xmlns:a16="http://schemas.microsoft.com/office/drawing/2014/main" id="{FA01F9F2-1FA1-7CDF-3370-452F049296D4}"/>
              </a:ext>
            </a:extLst>
          </p:cNvPr>
          <p:cNvSpPr txBox="1"/>
          <p:nvPr/>
        </p:nvSpPr>
        <p:spPr>
          <a:xfrm>
            <a:off x="8167629" y="5724376"/>
            <a:ext cx="796115" cy="369332"/>
          </a:xfrm>
          <a:prstGeom prst="rect">
            <a:avLst/>
          </a:prstGeom>
          <a:noFill/>
        </p:spPr>
        <p:txBody>
          <a:bodyPr wrap="none" rtlCol="0">
            <a:spAutoFit/>
          </a:bodyPr>
          <a:lstStyle/>
          <a:p>
            <a:r>
              <a:rPr lang="en-US" dirty="0"/>
              <a:t>visited</a:t>
            </a:r>
            <a:endParaRPr lang="en-CA" dirty="0"/>
          </a:p>
        </p:txBody>
      </p:sp>
      <p:sp>
        <p:nvSpPr>
          <p:cNvPr id="21" name="TextBox 20">
            <a:extLst>
              <a:ext uri="{FF2B5EF4-FFF2-40B4-BE49-F238E27FC236}">
                <a16:creationId xmlns:a16="http://schemas.microsoft.com/office/drawing/2014/main" id="{897CE83C-839B-F2DA-5C67-D2986311D8EE}"/>
              </a:ext>
            </a:extLst>
          </p:cNvPr>
          <p:cNvSpPr txBox="1"/>
          <p:nvPr/>
        </p:nvSpPr>
        <p:spPr>
          <a:xfrm>
            <a:off x="10625794" y="5730544"/>
            <a:ext cx="830805" cy="369332"/>
          </a:xfrm>
          <a:prstGeom prst="rect">
            <a:avLst/>
          </a:prstGeom>
          <a:noFill/>
        </p:spPr>
        <p:txBody>
          <a:bodyPr wrap="none" rtlCol="0">
            <a:spAutoFit/>
          </a:bodyPr>
          <a:lstStyle/>
          <a:p>
            <a:r>
              <a:rPr lang="en-US" dirty="0"/>
              <a:t>money</a:t>
            </a:r>
            <a:endParaRPr lang="en-CA" dirty="0"/>
          </a:p>
        </p:txBody>
      </p:sp>
      <p:sp>
        <p:nvSpPr>
          <p:cNvPr id="29" name="TextBox 28">
            <a:extLst>
              <a:ext uri="{FF2B5EF4-FFF2-40B4-BE49-F238E27FC236}">
                <a16:creationId xmlns:a16="http://schemas.microsoft.com/office/drawing/2014/main" id="{5991A777-5455-FE14-E4D4-CD150ECB7A0F}"/>
              </a:ext>
            </a:extLst>
          </p:cNvPr>
          <p:cNvSpPr txBox="1"/>
          <p:nvPr/>
        </p:nvSpPr>
        <p:spPr>
          <a:xfrm>
            <a:off x="6615438" y="689417"/>
            <a:ext cx="5399353" cy="369332"/>
          </a:xfrm>
          <a:prstGeom prst="rect">
            <a:avLst/>
          </a:prstGeom>
          <a:noFill/>
          <a:ln>
            <a:noFill/>
          </a:ln>
        </p:spPr>
        <p:txBody>
          <a:bodyPr wrap="square" rtlCol="0">
            <a:spAutoFit/>
          </a:bodyPr>
          <a:lstStyle/>
          <a:p>
            <a:r>
              <a:rPr lang="en-US" dirty="0"/>
              <a:t>&lt;random&gt;          &lt;random&gt;                             &lt;random&gt; </a:t>
            </a:r>
            <a:endParaRPr lang="en-CA" dirty="0"/>
          </a:p>
        </p:txBody>
      </p:sp>
      <p:sp>
        <p:nvSpPr>
          <p:cNvPr id="23" name="TextBox 22">
            <a:extLst>
              <a:ext uri="{FF2B5EF4-FFF2-40B4-BE49-F238E27FC236}">
                <a16:creationId xmlns:a16="http://schemas.microsoft.com/office/drawing/2014/main" id="{86A5B079-021F-3E01-5E77-49635E9C4BAC}"/>
              </a:ext>
            </a:extLst>
          </p:cNvPr>
          <p:cNvSpPr txBox="1"/>
          <p:nvPr/>
        </p:nvSpPr>
        <p:spPr>
          <a:xfrm>
            <a:off x="6615438" y="229759"/>
            <a:ext cx="5399353" cy="369332"/>
          </a:xfrm>
          <a:prstGeom prst="rect">
            <a:avLst/>
          </a:prstGeom>
          <a:solidFill>
            <a:schemeClr val="bg1"/>
          </a:solidFill>
          <a:ln>
            <a:noFill/>
          </a:ln>
        </p:spPr>
        <p:txBody>
          <a:bodyPr wrap="square">
            <a:spAutoFit/>
          </a:bodyPr>
          <a:lstStyle/>
          <a:p>
            <a:r>
              <a:rPr lang="en-CA" sz="1800" dirty="0">
                <a:solidFill>
                  <a:schemeClr val="accent2">
                    <a:lumMod val="75000"/>
                  </a:schemeClr>
                </a:solidFill>
              </a:rPr>
              <a:t>‘visited’                 ‘the’                            ‘end-of-sequence’</a:t>
            </a:r>
          </a:p>
        </p:txBody>
      </p:sp>
      <p:sp>
        <p:nvSpPr>
          <p:cNvPr id="24" name="TextBox 23">
            <a:extLst>
              <a:ext uri="{FF2B5EF4-FFF2-40B4-BE49-F238E27FC236}">
                <a16:creationId xmlns:a16="http://schemas.microsoft.com/office/drawing/2014/main" id="{262F9246-4329-ABF8-E533-8C60F8AC2171}"/>
              </a:ext>
            </a:extLst>
          </p:cNvPr>
          <p:cNvSpPr txBox="1"/>
          <p:nvPr/>
        </p:nvSpPr>
        <p:spPr>
          <a:xfrm>
            <a:off x="5491716" y="229759"/>
            <a:ext cx="931665" cy="369332"/>
          </a:xfrm>
          <a:prstGeom prst="rect">
            <a:avLst/>
          </a:prstGeom>
          <a:solidFill>
            <a:schemeClr val="bg1"/>
          </a:solidFill>
          <a:ln>
            <a:solidFill>
              <a:schemeClr val="accent1">
                <a:shade val="15000"/>
              </a:schemeClr>
            </a:solidFill>
          </a:ln>
        </p:spPr>
        <p:txBody>
          <a:bodyPr wrap="none" rtlCol="0">
            <a:spAutoFit/>
          </a:bodyPr>
          <a:lstStyle/>
          <a:p>
            <a:r>
              <a:rPr lang="en-US" dirty="0">
                <a:solidFill>
                  <a:srgbClr val="FF0000"/>
                </a:solidFill>
              </a:rPr>
              <a:t>Labels   </a:t>
            </a:r>
            <a:endParaRPr lang="en-CA" dirty="0">
              <a:solidFill>
                <a:srgbClr val="FF0000"/>
              </a:solidFill>
            </a:endParaRPr>
          </a:p>
        </p:txBody>
      </p:sp>
      <p:sp>
        <p:nvSpPr>
          <p:cNvPr id="31" name="TextBox 30">
            <a:extLst>
              <a:ext uri="{FF2B5EF4-FFF2-40B4-BE49-F238E27FC236}">
                <a16:creationId xmlns:a16="http://schemas.microsoft.com/office/drawing/2014/main" id="{B71CFF41-1053-3193-DBEA-110C276292A1}"/>
              </a:ext>
            </a:extLst>
          </p:cNvPr>
          <p:cNvSpPr txBox="1"/>
          <p:nvPr/>
        </p:nvSpPr>
        <p:spPr>
          <a:xfrm>
            <a:off x="5492136" y="689417"/>
            <a:ext cx="946093" cy="369332"/>
          </a:xfrm>
          <a:prstGeom prst="rect">
            <a:avLst/>
          </a:prstGeom>
          <a:solidFill>
            <a:schemeClr val="bg1"/>
          </a:solidFill>
          <a:ln>
            <a:solidFill>
              <a:schemeClr val="accent1">
                <a:shade val="15000"/>
              </a:schemeClr>
            </a:solidFill>
          </a:ln>
        </p:spPr>
        <p:txBody>
          <a:bodyPr wrap="none" rtlCol="0">
            <a:spAutoFit/>
          </a:bodyPr>
          <a:lstStyle/>
          <a:p>
            <a:r>
              <a:rPr lang="en-US" dirty="0">
                <a:solidFill>
                  <a:srgbClr val="FF0000"/>
                </a:solidFill>
              </a:rPr>
              <a:t>Outputs</a:t>
            </a:r>
            <a:endParaRPr lang="en-CA" dirty="0">
              <a:solidFill>
                <a:srgbClr val="FF0000"/>
              </a:solidFill>
            </a:endParaRPr>
          </a:p>
        </p:txBody>
      </p:sp>
    </p:spTree>
    <p:extLst>
      <p:ext uri="{BB962C8B-B14F-4D97-AF65-F5344CB8AC3E}">
        <p14:creationId xmlns:p14="http://schemas.microsoft.com/office/powerpoint/2010/main" val="30393837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1" name="Rectangle 15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FA34B-8DD3-C210-305E-A94194257D2B}"/>
              </a:ext>
            </a:extLst>
          </p:cNvPr>
          <p:cNvSpPr>
            <a:spLocks noGrp="1"/>
          </p:cNvSpPr>
          <p:nvPr>
            <p:ph type="title"/>
          </p:nvPr>
        </p:nvSpPr>
        <p:spPr>
          <a:xfrm>
            <a:off x="630936" y="640080"/>
            <a:ext cx="4818888" cy="1481328"/>
          </a:xfrm>
        </p:spPr>
        <p:txBody>
          <a:bodyPr anchor="b">
            <a:normAutofit/>
          </a:bodyPr>
          <a:lstStyle/>
          <a:p>
            <a:r>
              <a:rPr lang="en-CA" sz="5400" dirty="0"/>
              <a:t>Backprop</a:t>
            </a:r>
          </a:p>
        </p:txBody>
      </p:sp>
      <p:sp>
        <p:nvSpPr>
          <p:cNvPr id="15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336F7A-909F-90B1-44F6-77484B153BB0}"/>
              </a:ext>
            </a:extLst>
          </p:cNvPr>
          <p:cNvSpPr>
            <a:spLocks noGrp="1"/>
          </p:cNvSpPr>
          <p:nvPr>
            <p:ph idx="1"/>
          </p:nvPr>
        </p:nvSpPr>
        <p:spPr>
          <a:xfrm>
            <a:off x="630936" y="2660904"/>
            <a:ext cx="4818888" cy="3547872"/>
          </a:xfrm>
        </p:spPr>
        <p:txBody>
          <a:bodyPr anchor="t">
            <a:normAutofit/>
          </a:bodyPr>
          <a:lstStyle/>
          <a:p>
            <a:r>
              <a:rPr lang="en-CA" sz="2200" dirty="0"/>
              <a:t>Backpropagate the loss</a:t>
            </a:r>
          </a:p>
          <a:p>
            <a:r>
              <a:rPr lang="en-CA" sz="2200" dirty="0"/>
              <a:t>Update the weights</a:t>
            </a:r>
          </a:p>
          <a:p>
            <a:endParaRPr lang="en-CA" sz="2200" dirty="0"/>
          </a:p>
          <a:p>
            <a:endParaRPr lang="en-CA" sz="2200" dirty="0"/>
          </a:p>
        </p:txBody>
      </p:sp>
      <p:grpSp>
        <p:nvGrpSpPr>
          <p:cNvPr id="5" name="Group 4">
            <a:extLst>
              <a:ext uri="{FF2B5EF4-FFF2-40B4-BE49-F238E27FC236}">
                <a16:creationId xmlns:a16="http://schemas.microsoft.com/office/drawing/2014/main" id="{B987D9BB-2D70-60E5-EC99-34301A8069AF}"/>
              </a:ext>
            </a:extLst>
          </p:cNvPr>
          <p:cNvGrpSpPr/>
          <p:nvPr/>
        </p:nvGrpSpPr>
        <p:grpSpPr>
          <a:xfrm>
            <a:off x="6412707" y="1090440"/>
            <a:ext cx="5336679" cy="4677119"/>
            <a:chOff x="4873492" y="476452"/>
            <a:chExt cx="6922440" cy="6066893"/>
          </a:xfrm>
        </p:grpSpPr>
        <p:grpSp>
          <p:nvGrpSpPr>
            <p:cNvPr id="6" name="Group 5">
              <a:extLst>
                <a:ext uri="{FF2B5EF4-FFF2-40B4-BE49-F238E27FC236}">
                  <a16:creationId xmlns:a16="http://schemas.microsoft.com/office/drawing/2014/main" id="{BD25B34D-7F1C-E359-D5EC-0FDB7EE21D41}"/>
                </a:ext>
              </a:extLst>
            </p:cNvPr>
            <p:cNvGrpSpPr/>
            <p:nvPr/>
          </p:nvGrpSpPr>
          <p:grpSpPr>
            <a:xfrm>
              <a:off x="5136463" y="476452"/>
              <a:ext cx="6411229" cy="6066893"/>
              <a:chOff x="3914224" y="196916"/>
              <a:chExt cx="8179524" cy="6291022"/>
            </a:xfrm>
          </p:grpSpPr>
          <p:sp>
            <p:nvSpPr>
              <p:cNvPr id="16" name="TextBox 15">
                <a:extLst>
                  <a:ext uri="{FF2B5EF4-FFF2-40B4-BE49-F238E27FC236}">
                    <a16:creationId xmlns:a16="http://schemas.microsoft.com/office/drawing/2014/main" id="{FED10C52-955C-5C1E-CD46-56169A6F2739}"/>
                  </a:ext>
                </a:extLst>
              </p:cNvPr>
              <p:cNvSpPr txBox="1"/>
              <p:nvPr/>
            </p:nvSpPr>
            <p:spPr>
              <a:xfrm>
                <a:off x="8359501" y="1904101"/>
                <a:ext cx="898988" cy="1200329"/>
              </a:xfrm>
              <a:prstGeom prst="rect">
                <a:avLst/>
              </a:prstGeom>
              <a:noFill/>
            </p:spPr>
            <p:txBody>
              <a:bodyPr wrap="square" rtlCol="0">
                <a:spAutoFit/>
              </a:bodyPr>
              <a:lstStyle/>
              <a:p>
                <a:pPr defTabSz="549189">
                  <a:spcAft>
                    <a:spcPts val="462"/>
                  </a:spcAft>
                </a:pPr>
                <a:r>
                  <a:rPr lang="en-US" sz="4324" kern="1200">
                    <a:solidFill>
                      <a:schemeClr val="tx1"/>
                    </a:solidFill>
                    <a:latin typeface="+mn-lt"/>
                    <a:ea typeface="+mn-ea"/>
                    <a:cs typeface="+mn-cs"/>
                  </a:rPr>
                  <a:t>…</a:t>
                </a:r>
                <a:endParaRPr lang="en-CA"/>
              </a:p>
            </p:txBody>
          </p:sp>
          <p:grpSp>
            <p:nvGrpSpPr>
              <p:cNvPr id="17" name="Group 16">
                <a:extLst>
                  <a:ext uri="{FF2B5EF4-FFF2-40B4-BE49-F238E27FC236}">
                    <a16:creationId xmlns:a16="http://schemas.microsoft.com/office/drawing/2014/main" id="{CC1DFE20-4B37-E044-1456-8ECE2AA3BC6D}"/>
                  </a:ext>
                </a:extLst>
              </p:cNvPr>
              <p:cNvGrpSpPr/>
              <p:nvPr/>
            </p:nvGrpSpPr>
            <p:grpSpPr>
              <a:xfrm>
                <a:off x="3914224" y="196916"/>
                <a:ext cx="1620359" cy="6280628"/>
                <a:chOff x="8250477" y="308654"/>
                <a:chExt cx="1620359" cy="6280628"/>
              </a:xfrm>
            </p:grpSpPr>
            <p:sp>
              <p:nvSpPr>
                <p:cNvPr id="107" name="Rectangle: Rounded Corners 106">
                  <a:extLst>
                    <a:ext uri="{FF2B5EF4-FFF2-40B4-BE49-F238E27FC236}">
                      <a16:creationId xmlns:a16="http://schemas.microsoft.com/office/drawing/2014/main" id="{F59EAF1E-3383-FC45-CAA1-851C9F17E179}"/>
                    </a:ext>
                  </a:extLst>
                </p:cNvPr>
                <p:cNvSpPr>
                  <a:spLocks noChangeAspect="1"/>
                </p:cNvSpPr>
                <p:nvPr/>
              </p:nvSpPr>
              <p:spPr>
                <a:xfrm>
                  <a:off x="8535685" y="6258865"/>
                  <a:ext cx="1003870" cy="33041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dirty="0">
                      <a:solidFill>
                        <a:schemeClr val="tx1"/>
                      </a:solidFill>
                      <a:latin typeface="+mn-lt"/>
                      <a:ea typeface="+mn-ea"/>
                      <a:cs typeface="+mn-cs"/>
                    </a:rPr>
                    <a:t>Token 1</a:t>
                  </a:r>
                  <a:endParaRPr lang="en-CA" sz="1200" dirty="0">
                    <a:solidFill>
                      <a:schemeClr val="tx1"/>
                    </a:solidFill>
                  </a:endParaRPr>
                </a:p>
              </p:txBody>
            </p:sp>
            <p:sp>
              <p:nvSpPr>
                <p:cNvPr id="108" name="Rectangle: Rounded Corners 107">
                  <a:extLst>
                    <a:ext uri="{FF2B5EF4-FFF2-40B4-BE49-F238E27FC236}">
                      <a16:creationId xmlns:a16="http://schemas.microsoft.com/office/drawing/2014/main" id="{A2A25015-F661-DBF2-53F8-3618DED05F6F}"/>
                    </a:ext>
                  </a:extLst>
                </p:cNvPr>
                <p:cNvSpPr>
                  <a:spLocks noChangeAspect="1"/>
                </p:cNvSpPr>
                <p:nvPr/>
              </p:nvSpPr>
              <p:spPr>
                <a:xfrm>
                  <a:off x="8409325" y="5832980"/>
                  <a:ext cx="1269382" cy="26303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rgbClr val="555555"/>
                      </a:solidFill>
                      <a:latin typeface="+mn-lt"/>
                      <a:ea typeface="+mn-ea"/>
                      <a:cs typeface="+mn-cs"/>
                    </a:rPr>
                    <a:t>Embedding</a:t>
                  </a:r>
                  <a:endParaRPr lang="en-CA" sz="1200"/>
                </a:p>
              </p:txBody>
            </p:sp>
            <p:sp>
              <p:nvSpPr>
                <p:cNvPr id="109" name="Rectangle: Rounded Corners 108">
                  <a:extLst>
                    <a:ext uri="{FF2B5EF4-FFF2-40B4-BE49-F238E27FC236}">
                      <a16:creationId xmlns:a16="http://schemas.microsoft.com/office/drawing/2014/main" id="{2992BF38-F021-DEE4-BD5C-80593A2CE573}"/>
                    </a:ext>
                  </a:extLst>
                </p:cNvPr>
                <p:cNvSpPr>
                  <a:spLocks noChangeAspect="1"/>
                </p:cNvSpPr>
                <p:nvPr/>
              </p:nvSpPr>
              <p:spPr>
                <a:xfrm>
                  <a:off x="8517104" y="805089"/>
                  <a:ext cx="981931" cy="32260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rgbClr val="555555"/>
                      </a:solidFill>
                      <a:latin typeface="+mn-lt"/>
                      <a:ea typeface="+mn-ea"/>
                      <a:cs typeface="+mn-cs"/>
                    </a:rPr>
                    <a:t>Output</a:t>
                  </a:r>
                  <a:endParaRPr lang="en-CA" sz="1200" dirty="0"/>
                </a:p>
              </p:txBody>
            </p:sp>
            <p:cxnSp>
              <p:nvCxnSpPr>
                <p:cNvPr id="110" name="Straight Arrow Connector 109">
                  <a:extLst>
                    <a:ext uri="{FF2B5EF4-FFF2-40B4-BE49-F238E27FC236}">
                      <a16:creationId xmlns:a16="http://schemas.microsoft.com/office/drawing/2014/main" id="{9075D4EF-0917-5766-AE66-B27962E05356}"/>
                    </a:ext>
                  </a:extLst>
                </p:cNvPr>
                <p:cNvCxnSpPr>
                  <a:cxnSpLocks noChangeAspect="1"/>
                  <a:stCxn id="107" idx="0"/>
                  <a:endCxn id="108" idx="2"/>
                </p:cNvCxnSpPr>
                <p:nvPr/>
              </p:nvCxnSpPr>
              <p:spPr>
                <a:xfrm flipV="1">
                  <a:off x="9037620" y="6096017"/>
                  <a:ext cx="6396" cy="16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Rectangle: Rounded Corners 110">
                  <a:extLst>
                    <a:ext uri="{FF2B5EF4-FFF2-40B4-BE49-F238E27FC236}">
                      <a16:creationId xmlns:a16="http://schemas.microsoft.com/office/drawing/2014/main" id="{F87A918A-38D0-303C-3B04-403A95557734}"/>
                    </a:ext>
                  </a:extLst>
                </p:cNvPr>
                <p:cNvSpPr>
                  <a:spLocks noChangeAspect="1"/>
                </p:cNvSpPr>
                <p:nvPr/>
              </p:nvSpPr>
              <p:spPr>
                <a:xfrm>
                  <a:off x="8517430" y="308654"/>
                  <a:ext cx="950431" cy="3122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2</a:t>
                  </a:r>
                  <a:endParaRPr lang="en-CA" sz="1200">
                    <a:solidFill>
                      <a:schemeClr val="tx1"/>
                    </a:solidFill>
                  </a:endParaRPr>
                </a:p>
              </p:txBody>
            </p:sp>
            <p:cxnSp>
              <p:nvCxnSpPr>
                <p:cNvPr id="112" name="Straight Arrow Connector 111">
                  <a:extLst>
                    <a:ext uri="{FF2B5EF4-FFF2-40B4-BE49-F238E27FC236}">
                      <a16:creationId xmlns:a16="http://schemas.microsoft.com/office/drawing/2014/main" id="{2810A646-D003-A0B8-6765-BA81CACECC20}"/>
                    </a:ext>
                  </a:extLst>
                </p:cNvPr>
                <p:cNvCxnSpPr>
                  <a:cxnSpLocks noChangeAspect="1"/>
                  <a:stCxn id="109" idx="0"/>
                  <a:endCxn id="111" idx="2"/>
                </p:cNvCxnSpPr>
                <p:nvPr/>
              </p:nvCxnSpPr>
              <p:spPr>
                <a:xfrm flipH="1" flipV="1">
                  <a:off x="8992646" y="620912"/>
                  <a:ext cx="15424" cy="18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Plus Sign 112">
                  <a:extLst>
                    <a:ext uri="{FF2B5EF4-FFF2-40B4-BE49-F238E27FC236}">
                      <a16:creationId xmlns:a16="http://schemas.microsoft.com/office/drawing/2014/main" id="{A8589E4A-CDA6-B421-561F-DD564730F6EF}"/>
                    </a:ext>
                  </a:extLst>
                </p:cNvPr>
                <p:cNvSpPr/>
                <p:nvPr/>
              </p:nvSpPr>
              <p:spPr>
                <a:xfrm>
                  <a:off x="8933829" y="1229353"/>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4" name="Straight Arrow Connector 113">
                  <a:extLst>
                    <a:ext uri="{FF2B5EF4-FFF2-40B4-BE49-F238E27FC236}">
                      <a16:creationId xmlns:a16="http://schemas.microsoft.com/office/drawing/2014/main" id="{AF7E867D-3FBD-6FFA-1E04-E5B5CDCF8086}"/>
                    </a:ext>
                  </a:extLst>
                </p:cNvPr>
                <p:cNvCxnSpPr>
                  <a:cxnSpLocks noChangeAspect="1"/>
                  <a:stCxn id="113" idx="3"/>
                  <a:endCxn id="109" idx="2"/>
                </p:cNvCxnSpPr>
                <p:nvPr/>
              </p:nvCxnSpPr>
              <p:spPr>
                <a:xfrm flipH="1" flipV="1">
                  <a:off x="9008070" y="1127697"/>
                  <a:ext cx="2989" cy="123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51B27079-8B6C-1BAA-46BB-354B63D04115}"/>
                    </a:ext>
                  </a:extLst>
                </p:cNvPr>
                <p:cNvSpPr txBox="1"/>
                <p:nvPr/>
              </p:nvSpPr>
              <p:spPr>
                <a:xfrm>
                  <a:off x="8775252" y="2389006"/>
                  <a:ext cx="1095584" cy="646331"/>
                </a:xfrm>
                <a:prstGeom prst="rect">
                  <a:avLst/>
                </a:prstGeom>
                <a:noFill/>
              </p:spPr>
              <p:txBody>
                <a:bodyPr wrap="square" rtlCol="0">
                  <a:spAutoFit/>
                </a:bodyPr>
                <a:lstStyle/>
                <a:p>
                  <a:pPr defTabSz="549189">
                    <a:spcAft>
                      <a:spcPts val="462"/>
                    </a:spcAft>
                  </a:pPr>
                  <a:r>
                    <a:rPr lang="en-US" sz="2162" kern="1200" dirty="0">
                      <a:solidFill>
                        <a:schemeClr val="tx1"/>
                      </a:solidFill>
                      <a:latin typeface="+mn-lt"/>
                      <a:ea typeface="+mn-ea"/>
                      <a:cs typeface="+mn-cs"/>
                    </a:rPr>
                    <a:t>…</a:t>
                  </a:r>
                  <a:endParaRPr lang="en-CA" sz="1000" dirty="0"/>
                </a:p>
              </p:txBody>
            </p:sp>
            <p:cxnSp>
              <p:nvCxnSpPr>
                <p:cNvPr id="120" name="Straight Arrow Connector 119">
                  <a:extLst>
                    <a:ext uri="{FF2B5EF4-FFF2-40B4-BE49-F238E27FC236}">
                      <a16:creationId xmlns:a16="http://schemas.microsoft.com/office/drawing/2014/main" id="{1A5AAC29-DF87-DC75-1CDC-85D09BC22378}"/>
                    </a:ext>
                  </a:extLst>
                </p:cNvPr>
                <p:cNvCxnSpPr>
                  <a:cxnSpLocks/>
                  <a:stCxn id="108" idx="0"/>
                  <a:endCxn id="124" idx="1"/>
                </p:cNvCxnSpPr>
                <p:nvPr/>
              </p:nvCxnSpPr>
              <p:spPr>
                <a:xfrm flipH="1" flipV="1">
                  <a:off x="9039010" y="5180042"/>
                  <a:ext cx="5006" cy="652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A2FC578E-1582-5E52-D873-54EEBE31E445}"/>
                    </a:ext>
                  </a:extLst>
                </p:cNvPr>
                <p:cNvCxnSpPr>
                  <a:cxnSpLocks/>
                  <a:stCxn id="108" idx="0"/>
                </p:cNvCxnSpPr>
                <p:nvPr/>
              </p:nvCxnSpPr>
              <p:spPr>
                <a:xfrm rot="16200000" flipV="1">
                  <a:off x="8535851" y="5324814"/>
                  <a:ext cx="231710" cy="7846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F10C0052-8CC8-BB9E-86EE-84CEF4FE3D0F}"/>
                    </a:ext>
                  </a:extLst>
                </p:cNvPr>
                <p:cNvCxnSpPr>
                  <a:cxnSpLocks/>
                  <a:endCxn id="123" idx="1"/>
                </p:cNvCxnSpPr>
                <p:nvPr/>
              </p:nvCxnSpPr>
              <p:spPr>
                <a:xfrm rot="5400000" flipH="1" flipV="1">
                  <a:off x="8552196" y="4165118"/>
                  <a:ext cx="194101" cy="7687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Plus Sign 122">
                  <a:extLst>
                    <a:ext uri="{FF2B5EF4-FFF2-40B4-BE49-F238E27FC236}">
                      <a16:creationId xmlns:a16="http://schemas.microsoft.com/office/drawing/2014/main" id="{5085DB2C-0FC3-CB79-25AF-55244F4A99A9}"/>
                    </a:ext>
                  </a:extLst>
                </p:cNvPr>
                <p:cNvSpPr/>
                <p:nvPr/>
              </p:nvSpPr>
              <p:spPr>
                <a:xfrm>
                  <a:off x="8971630" y="4352624"/>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Plus Sign 123">
                  <a:extLst>
                    <a:ext uri="{FF2B5EF4-FFF2-40B4-BE49-F238E27FC236}">
                      <a16:creationId xmlns:a16="http://schemas.microsoft.com/office/drawing/2014/main" id="{5CBD4560-E48E-A1EA-456A-FBB3BB2E2B93}"/>
                    </a:ext>
                  </a:extLst>
                </p:cNvPr>
                <p:cNvSpPr/>
                <p:nvPr/>
              </p:nvSpPr>
              <p:spPr>
                <a:xfrm>
                  <a:off x="8977030" y="5080235"/>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5" name="Connector: Elbow 124">
                  <a:extLst>
                    <a:ext uri="{FF2B5EF4-FFF2-40B4-BE49-F238E27FC236}">
                      <a16:creationId xmlns:a16="http://schemas.microsoft.com/office/drawing/2014/main" id="{4E7232E9-45E3-8FF8-C3F7-A6FEE5D33CE2}"/>
                    </a:ext>
                  </a:extLst>
                </p:cNvPr>
                <p:cNvCxnSpPr>
                  <a:cxnSpLocks/>
                  <a:endCxn id="124" idx="1"/>
                </p:cNvCxnSpPr>
                <p:nvPr/>
              </p:nvCxnSpPr>
              <p:spPr>
                <a:xfrm rot="5400000" flipH="1" flipV="1">
                  <a:off x="8571422" y="4868015"/>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429B470-DB2B-DAFB-C1F5-DD8FE414E75B}"/>
                    </a:ext>
                  </a:extLst>
                </p:cNvPr>
                <p:cNvCxnSpPr>
                  <a:cxnSpLocks/>
                  <a:stCxn id="124" idx="3"/>
                  <a:endCxn id="123" idx="1"/>
                </p:cNvCxnSpPr>
                <p:nvPr/>
              </p:nvCxnSpPr>
              <p:spPr>
                <a:xfrm flipH="1" flipV="1">
                  <a:off x="9033610" y="4452431"/>
                  <a:ext cx="5400" cy="64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E9177B4-45D5-78AF-0446-2283CED256B9}"/>
                    </a:ext>
                  </a:extLst>
                </p:cNvPr>
                <p:cNvCxnSpPr>
                  <a:cxnSpLocks/>
                  <a:stCxn id="124" idx="3"/>
                </p:cNvCxnSpPr>
                <p:nvPr/>
              </p:nvCxnSpPr>
              <p:spPr>
                <a:xfrm rot="16200000" flipV="1">
                  <a:off x="8561883" y="4618359"/>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BB7E8EC6-5780-A8DD-2F88-AAD1C8EF132E}"/>
                    </a:ext>
                  </a:extLst>
                </p:cNvPr>
                <p:cNvCxnSpPr>
                  <a:cxnSpLocks/>
                  <a:stCxn id="123" idx="3"/>
                </p:cNvCxnSpPr>
                <p:nvPr/>
              </p:nvCxnSpPr>
              <p:spPr>
                <a:xfrm rot="16200000" flipV="1">
                  <a:off x="8530743" y="3865008"/>
                  <a:ext cx="222602" cy="7831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E58F4912-DE7D-65C3-2AA4-767C2F58A27D}"/>
                    </a:ext>
                  </a:extLst>
                </p:cNvPr>
                <p:cNvCxnSpPr>
                  <a:cxnSpLocks/>
                  <a:endCxn id="137" idx="1"/>
                </p:cNvCxnSpPr>
                <p:nvPr/>
              </p:nvCxnSpPr>
              <p:spPr>
                <a:xfrm rot="5400000" flipH="1" flipV="1">
                  <a:off x="8554457" y="2707373"/>
                  <a:ext cx="184670" cy="7816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Plus Sign 131">
                  <a:extLst>
                    <a:ext uri="{FF2B5EF4-FFF2-40B4-BE49-F238E27FC236}">
                      <a16:creationId xmlns:a16="http://schemas.microsoft.com/office/drawing/2014/main" id="{1E18DC2B-5109-C5DF-F58B-5FDE20686C3B}"/>
                    </a:ext>
                  </a:extLst>
                </p:cNvPr>
                <p:cNvSpPr/>
                <p:nvPr/>
              </p:nvSpPr>
              <p:spPr>
                <a:xfrm>
                  <a:off x="8968113" y="362423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3" name="Connector: Elbow 132">
                  <a:extLst>
                    <a:ext uri="{FF2B5EF4-FFF2-40B4-BE49-F238E27FC236}">
                      <a16:creationId xmlns:a16="http://schemas.microsoft.com/office/drawing/2014/main" id="{3258EDAE-DBE7-F687-DD81-C1C4A2644381}"/>
                    </a:ext>
                  </a:extLst>
                </p:cNvPr>
                <p:cNvCxnSpPr>
                  <a:cxnSpLocks/>
                  <a:endCxn id="132" idx="1"/>
                </p:cNvCxnSpPr>
                <p:nvPr/>
              </p:nvCxnSpPr>
              <p:spPr>
                <a:xfrm rot="5400000" flipH="1" flipV="1">
                  <a:off x="8562505" y="3412018"/>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297146D-7593-B7BF-2521-F5309C3999EE}"/>
                    </a:ext>
                  </a:extLst>
                </p:cNvPr>
                <p:cNvCxnSpPr>
                  <a:cxnSpLocks/>
                  <a:stCxn id="132" idx="3"/>
                  <a:endCxn id="137" idx="1"/>
                </p:cNvCxnSpPr>
                <p:nvPr/>
              </p:nvCxnSpPr>
              <p:spPr>
                <a:xfrm flipV="1">
                  <a:off x="9030093" y="3005865"/>
                  <a:ext cx="7527" cy="633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4A213459-A2E0-07E9-6D18-D39E27360ADF}"/>
                    </a:ext>
                  </a:extLst>
                </p:cNvPr>
                <p:cNvCxnSpPr>
                  <a:cxnSpLocks/>
                  <a:stCxn id="132" idx="3"/>
                </p:cNvCxnSpPr>
                <p:nvPr/>
              </p:nvCxnSpPr>
              <p:spPr>
                <a:xfrm rot="16200000" flipV="1">
                  <a:off x="8552966" y="3162362"/>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98F1F79-B839-7831-EE5B-B0DA4B6EA92D}"/>
                    </a:ext>
                  </a:extLst>
                </p:cNvPr>
                <p:cNvCxnSpPr>
                  <a:cxnSpLocks/>
                  <a:stCxn id="123" idx="3"/>
                  <a:endCxn id="132" idx="1"/>
                </p:cNvCxnSpPr>
                <p:nvPr/>
              </p:nvCxnSpPr>
              <p:spPr>
                <a:xfrm flipH="1" flipV="1">
                  <a:off x="9030093" y="3724045"/>
                  <a:ext cx="3517" cy="64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Plus Sign 136">
                  <a:extLst>
                    <a:ext uri="{FF2B5EF4-FFF2-40B4-BE49-F238E27FC236}">
                      <a16:creationId xmlns:a16="http://schemas.microsoft.com/office/drawing/2014/main" id="{D2FB0E46-BA41-8B05-4CF2-E025BE85DA7F}"/>
                    </a:ext>
                  </a:extLst>
                </p:cNvPr>
                <p:cNvSpPr/>
                <p:nvPr/>
              </p:nvSpPr>
              <p:spPr>
                <a:xfrm>
                  <a:off x="8975640" y="290605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0" name="Plus Sign 139">
                  <a:extLst>
                    <a:ext uri="{FF2B5EF4-FFF2-40B4-BE49-F238E27FC236}">
                      <a16:creationId xmlns:a16="http://schemas.microsoft.com/office/drawing/2014/main" id="{D31DED66-9043-CBF8-CF42-B9CC5C9ED868}"/>
                    </a:ext>
                  </a:extLst>
                </p:cNvPr>
                <p:cNvSpPr/>
                <p:nvPr/>
              </p:nvSpPr>
              <p:spPr>
                <a:xfrm>
                  <a:off x="8968113" y="1947916"/>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1" name="Connector: Elbow 140">
                  <a:extLst>
                    <a:ext uri="{FF2B5EF4-FFF2-40B4-BE49-F238E27FC236}">
                      <a16:creationId xmlns:a16="http://schemas.microsoft.com/office/drawing/2014/main" id="{A2AEA415-99AB-B386-7E11-C2980F4E5615}"/>
                    </a:ext>
                  </a:extLst>
                </p:cNvPr>
                <p:cNvCxnSpPr>
                  <a:cxnSpLocks/>
                  <a:endCxn id="140" idx="1"/>
                </p:cNvCxnSpPr>
                <p:nvPr/>
              </p:nvCxnSpPr>
              <p:spPr>
                <a:xfrm rot="5400000" flipH="1" flipV="1">
                  <a:off x="8562505" y="1735696"/>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EE331CFB-A41D-2A2A-791A-C00D0FA7F17C}"/>
                    </a:ext>
                  </a:extLst>
                </p:cNvPr>
                <p:cNvCxnSpPr>
                  <a:cxnSpLocks/>
                  <a:stCxn id="140" idx="3"/>
                </p:cNvCxnSpPr>
                <p:nvPr/>
              </p:nvCxnSpPr>
              <p:spPr>
                <a:xfrm rot="16200000" flipV="1">
                  <a:off x="8552966" y="1486040"/>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E49F03DA-3057-0D79-EEFD-8FD6C15F8B72}"/>
                    </a:ext>
                  </a:extLst>
                </p:cNvPr>
                <p:cNvCxnSpPr>
                  <a:cxnSpLocks/>
                </p:cNvCxnSpPr>
                <p:nvPr/>
              </p:nvCxnSpPr>
              <p:spPr>
                <a:xfrm rot="16200000" flipV="1">
                  <a:off x="8541455" y="2177974"/>
                  <a:ext cx="189074" cy="771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5B215889-858F-762D-83A0-094B45F7CC2A}"/>
                    </a:ext>
                  </a:extLst>
                </p:cNvPr>
                <p:cNvCxnSpPr>
                  <a:cxnSpLocks/>
                  <a:endCxn id="113" idx="1"/>
                </p:cNvCxnSpPr>
                <p:nvPr/>
              </p:nvCxnSpPr>
              <p:spPr>
                <a:xfrm rot="5400000" flipH="1" flipV="1">
                  <a:off x="8561258" y="1064414"/>
                  <a:ext cx="144506" cy="7550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26D6919D-218F-7FE4-EA58-C36BEEE4AFB1}"/>
                    </a:ext>
                  </a:extLst>
                </p:cNvPr>
                <p:cNvCxnSpPr>
                  <a:cxnSpLocks/>
                  <a:stCxn id="140" idx="3"/>
                  <a:endCxn id="113" idx="1"/>
                </p:cNvCxnSpPr>
                <p:nvPr/>
              </p:nvCxnSpPr>
              <p:spPr>
                <a:xfrm flipH="1" flipV="1">
                  <a:off x="9011058" y="1369707"/>
                  <a:ext cx="19035" cy="59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E58484DD-418F-092E-4E26-98FE60939726}"/>
                    </a:ext>
                  </a:extLst>
                </p:cNvPr>
                <p:cNvCxnSpPr>
                  <a:cxnSpLocks/>
                  <a:endCxn id="140" idx="1"/>
                </p:cNvCxnSpPr>
                <p:nvPr/>
              </p:nvCxnSpPr>
              <p:spPr>
                <a:xfrm flipV="1">
                  <a:off x="9021506" y="2047723"/>
                  <a:ext cx="8587" cy="6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6C82FD9-B55E-26CF-C976-981AA4917D0F}"/>
                  </a:ext>
                </a:extLst>
              </p:cNvPr>
              <p:cNvGrpSpPr/>
              <p:nvPr/>
            </p:nvGrpSpPr>
            <p:grpSpPr>
              <a:xfrm>
                <a:off x="6371616" y="207310"/>
                <a:ext cx="1608963" cy="6280628"/>
                <a:chOff x="8250477" y="308654"/>
                <a:chExt cx="1608963" cy="6280628"/>
              </a:xfrm>
            </p:grpSpPr>
            <p:sp>
              <p:nvSpPr>
                <p:cNvPr id="67" name="Rectangle: Rounded Corners 66">
                  <a:extLst>
                    <a:ext uri="{FF2B5EF4-FFF2-40B4-BE49-F238E27FC236}">
                      <a16:creationId xmlns:a16="http://schemas.microsoft.com/office/drawing/2014/main" id="{524F8595-649A-7FB2-2021-DBCFAB5EEAC4}"/>
                    </a:ext>
                  </a:extLst>
                </p:cNvPr>
                <p:cNvSpPr>
                  <a:spLocks noChangeAspect="1"/>
                </p:cNvSpPr>
                <p:nvPr/>
              </p:nvSpPr>
              <p:spPr>
                <a:xfrm>
                  <a:off x="8535685" y="6258865"/>
                  <a:ext cx="1003870" cy="33041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2</a:t>
                  </a:r>
                  <a:endParaRPr lang="en-CA" sz="1200">
                    <a:solidFill>
                      <a:schemeClr val="tx1"/>
                    </a:solidFill>
                  </a:endParaRPr>
                </a:p>
              </p:txBody>
            </p:sp>
            <p:sp>
              <p:nvSpPr>
                <p:cNvPr id="68" name="Rectangle: Rounded Corners 67">
                  <a:extLst>
                    <a:ext uri="{FF2B5EF4-FFF2-40B4-BE49-F238E27FC236}">
                      <a16:creationId xmlns:a16="http://schemas.microsoft.com/office/drawing/2014/main" id="{3B505D87-61CF-A16A-1489-3B705FE2C38E}"/>
                    </a:ext>
                  </a:extLst>
                </p:cNvPr>
                <p:cNvSpPr>
                  <a:spLocks noChangeAspect="1"/>
                </p:cNvSpPr>
                <p:nvPr/>
              </p:nvSpPr>
              <p:spPr>
                <a:xfrm>
                  <a:off x="8409325" y="5832980"/>
                  <a:ext cx="1269382" cy="26303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rgbClr val="555555"/>
                      </a:solidFill>
                      <a:latin typeface="+mn-lt"/>
                      <a:ea typeface="+mn-ea"/>
                      <a:cs typeface="+mn-cs"/>
                    </a:rPr>
                    <a:t>Embedding</a:t>
                  </a:r>
                  <a:endParaRPr lang="en-CA" sz="1200"/>
                </a:p>
              </p:txBody>
            </p:sp>
            <p:sp>
              <p:nvSpPr>
                <p:cNvPr id="69" name="Rectangle: Rounded Corners 68">
                  <a:extLst>
                    <a:ext uri="{FF2B5EF4-FFF2-40B4-BE49-F238E27FC236}">
                      <a16:creationId xmlns:a16="http://schemas.microsoft.com/office/drawing/2014/main" id="{3B91360E-0CC0-E6CF-8235-E80029A045EA}"/>
                    </a:ext>
                  </a:extLst>
                </p:cNvPr>
                <p:cNvSpPr>
                  <a:spLocks noChangeAspect="1"/>
                </p:cNvSpPr>
                <p:nvPr/>
              </p:nvSpPr>
              <p:spPr>
                <a:xfrm>
                  <a:off x="8541984" y="805089"/>
                  <a:ext cx="963603" cy="31658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rgbClr val="555555"/>
                      </a:solidFill>
                      <a:latin typeface="+mn-lt"/>
                      <a:ea typeface="+mn-ea"/>
                      <a:cs typeface="+mn-cs"/>
                    </a:rPr>
                    <a:t>Output</a:t>
                  </a:r>
                  <a:endParaRPr lang="en-CA" sz="1200" dirty="0"/>
                </a:p>
              </p:txBody>
            </p:sp>
            <p:cxnSp>
              <p:nvCxnSpPr>
                <p:cNvPr id="70" name="Straight Arrow Connector 69">
                  <a:extLst>
                    <a:ext uri="{FF2B5EF4-FFF2-40B4-BE49-F238E27FC236}">
                      <a16:creationId xmlns:a16="http://schemas.microsoft.com/office/drawing/2014/main" id="{0F7C76E1-03C8-A3E6-13C3-007A4A3A43C7}"/>
                    </a:ext>
                  </a:extLst>
                </p:cNvPr>
                <p:cNvCxnSpPr>
                  <a:cxnSpLocks noChangeAspect="1"/>
                  <a:stCxn id="67" idx="0"/>
                  <a:endCxn id="68" idx="2"/>
                </p:cNvCxnSpPr>
                <p:nvPr/>
              </p:nvCxnSpPr>
              <p:spPr>
                <a:xfrm flipV="1">
                  <a:off x="9037620" y="6096017"/>
                  <a:ext cx="6396" cy="16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Rounded Corners 70">
                  <a:extLst>
                    <a:ext uri="{FF2B5EF4-FFF2-40B4-BE49-F238E27FC236}">
                      <a16:creationId xmlns:a16="http://schemas.microsoft.com/office/drawing/2014/main" id="{DCECC014-F1D0-9379-8555-07C0A58B66FE}"/>
                    </a:ext>
                  </a:extLst>
                </p:cNvPr>
                <p:cNvSpPr>
                  <a:spLocks noChangeAspect="1"/>
                </p:cNvSpPr>
                <p:nvPr/>
              </p:nvSpPr>
              <p:spPr>
                <a:xfrm>
                  <a:off x="8517430" y="308654"/>
                  <a:ext cx="950431" cy="3122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3</a:t>
                  </a:r>
                  <a:endParaRPr lang="en-CA" sz="1200">
                    <a:solidFill>
                      <a:schemeClr val="tx1"/>
                    </a:solidFill>
                  </a:endParaRPr>
                </a:p>
              </p:txBody>
            </p:sp>
            <p:cxnSp>
              <p:nvCxnSpPr>
                <p:cNvPr id="72" name="Straight Arrow Connector 71">
                  <a:extLst>
                    <a:ext uri="{FF2B5EF4-FFF2-40B4-BE49-F238E27FC236}">
                      <a16:creationId xmlns:a16="http://schemas.microsoft.com/office/drawing/2014/main" id="{43716980-9847-991C-ADD1-44E7408D021F}"/>
                    </a:ext>
                  </a:extLst>
                </p:cNvPr>
                <p:cNvCxnSpPr>
                  <a:cxnSpLocks noChangeAspect="1"/>
                  <a:stCxn id="69" idx="0"/>
                  <a:endCxn id="71" idx="2"/>
                </p:cNvCxnSpPr>
                <p:nvPr/>
              </p:nvCxnSpPr>
              <p:spPr>
                <a:xfrm flipH="1" flipV="1">
                  <a:off x="8992646" y="620912"/>
                  <a:ext cx="31140" cy="18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Plus Sign 72">
                  <a:extLst>
                    <a:ext uri="{FF2B5EF4-FFF2-40B4-BE49-F238E27FC236}">
                      <a16:creationId xmlns:a16="http://schemas.microsoft.com/office/drawing/2014/main" id="{04B72FD7-84EA-03A5-377C-3301D5E7E2DE}"/>
                    </a:ext>
                  </a:extLst>
                </p:cNvPr>
                <p:cNvSpPr/>
                <p:nvPr/>
              </p:nvSpPr>
              <p:spPr>
                <a:xfrm>
                  <a:off x="8933829" y="1229353"/>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4" name="Straight Arrow Connector 73">
                  <a:extLst>
                    <a:ext uri="{FF2B5EF4-FFF2-40B4-BE49-F238E27FC236}">
                      <a16:creationId xmlns:a16="http://schemas.microsoft.com/office/drawing/2014/main" id="{97778DF3-3B5B-3D6F-BDE5-EF24ABDDB9BF}"/>
                    </a:ext>
                  </a:extLst>
                </p:cNvPr>
                <p:cNvCxnSpPr>
                  <a:cxnSpLocks noChangeAspect="1"/>
                  <a:stCxn id="73" idx="3"/>
                  <a:endCxn id="69" idx="2"/>
                </p:cNvCxnSpPr>
                <p:nvPr/>
              </p:nvCxnSpPr>
              <p:spPr>
                <a:xfrm flipV="1">
                  <a:off x="9011058" y="1121675"/>
                  <a:ext cx="12728" cy="129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172DCE5-5332-9771-8EB7-5FCEBB5226E9}"/>
                    </a:ext>
                  </a:extLst>
                </p:cNvPr>
                <p:cNvSpPr txBox="1"/>
                <p:nvPr/>
              </p:nvSpPr>
              <p:spPr>
                <a:xfrm>
                  <a:off x="8763856" y="2395234"/>
                  <a:ext cx="1095584" cy="646331"/>
                </a:xfrm>
                <a:prstGeom prst="rect">
                  <a:avLst/>
                </a:prstGeom>
                <a:noFill/>
              </p:spPr>
              <p:txBody>
                <a:bodyPr wrap="square" rtlCol="0">
                  <a:spAutoFit/>
                </a:bodyPr>
                <a:lstStyle/>
                <a:p>
                  <a:pPr defTabSz="549189">
                    <a:spcAft>
                      <a:spcPts val="462"/>
                    </a:spcAft>
                  </a:pPr>
                  <a:r>
                    <a:rPr lang="en-US" sz="2162" kern="1200" dirty="0">
                      <a:solidFill>
                        <a:schemeClr val="tx1"/>
                      </a:solidFill>
                      <a:latin typeface="+mn-lt"/>
                      <a:ea typeface="+mn-ea"/>
                      <a:cs typeface="+mn-cs"/>
                    </a:rPr>
                    <a:t>…</a:t>
                  </a:r>
                  <a:endParaRPr lang="en-CA" sz="1000" dirty="0"/>
                </a:p>
              </p:txBody>
            </p:sp>
            <p:cxnSp>
              <p:nvCxnSpPr>
                <p:cNvPr id="80" name="Straight Arrow Connector 79">
                  <a:extLst>
                    <a:ext uri="{FF2B5EF4-FFF2-40B4-BE49-F238E27FC236}">
                      <a16:creationId xmlns:a16="http://schemas.microsoft.com/office/drawing/2014/main" id="{5FA77484-D83C-3EC5-3974-20AEA9DC7A92}"/>
                    </a:ext>
                  </a:extLst>
                </p:cNvPr>
                <p:cNvCxnSpPr>
                  <a:cxnSpLocks/>
                  <a:stCxn id="68" idx="0"/>
                  <a:endCxn id="84" idx="1"/>
                </p:cNvCxnSpPr>
                <p:nvPr/>
              </p:nvCxnSpPr>
              <p:spPr>
                <a:xfrm flipH="1" flipV="1">
                  <a:off x="9039010" y="5180042"/>
                  <a:ext cx="5006" cy="652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0A790076-7982-2FAA-2C63-3C9F0EACF91F}"/>
                    </a:ext>
                  </a:extLst>
                </p:cNvPr>
                <p:cNvCxnSpPr>
                  <a:cxnSpLocks/>
                  <a:stCxn id="68" idx="0"/>
                </p:cNvCxnSpPr>
                <p:nvPr/>
              </p:nvCxnSpPr>
              <p:spPr>
                <a:xfrm rot="16200000" flipV="1">
                  <a:off x="8535851" y="5324814"/>
                  <a:ext cx="231710" cy="7846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472302C7-62B9-F660-445F-A507A62E3D01}"/>
                    </a:ext>
                  </a:extLst>
                </p:cNvPr>
                <p:cNvCxnSpPr>
                  <a:cxnSpLocks/>
                  <a:endCxn id="83" idx="1"/>
                </p:cNvCxnSpPr>
                <p:nvPr/>
              </p:nvCxnSpPr>
              <p:spPr>
                <a:xfrm rot="5400000" flipH="1" flipV="1">
                  <a:off x="8552196" y="4165118"/>
                  <a:ext cx="194101" cy="7687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Plus Sign 82">
                  <a:extLst>
                    <a:ext uri="{FF2B5EF4-FFF2-40B4-BE49-F238E27FC236}">
                      <a16:creationId xmlns:a16="http://schemas.microsoft.com/office/drawing/2014/main" id="{6F8CD182-5CC6-A23E-85DB-A0223240A34F}"/>
                    </a:ext>
                  </a:extLst>
                </p:cNvPr>
                <p:cNvSpPr/>
                <p:nvPr/>
              </p:nvSpPr>
              <p:spPr>
                <a:xfrm>
                  <a:off x="8971630" y="4352624"/>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Plus Sign 83">
                  <a:extLst>
                    <a:ext uri="{FF2B5EF4-FFF2-40B4-BE49-F238E27FC236}">
                      <a16:creationId xmlns:a16="http://schemas.microsoft.com/office/drawing/2014/main" id="{DF5A03C8-5443-5410-05D8-410124E18D25}"/>
                    </a:ext>
                  </a:extLst>
                </p:cNvPr>
                <p:cNvSpPr/>
                <p:nvPr/>
              </p:nvSpPr>
              <p:spPr>
                <a:xfrm>
                  <a:off x="8977030" y="5080235"/>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5" name="Connector: Elbow 84">
                  <a:extLst>
                    <a:ext uri="{FF2B5EF4-FFF2-40B4-BE49-F238E27FC236}">
                      <a16:creationId xmlns:a16="http://schemas.microsoft.com/office/drawing/2014/main" id="{FB98415B-1499-5ECE-356F-6A125762A88F}"/>
                    </a:ext>
                  </a:extLst>
                </p:cNvPr>
                <p:cNvCxnSpPr>
                  <a:cxnSpLocks/>
                  <a:endCxn id="84" idx="1"/>
                </p:cNvCxnSpPr>
                <p:nvPr/>
              </p:nvCxnSpPr>
              <p:spPr>
                <a:xfrm rot="5400000" flipH="1" flipV="1">
                  <a:off x="8571422" y="4868015"/>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5960513-A2FB-E295-BCCA-C2AF9C71CA4A}"/>
                    </a:ext>
                  </a:extLst>
                </p:cNvPr>
                <p:cNvCxnSpPr>
                  <a:cxnSpLocks/>
                  <a:stCxn id="84" idx="3"/>
                  <a:endCxn id="83" idx="1"/>
                </p:cNvCxnSpPr>
                <p:nvPr/>
              </p:nvCxnSpPr>
              <p:spPr>
                <a:xfrm flipH="1" flipV="1">
                  <a:off x="9033610" y="4452431"/>
                  <a:ext cx="5400" cy="64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1075BAE1-A984-C75B-9042-23084A52E10B}"/>
                    </a:ext>
                  </a:extLst>
                </p:cNvPr>
                <p:cNvCxnSpPr>
                  <a:cxnSpLocks/>
                  <a:stCxn id="84" idx="3"/>
                </p:cNvCxnSpPr>
                <p:nvPr/>
              </p:nvCxnSpPr>
              <p:spPr>
                <a:xfrm rot="16200000" flipV="1">
                  <a:off x="8561883" y="4618359"/>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7D009719-6B01-F611-5449-B1807F90CE29}"/>
                    </a:ext>
                  </a:extLst>
                </p:cNvPr>
                <p:cNvCxnSpPr>
                  <a:cxnSpLocks/>
                  <a:stCxn id="83" idx="3"/>
                </p:cNvCxnSpPr>
                <p:nvPr/>
              </p:nvCxnSpPr>
              <p:spPr>
                <a:xfrm rot="16200000" flipV="1">
                  <a:off x="8530743" y="3865008"/>
                  <a:ext cx="222602" cy="7831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20832A1B-97E5-99F3-A8AA-FF4368DB51BC}"/>
                    </a:ext>
                  </a:extLst>
                </p:cNvPr>
                <p:cNvCxnSpPr>
                  <a:cxnSpLocks/>
                  <a:endCxn id="97" idx="1"/>
                </p:cNvCxnSpPr>
                <p:nvPr/>
              </p:nvCxnSpPr>
              <p:spPr>
                <a:xfrm rot="5400000" flipH="1" flipV="1">
                  <a:off x="8554457" y="2707373"/>
                  <a:ext cx="184670" cy="7816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Plus Sign 91">
                  <a:extLst>
                    <a:ext uri="{FF2B5EF4-FFF2-40B4-BE49-F238E27FC236}">
                      <a16:creationId xmlns:a16="http://schemas.microsoft.com/office/drawing/2014/main" id="{9BD363D6-4F6C-4AD6-7502-4FADD02ECA28}"/>
                    </a:ext>
                  </a:extLst>
                </p:cNvPr>
                <p:cNvSpPr/>
                <p:nvPr/>
              </p:nvSpPr>
              <p:spPr>
                <a:xfrm>
                  <a:off x="8968113" y="362423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3" name="Connector: Elbow 92">
                  <a:extLst>
                    <a:ext uri="{FF2B5EF4-FFF2-40B4-BE49-F238E27FC236}">
                      <a16:creationId xmlns:a16="http://schemas.microsoft.com/office/drawing/2014/main" id="{BCB586F1-2FCD-D42F-E68D-C97A225DB0E3}"/>
                    </a:ext>
                  </a:extLst>
                </p:cNvPr>
                <p:cNvCxnSpPr>
                  <a:cxnSpLocks/>
                  <a:endCxn id="92" idx="1"/>
                </p:cNvCxnSpPr>
                <p:nvPr/>
              </p:nvCxnSpPr>
              <p:spPr>
                <a:xfrm rot="5400000" flipH="1" flipV="1">
                  <a:off x="8562505" y="3412018"/>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53E5F27-F34E-3C40-A03D-86ABA4C034F1}"/>
                    </a:ext>
                  </a:extLst>
                </p:cNvPr>
                <p:cNvCxnSpPr>
                  <a:cxnSpLocks/>
                  <a:stCxn id="92" idx="3"/>
                  <a:endCxn id="97" idx="1"/>
                </p:cNvCxnSpPr>
                <p:nvPr/>
              </p:nvCxnSpPr>
              <p:spPr>
                <a:xfrm flipV="1">
                  <a:off x="9030093" y="3005865"/>
                  <a:ext cx="7527" cy="633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7B83168F-5842-B417-FA64-3773E6E3F0F6}"/>
                    </a:ext>
                  </a:extLst>
                </p:cNvPr>
                <p:cNvCxnSpPr>
                  <a:cxnSpLocks/>
                  <a:stCxn id="92" idx="3"/>
                </p:cNvCxnSpPr>
                <p:nvPr/>
              </p:nvCxnSpPr>
              <p:spPr>
                <a:xfrm rot="16200000" flipV="1">
                  <a:off x="8552966" y="3162362"/>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9DF64D2-A030-78E7-9C19-F268E470222D}"/>
                    </a:ext>
                  </a:extLst>
                </p:cNvPr>
                <p:cNvCxnSpPr>
                  <a:cxnSpLocks/>
                  <a:stCxn id="83" idx="3"/>
                  <a:endCxn id="92" idx="1"/>
                </p:cNvCxnSpPr>
                <p:nvPr/>
              </p:nvCxnSpPr>
              <p:spPr>
                <a:xfrm flipH="1" flipV="1">
                  <a:off x="9030093" y="3724045"/>
                  <a:ext cx="3517" cy="64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Plus Sign 96">
                  <a:extLst>
                    <a:ext uri="{FF2B5EF4-FFF2-40B4-BE49-F238E27FC236}">
                      <a16:creationId xmlns:a16="http://schemas.microsoft.com/office/drawing/2014/main" id="{DCFD28F2-04A6-218A-706A-8500E393EBCF}"/>
                    </a:ext>
                  </a:extLst>
                </p:cNvPr>
                <p:cNvSpPr/>
                <p:nvPr/>
              </p:nvSpPr>
              <p:spPr>
                <a:xfrm>
                  <a:off x="8975640" y="290605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Plus Sign 99">
                  <a:extLst>
                    <a:ext uri="{FF2B5EF4-FFF2-40B4-BE49-F238E27FC236}">
                      <a16:creationId xmlns:a16="http://schemas.microsoft.com/office/drawing/2014/main" id="{7ED70742-A8EE-8935-5348-2625D309D5C2}"/>
                    </a:ext>
                  </a:extLst>
                </p:cNvPr>
                <p:cNvSpPr/>
                <p:nvPr/>
              </p:nvSpPr>
              <p:spPr>
                <a:xfrm>
                  <a:off x="8968113" y="1947916"/>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1" name="Connector: Elbow 100">
                  <a:extLst>
                    <a:ext uri="{FF2B5EF4-FFF2-40B4-BE49-F238E27FC236}">
                      <a16:creationId xmlns:a16="http://schemas.microsoft.com/office/drawing/2014/main" id="{A2C7E319-C10A-D464-66F4-3950D4C66426}"/>
                    </a:ext>
                  </a:extLst>
                </p:cNvPr>
                <p:cNvCxnSpPr>
                  <a:cxnSpLocks/>
                  <a:endCxn id="100" idx="1"/>
                </p:cNvCxnSpPr>
                <p:nvPr/>
              </p:nvCxnSpPr>
              <p:spPr>
                <a:xfrm rot="5400000" flipH="1" flipV="1">
                  <a:off x="8562505" y="1735696"/>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0DE6D471-8979-81D1-2BA1-EF551E6799B7}"/>
                    </a:ext>
                  </a:extLst>
                </p:cNvPr>
                <p:cNvCxnSpPr>
                  <a:cxnSpLocks/>
                  <a:stCxn id="100" idx="3"/>
                </p:cNvCxnSpPr>
                <p:nvPr/>
              </p:nvCxnSpPr>
              <p:spPr>
                <a:xfrm rot="16200000" flipV="1">
                  <a:off x="8552966" y="1486040"/>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07BA346D-AF1C-D5E9-5328-B979877BA90A}"/>
                    </a:ext>
                  </a:extLst>
                </p:cNvPr>
                <p:cNvCxnSpPr>
                  <a:cxnSpLocks/>
                </p:cNvCxnSpPr>
                <p:nvPr/>
              </p:nvCxnSpPr>
              <p:spPr>
                <a:xfrm rot="16200000" flipV="1">
                  <a:off x="8541455" y="2177974"/>
                  <a:ext cx="189074" cy="771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B1DC2D35-D006-8BB8-5A4C-0E898D385DE8}"/>
                    </a:ext>
                  </a:extLst>
                </p:cNvPr>
                <p:cNvCxnSpPr>
                  <a:cxnSpLocks/>
                  <a:endCxn id="73" idx="1"/>
                </p:cNvCxnSpPr>
                <p:nvPr/>
              </p:nvCxnSpPr>
              <p:spPr>
                <a:xfrm rot="5400000" flipH="1" flipV="1">
                  <a:off x="8561258" y="1064414"/>
                  <a:ext cx="144506" cy="7550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B6F7479-89F6-512F-1F48-843A3B3DB104}"/>
                    </a:ext>
                  </a:extLst>
                </p:cNvPr>
                <p:cNvCxnSpPr>
                  <a:cxnSpLocks/>
                  <a:stCxn id="100" idx="3"/>
                  <a:endCxn id="73" idx="1"/>
                </p:cNvCxnSpPr>
                <p:nvPr/>
              </p:nvCxnSpPr>
              <p:spPr>
                <a:xfrm flipH="1" flipV="1">
                  <a:off x="9011058" y="1369707"/>
                  <a:ext cx="19035" cy="59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306DB09-2F58-337D-01B1-37FA0CA7E4AA}"/>
                    </a:ext>
                  </a:extLst>
                </p:cNvPr>
                <p:cNvCxnSpPr>
                  <a:cxnSpLocks/>
                  <a:endCxn id="100" idx="1"/>
                </p:cNvCxnSpPr>
                <p:nvPr/>
              </p:nvCxnSpPr>
              <p:spPr>
                <a:xfrm flipV="1">
                  <a:off x="9021506" y="2047723"/>
                  <a:ext cx="8587" cy="6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A178D50B-8557-DCE3-4E3F-502BA4626587}"/>
                  </a:ext>
                </a:extLst>
              </p:cNvPr>
              <p:cNvGrpSpPr/>
              <p:nvPr/>
            </p:nvGrpSpPr>
            <p:grpSpPr>
              <a:xfrm>
                <a:off x="10484785" y="207310"/>
                <a:ext cx="1608963" cy="6280628"/>
                <a:chOff x="8250477" y="308654"/>
                <a:chExt cx="1608963" cy="6280628"/>
              </a:xfrm>
            </p:grpSpPr>
            <p:sp>
              <p:nvSpPr>
                <p:cNvPr id="25" name="Rectangle: Rounded Corners 24">
                  <a:extLst>
                    <a:ext uri="{FF2B5EF4-FFF2-40B4-BE49-F238E27FC236}">
                      <a16:creationId xmlns:a16="http://schemas.microsoft.com/office/drawing/2014/main" id="{27919059-E090-3DDF-49E3-2E2FC648644A}"/>
                    </a:ext>
                  </a:extLst>
                </p:cNvPr>
                <p:cNvSpPr>
                  <a:spLocks noChangeAspect="1"/>
                </p:cNvSpPr>
                <p:nvPr/>
              </p:nvSpPr>
              <p:spPr>
                <a:xfrm>
                  <a:off x="8535685" y="6258865"/>
                  <a:ext cx="1003870" cy="33041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N-1</a:t>
                  </a:r>
                  <a:endParaRPr lang="en-CA" sz="1200">
                    <a:solidFill>
                      <a:schemeClr val="tx1"/>
                    </a:solidFill>
                  </a:endParaRPr>
                </a:p>
              </p:txBody>
            </p:sp>
            <p:sp>
              <p:nvSpPr>
                <p:cNvPr id="26" name="Rectangle: Rounded Corners 25">
                  <a:extLst>
                    <a:ext uri="{FF2B5EF4-FFF2-40B4-BE49-F238E27FC236}">
                      <a16:creationId xmlns:a16="http://schemas.microsoft.com/office/drawing/2014/main" id="{1E7C705B-5942-2F79-A8E7-6076207DE251}"/>
                    </a:ext>
                  </a:extLst>
                </p:cNvPr>
                <p:cNvSpPr>
                  <a:spLocks noChangeAspect="1"/>
                </p:cNvSpPr>
                <p:nvPr/>
              </p:nvSpPr>
              <p:spPr>
                <a:xfrm>
                  <a:off x="8409325" y="5832980"/>
                  <a:ext cx="1269382" cy="26303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rgbClr val="555555"/>
                      </a:solidFill>
                      <a:latin typeface="+mn-lt"/>
                      <a:ea typeface="+mn-ea"/>
                      <a:cs typeface="+mn-cs"/>
                    </a:rPr>
                    <a:t>Embedding</a:t>
                  </a:r>
                  <a:endParaRPr lang="en-CA" sz="1200"/>
                </a:p>
              </p:txBody>
            </p:sp>
            <p:sp>
              <p:nvSpPr>
                <p:cNvPr id="27" name="Rectangle: Rounded Corners 26">
                  <a:extLst>
                    <a:ext uri="{FF2B5EF4-FFF2-40B4-BE49-F238E27FC236}">
                      <a16:creationId xmlns:a16="http://schemas.microsoft.com/office/drawing/2014/main" id="{0293BF65-6D63-630A-2189-DC73D57412CA}"/>
                    </a:ext>
                  </a:extLst>
                </p:cNvPr>
                <p:cNvSpPr>
                  <a:spLocks noChangeAspect="1"/>
                </p:cNvSpPr>
                <p:nvPr/>
              </p:nvSpPr>
              <p:spPr>
                <a:xfrm>
                  <a:off x="8528942" y="805089"/>
                  <a:ext cx="950432" cy="312259"/>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rgbClr val="555555"/>
                      </a:solidFill>
                      <a:latin typeface="+mn-lt"/>
                      <a:ea typeface="+mn-ea"/>
                      <a:cs typeface="+mn-cs"/>
                    </a:rPr>
                    <a:t>Output</a:t>
                  </a:r>
                  <a:endParaRPr lang="en-CA" sz="1200" dirty="0"/>
                </a:p>
              </p:txBody>
            </p:sp>
            <p:cxnSp>
              <p:nvCxnSpPr>
                <p:cNvPr id="28" name="Straight Arrow Connector 27">
                  <a:extLst>
                    <a:ext uri="{FF2B5EF4-FFF2-40B4-BE49-F238E27FC236}">
                      <a16:creationId xmlns:a16="http://schemas.microsoft.com/office/drawing/2014/main" id="{D8DE016D-48E1-CAEF-CE33-4EE919B8063B}"/>
                    </a:ext>
                  </a:extLst>
                </p:cNvPr>
                <p:cNvCxnSpPr>
                  <a:cxnSpLocks noChangeAspect="1"/>
                  <a:stCxn id="25" idx="0"/>
                  <a:endCxn id="26" idx="2"/>
                </p:cNvCxnSpPr>
                <p:nvPr/>
              </p:nvCxnSpPr>
              <p:spPr>
                <a:xfrm flipV="1">
                  <a:off x="9037620" y="6096017"/>
                  <a:ext cx="6396" cy="16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AC3C3028-2720-791C-F6CB-40707653231F}"/>
                    </a:ext>
                  </a:extLst>
                </p:cNvPr>
                <p:cNvSpPr>
                  <a:spLocks noChangeAspect="1"/>
                </p:cNvSpPr>
                <p:nvPr/>
              </p:nvSpPr>
              <p:spPr>
                <a:xfrm>
                  <a:off x="8523983" y="308654"/>
                  <a:ext cx="950431" cy="3122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N</a:t>
                  </a:r>
                  <a:endParaRPr lang="en-CA" sz="1200">
                    <a:solidFill>
                      <a:schemeClr val="tx1"/>
                    </a:solidFill>
                  </a:endParaRPr>
                </a:p>
              </p:txBody>
            </p:sp>
            <p:cxnSp>
              <p:nvCxnSpPr>
                <p:cNvPr id="32" name="Straight Arrow Connector 31">
                  <a:extLst>
                    <a:ext uri="{FF2B5EF4-FFF2-40B4-BE49-F238E27FC236}">
                      <a16:creationId xmlns:a16="http://schemas.microsoft.com/office/drawing/2014/main" id="{93CC6F60-45E8-4A32-C3DF-64EE4E58928F}"/>
                    </a:ext>
                  </a:extLst>
                </p:cNvPr>
                <p:cNvCxnSpPr>
                  <a:cxnSpLocks noChangeAspect="1"/>
                  <a:stCxn id="27" idx="0"/>
                  <a:endCxn id="30" idx="2"/>
                </p:cNvCxnSpPr>
                <p:nvPr/>
              </p:nvCxnSpPr>
              <p:spPr>
                <a:xfrm flipH="1" flipV="1">
                  <a:off x="8999199" y="620912"/>
                  <a:ext cx="4958" cy="18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Plus Sign 32">
                  <a:extLst>
                    <a:ext uri="{FF2B5EF4-FFF2-40B4-BE49-F238E27FC236}">
                      <a16:creationId xmlns:a16="http://schemas.microsoft.com/office/drawing/2014/main" id="{72378E0F-1D35-FF55-8492-ED1E633811BC}"/>
                    </a:ext>
                  </a:extLst>
                </p:cNvPr>
                <p:cNvSpPr/>
                <p:nvPr/>
              </p:nvSpPr>
              <p:spPr>
                <a:xfrm>
                  <a:off x="8933829" y="1229353"/>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4" name="Straight Arrow Connector 33">
                  <a:extLst>
                    <a:ext uri="{FF2B5EF4-FFF2-40B4-BE49-F238E27FC236}">
                      <a16:creationId xmlns:a16="http://schemas.microsoft.com/office/drawing/2014/main" id="{B350575C-2E7A-DEC2-0EE2-3B346996843D}"/>
                    </a:ext>
                  </a:extLst>
                </p:cNvPr>
                <p:cNvCxnSpPr>
                  <a:cxnSpLocks noChangeAspect="1"/>
                  <a:stCxn id="33" idx="3"/>
                  <a:endCxn id="27" idx="2"/>
                </p:cNvCxnSpPr>
                <p:nvPr/>
              </p:nvCxnSpPr>
              <p:spPr>
                <a:xfrm flipH="1" flipV="1">
                  <a:off x="9004157" y="1117348"/>
                  <a:ext cx="6901" cy="13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584FDED-1837-3FA9-0974-F64977F1C862}"/>
                    </a:ext>
                  </a:extLst>
                </p:cNvPr>
                <p:cNvSpPr txBox="1"/>
                <p:nvPr/>
              </p:nvSpPr>
              <p:spPr>
                <a:xfrm>
                  <a:off x="8763856" y="2395234"/>
                  <a:ext cx="1095584" cy="646331"/>
                </a:xfrm>
                <a:prstGeom prst="rect">
                  <a:avLst/>
                </a:prstGeom>
                <a:noFill/>
              </p:spPr>
              <p:txBody>
                <a:bodyPr wrap="square" rtlCol="0">
                  <a:spAutoFit/>
                </a:bodyPr>
                <a:lstStyle/>
                <a:p>
                  <a:pPr defTabSz="549189">
                    <a:spcAft>
                      <a:spcPts val="462"/>
                    </a:spcAft>
                  </a:pPr>
                  <a:r>
                    <a:rPr lang="en-US" sz="2162" kern="1200" dirty="0">
                      <a:solidFill>
                        <a:schemeClr val="tx1"/>
                      </a:solidFill>
                      <a:latin typeface="+mn-lt"/>
                      <a:ea typeface="+mn-ea"/>
                      <a:cs typeface="+mn-cs"/>
                    </a:rPr>
                    <a:t>…</a:t>
                  </a:r>
                  <a:endParaRPr lang="en-CA" sz="1000" dirty="0"/>
                </a:p>
              </p:txBody>
            </p:sp>
            <p:cxnSp>
              <p:nvCxnSpPr>
                <p:cNvPr id="40" name="Straight Arrow Connector 39">
                  <a:extLst>
                    <a:ext uri="{FF2B5EF4-FFF2-40B4-BE49-F238E27FC236}">
                      <a16:creationId xmlns:a16="http://schemas.microsoft.com/office/drawing/2014/main" id="{B8370495-E87F-C437-9D7E-248C39104E29}"/>
                    </a:ext>
                  </a:extLst>
                </p:cNvPr>
                <p:cNvCxnSpPr>
                  <a:cxnSpLocks/>
                  <a:stCxn id="26" idx="0"/>
                  <a:endCxn id="44" idx="1"/>
                </p:cNvCxnSpPr>
                <p:nvPr/>
              </p:nvCxnSpPr>
              <p:spPr>
                <a:xfrm flipH="1" flipV="1">
                  <a:off x="9039010" y="5180042"/>
                  <a:ext cx="5006" cy="652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15AB936C-CF73-5188-084B-927FEF6019B9}"/>
                    </a:ext>
                  </a:extLst>
                </p:cNvPr>
                <p:cNvCxnSpPr>
                  <a:cxnSpLocks/>
                  <a:stCxn id="26" idx="0"/>
                </p:cNvCxnSpPr>
                <p:nvPr/>
              </p:nvCxnSpPr>
              <p:spPr>
                <a:xfrm rot="16200000" flipV="1">
                  <a:off x="8535851" y="5324814"/>
                  <a:ext cx="231710" cy="7846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6AC1444-113B-ADEF-3D31-A8CB66AC2510}"/>
                    </a:ext>
                  </a:extLst>
                </p:cNvPr>
                <p:cNvCxnSpPr>
                  <a:cxnSpLocks/>
                  <a:endCxn id="43" idx="1"/>
                </p:cNvCxnSpPr>
                <p:nvPr/>
              </p:nvCxnSpPr>
              <p:spPr>
                <a:xfrm rot="5400000" flipH="1" flipV="1">
                  <a:off x="8552196" y="4165118"/>
                  <a:ext cx="194101" cy="7687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Plus Sign 42">
                  <a:extLst>
                    <a:ext uri="{FF2B5EF4-FFF2-40B4-BE49-F238E27FC236}">
                      <a16:creationId xmlns:a16="http://schemas.microsoft.com/office/drawing/2014/main" id="{B8E54224-A49C-FE51-F1AE-0431EBEC664A}"/>
                    </a:ext>
                  </a:extLst>
                </p:cNvPr>
                <p:cNvSpPr/>
                <p:nvPr/>
              </p:nvSpPr>
              <p:spPr>
                <a:xfrm>
                  <a:off x="8971630" y="4352624"/>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Plus Sign 43">
                  <a:extLst>
                    <a:ext uri="{FF2B5EF4-FFF2-40B4-BE49-F238E27FC236}">
                      <a16:creationId xmlns:a16="http://schemas.microsoft.com/office/drawing/2014/main" id="{EAEB5982-C1E4-5D1A-5FA6-95195251C259}"/>
                    </a:ext>
                  </a:extLst>
                </p:cNvPr>
                <p:cNvSpPr/>
                <p:nvPr/>
              </p:nvSpPr>
              <p:spPr>
                <a:xfrm>
                  <a:off x="8977030" y="5080235"/>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5" name="Connector: Elbow 44">
                  <a:extLst>
                    <a:ext uri="{FF2B5EF4-FFF2-40B4-BE49-F238E27FC236}">
                      <a16:creationId xmlns:a16="http://schemas.microsoft.com/office/drawing/2014/main" id="{87BFD747-617B-3F82-8661-521562A5B8DB}"/>
                    </a:ext>
                  </a:extLst>
                </p:cNvPr>
                <p:cNvCxnSpPr>
                  <a:cxnSpLocks/>
                  <a:endCxn id="44" idx="1"/>
                </p:cNvCxnSpPr>
                <p:nvPr/>
              </p:nvCxnSpPr>
              <p:spPr>
                <a:xfrm rot="5400000" flipH="1" flipV="1">
                  <a:off x="8571422" y="4868015"/>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C02F787-C66E-3DE7-C223-E43896F255EE}"/>
                    </a:ext>
                  </a:extLst>
                </p:cNvPr>
                <p:cNvCxnSpPr>
                  <a:cxnSpLocks/>
                  <a:stCxn id="44" idx="3"/>
                  <a:endCxn id="43" idx="1"/>
                </p:cNvCxnSpPr>
                <p:nvPr/>
              </p:nvCxnSpPr>
              <p:spPr>
                <a:xfrm flipH="1" flipV="1">
                  <a:off x="9033610" y="4452431"/>
                  <a:ext cx="5400" cy="64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4FDA9F07-E5FB-1C61-AF25-56EE8FABAAE8}"/>
                    </a:ext>
                  </a:extLst>
                </p:cNvPr>
                <p:cNvCxnSpPr>
                  <a:cxnSpLocks/>
                  <a:stCxn id="44" idx="3"/>
                </p:cNvCxnSpPr>
                <p:nvPr/>
              </p:nvCxnSpPr>
              <p:spPr>
                <a:xfrm rot="16200000" flipV="1">
                  <a:off x="8561883" y="4618359"/>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9F24BC24-0C57-F087-2EFB-E6D5159380B5}"/>
                    </a:ext>
                  </a:extLst>
                </p:cNvPr>
                <p:cNvCxnSpPr>
                  <a:cxnSpLocks/>
                  <a:stCxn id="43" idx="3"/>
                </p:cNvCxnSpPr>
                <p:nvPr/>
              </p:nvCxnSpPr>
              <p:spPr>
                <a:xfrm rot="16200000" flipV="1">
                  <a:off x="8530743" y="3865008"/>
                  <a:ext cx="222602" cy="7831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FD96CE00-45BD-41E2-A4CC-7B361DDED398}"/>
                    </a:ext>
                  </a:extLst>
                </p:cNvPr>
                <p:cNvCxnSpPr>
                  <a:cxnSpLocks/>
                  <a:endCxn id="57" idx="1"/>
                </p:cNvCxnSpPr>
                <p:nvPr/>
              </p:nvCxnSpPr>
              <p:spPr>
                <a:xfrm rot="5400000" flipH="1" flipV="1">
                  <a:off x="8554457" y="2707373"/>
                  <a:ext cx="184670" cy="7816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Plus Sign 51">
                  <a:extLst>
                    <a:ext uri="{FF2B5EF4-FFF2-40B4-BE49-F238E27FC236}">
                      <a16:creationId xmlns:a16="http://schemas.microsoft.com/office/drawing/2014/main" id="{956894DD-0AFA-AD53-A5F2-C8DF8D624671}"/>
                    </a:ext>
                  </a:extLst>
                </p:cNvPr>
                <p:cNvSpPr/>
                <p:nvPr/>
              </p:nvSpPr>
              <p:spPr>
                <a:xfrm>
                  <a:off x="8968113" y="362423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3" name="Connector: Elbow 52">
                  <a:extLst>
                    <a:ext uri="{FF2B5EF4-FFF2-40B4-BE49-F238E27FC236}">
                      <a16:creationId xmlns:a16="http://schemas.microsoft.com/office/drawing/2014/main" id="{7470EEB3-1A18-3A4C-E2A1-F46A6DE27561}"/>
                    </a:ext>
                  </a:extLst>
                </p:cNvPr>
                <p:cNvCxnSpPr>
                  <a:cxnSpLocks/>
                  <a:endCxn id="52" idx="1"/>
                </p:cNvCxnSpPr>
                <p:nvPr/>
              </p:nvCxnSpPr>
              <p:spPr>
                <a:xfrm rot="5400000" flipH="1" flipV="1">
                  <a:off x="8562505" y="3412018"/>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EC32F3C-6157-2F23-8C15-757A1ECB685B}"/>
                    </a:ext>
                  </a:extLst>
                </p:cNvPr>
                <p:cNvCxnSpPr>
                  <a:cxnSpLocks/>
                  <a:stCxn id="52" idx="3"/>
                  <a:endCxn id="57" idx="1"/>
                </p:cNvCxnSpPr>
                <p:nvPr/>
              </p:nvCxnSpPr>
              <p:spPr>
                <a:xfrm flipV="1">
                  <a:off x="9030093" y="3005865"/>
                  <a:ext cx="7527" cy="633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70432E18-49C0-8078-52C4-62D497E62FEE}"/>
                    </a:ext>
                  </a:extLst>
                </p:cNvPr>
                <p:cNvCxnSpPr>
                  <a:cxnSpLocks/>
                  <a:stCxn id="52" idx="3"/>
                </p:cNvCxnSpPr>
                <p:nvPr/>
              </p:nvCxnSpPr>
              <p:spPr>
                <a:xfrm rot="16200000" flipV="1">
                  <a:off x="8552966" y="3162362"/>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40C114E-CD8E-3C5B-9DCB-DBE8B58AC1BB}"/>
                    </a:ext>
                  </a:extLst>
                </p:cNvPr>
                <p:cNvCxnSpPr>
                  <a:cxnSpLocks/>
                  <a:stCxn id="43" idx="3"/>
                  <a:endCxn id="52" idx="1"/>
                </p:cNvCxnSpPr>
                <p:nvPr/>
              </p:nvCxnSpPr>
              <p:spPr>
                <a:xfrm flipH="1" flipV="1">
                  <a:off x="9030093" y="3724045"/>
                  <a:ext cx="3517" cy="64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Plus Sign 56">
                  <a:extLst>
                    <a:ext uri="{FF2B5EF4-FFF2-40B4-BE49-F238E27FC236}">
                      <a16:creationId xmlns:a16="http://schemas.microsoft.com/office/drawing/2014/main" id="{F0D78B8C-08C5-F95F-CA65-1A50F1FA49A1}"/>
                    </a:ext>
                  </a:extLst>
                </p:cNvPr>
                <p:cNvSpPr/>
                <p:nvPr/>
              </p:nvSpPr>
              <p:spPr>
                <a:xfrm>
                  <a:off x="8975640" y="290605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Plus Sign 59">
                  <a:extLst>
                    <a:ext uri="{FF2B5EF4-FFF2-40B4-BE49-F238E27FC236}">
                      <a16:creationId xmlns:a16="http://schemas.microsoft.com/office/drawing/2014/main" id="{D9766794-3752-4C3C-01AE-E509BC50E29B}"/>
                    </a:ext>
                  </a:extLst>
                </p:cNvPr>
                <p:cNvSpPr/>
                <p:nvPr/>
              </p:nvSpPr>
              <p:spPr>
                <a:xfrm>
                  <a:off x="8968113" y="1947916"/>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1" name="Connector: Elbow 60">
                  <a:extLst>
                    <a:ext uri="{FF2B5EF4-FFF2-40B4-BE49-F238E27FC236}">
                      <a16:creationId xmlns:a16="http://schemas.microsoft.com/office/drawing/2014/main" id="{C4170DA4-D51A-5B1C-7AA4-783EEF8EB87D}"/>
                    </a:ext>
                  </a:extLst>
                </p:cNvPr>
                <p:cNvCxnSpPr>
                  <a:cxnSpLocks/>
                  <a:endCxn id="60" idx="1"/>
                </p:cNvCxnSpPr>
                <p:nvPr/>
              </p:nvCxnSpPr>
              <p:spPr>
                <a:xfrm rot="5400000" flipH="1" flipV="1">
                  <a:off x="8562505" y="1735696"/>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758A264-5817-D8A5-3A40-B061429E506C}"/>
                    </a:ext>
                  </a:extLst>
                </p:cNvPr>
                <p:cNvCxnSpPr>
                  <a:cxnSpLocks/>
                  <a:stCxn id="60" idx="3"/>
                </p:cNvCxnSpPr>
                <p:nvPr/>
              </p:nvCxnSpPr>
              <p:spPr>
                <a:xfrm rot="16200000" flipV="1">
                  <a:off x="8552966" y="1486040"/>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C15DD2DE-4129-8219-17FD-55E0A8936BCE}"/>
                    </a:ext>
                  </a:extLst>
                </p:cNvPr>
                <p:cNvCxnSpPr>
                  <a:cxnSpLocks/>
                </p:cNvCxnSpPr>
                <p:nvPr/>
              </p:nvCxnSpPr>
              <p:spPr>
                <a:xfrm rot="16200000" flipV="1">
                  <a:off x="8541455" y="2177974"/>
                  <a:ext cx="189074" cy="771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54788A3-DE48-2F2B-C52D-0865B7617FB2}"/>
                    </a:ext>
                  </a:extLst>
                </p:cNvPr>
                <p:cNvCxnSpPr>
                  <a:cxnSpLocks/>
                  <a:endCxn id="33" idx="1"/>
                </p:cNvCxnSpPr>
                <p:nvPr/>
              </p:nvCxnSpPr>
              <p:spPr>
                <a:xfrm rot="5400000" flipH="1" flipV="1">
                  <a:off x="8561258" y="1064414"/>
                  <a:ext cx="144506" cy="7550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43352C9-5BDE-E183-2DA9-0CF7BFB08B9E}"/>
                    </a:ext>
                  </a:extLst>
                </p:cNvPr>
                <p:cNvCxnSpPr>
                  <a:cxnSpLocks/>
                  <a:stCxn id="60" idx="3"/>
                  <a:endCxn id="33" idx="1"/>
                </p:cNvCxnSpPr>
                <p:nvPr/>
              </p:nvCxnSpPr>
              <p:spPr>
                <a:xfrm flipH="1" flipV="1">
                  <a:off x="9011058" y="1369707"/>
                  <a:ext cx="19035" cy="59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FC1B5EA-3757-8287-666F-4D344151029F}"/>
                    </a:ext>
                  </a:extLst>
                </p:cNvPr>
                <p:cNvCxnSpPr>
                  <a:cxnSpLocks/>
                  <a:endCxn id="60" idx="1"/>
                </p:cNvCxnSpPr>
                <p:nvPr/>
              </p:nvCxnSpPr>
              <p:spPr>
                <a:xfrm flipV="1">
                  <a:off x="9021506" y="2047723"/>
                  <a:ext cx="8587" cy="6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 name="Rectangle: Rounded Corners 6">
              <a:extLst>
                <a:ext uri="{FF2B5EF4-FFF2-40B4-BE49-F238E27FC236}">
                  <a16:creationId xmlns:a16="http://schemas.microsoft.com/office/drawing/2014/main" id="{CB53CF10-E3C0-7F41-3A2A-0645702AFC12}"/>
                </a:ext>
              </a:extLst>
            </p:cNvPr>
            <p:cNvSpPr/>
            <p:nvPr/>
          </p:nvSpPr>
          <p:spPr>
            <a:xfrm>
              <a:off x="4873492" y="1414885"/>
              <a:ext cx="1698327" cy="1336508"/>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8" name="Rectangle: Rounded Corners 7">
              <a:extLst>
                <a:ext uri="{FF2B5EF4-FFF2-40B4-BE49-F238E27FC236}">
                  <a16:creationId xmlns:a16="http://schemas.microsoft.com/office/drawing/2014/main" id="{9997A21C-0164-EDF1-E6E0-55526F7D5C68}"/>
                </a:ext>
              </a:extLst>
            </p:cNvPr>
            <p:cNvSpPr/>
            <p:nvPr/>
          </p:nvSpPr>
          <p:spPr>
            <a:xfrm>
              <a:off x="4874576" y="2962675"/>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9" name="Rectangle: Rounded Corners 8">
              <a:extLst>
                <a:ext uri="{FF2B5EF4-FFF2-40B4-BE49-F238E27FC236}">
                  <a16:creationId xmlns:a16="http://schemas.microsoft.com/office/drawing/2014/main" id="{A6945F09-1F78-3C02-B146-359770EE0B3E}"/>
                </a:ext>
              </a:extLst>
            </p:cNvPr>
            <p:cNvSpPr/>
            <p:nvPr/>
          </p:nvSpPr>
          <p:spPr>
            <a:xfrm>
              <a:off x="4877934" y="4357094"/>
              <a:ext cx="1698328"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0" name="Rectangle: Rounded Corners 9">
              <a:extLst>
                <a:ext uri="{FF2B5EF4-FFF2-40B4-BE49-F238E27FC236}">
                  <a16:creationId xmlns:a16="http://schemas.microsoft.com/office/drawing/2014/main" id="{39BE4C7F-8B07-2EDB-7304-4DCABC817435}"/>
                </a:ext>
              </a:extLst>
            </p:cNvPr>
            <p:cNvSpPr/>
            <p:nvPr/>
          </p:nvSpPr>
          <p:spPr>
            <a:xfrm>
              <a:off x="6850842" y="1432104"/>
              <a:ext cx="1698327" cy="1336508"/>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1" name="Rectangle: Rounded Corners 10">
              <a:extLst>
                <a:ext uri="{FF2B5EF4-FFF2-40B4-BE49-F238E27FC236}">
                  <a16:creationId xmlns:a16="http://schemas.microsoft.com/office/drawing/2014/main" id="{FB6E0177-1CF0-3700-C914-B2CEC032B4FF}"/>
                </a:ext>
              </a:extLst>
            </p:cNvPr>
            <p:cNvSpPr/>
            <p:nvPr/>
          </p:nvSpPr>
          <p:spPr>
            <a:xfrm>
              <a:off x="6846159" y="2970900"/>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2" name="Rectangle: Rounded Corners 11">
              <a:extLst>
                <a:ext uri="{FF2B5EF4-FFF2-40B4-BE49-F238E27FC236}">
                  <a16:creationId xmlns:a16="http://schemas.microsoft.com/office/drawing/2014/main" id="{2BC92544-A6A9-117A-1CDF-F2373F63D8E4}"/>
                </a:ext>
              </a:extLst>
            </p:cNvPr>
            <p:cNvSpPr/>
            <p:nvPr/>
          </p:nvSpPr>
          <p:spPr>
            <a:xfrm>
              <a:off x="6844294" y="4366721"/>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3" name="Rectangle: Rounded Corners 12">
              <a:extLst>
                <a:ext uri="{FF2B5EF4-FFF2-40B4-BE49-F238E27FC236}">
                  <a16:creationId xmlns:a16="http://schemas.microsoft.com/office/drawing/2014/main" id="{43970B43-E5C7-48BF-3ACD-BD0CD020B257}"/>
                </a:ext>
              </a:extLst>
            </p:cNvPr>
            <p:cNvSpPr/>
            <p:nvPr/>
          </p:nvSpPr>
          <p:spPr>
            <a:xfrm>
              <a:off x="10096692" y="1425904"/>
              <a:ext cx="1698327" cy="1336508"/>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4" name="Rectangle: Rounded Corners 13">
              <a:extLst>
                <a:ext uri="{FF2B5EF4-FFF2-40B4-BE49-F238E27FC236}">
                  <a16:creationId xmlns:a16="http://schemas.microsoft.com/office/drawing/2014/main" id="{AFF39EF3-B93B-85FC-3607-7456B28402C5}"/>
                </a:ext>
              </a:extLst>
            </p:cNvPr>
            <p:cNvSpPr/>
            <p:nvPr/>
          </p:nvSpPr>
          <p:spPr>
            <a:xfrm>
              <a:off x="10096802" y="2988057"/>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5" name="Rectangle: Rounded Corners 14">
              <a:extLst>
                <a:ext uri="{FF2B5EF4-FFF2-40B4-BE49-F238E27FC236}">
                  <a16:creationId xmlns:a16="http://schemas.microsoft.com/office/drawing/2014/main" id="{B0AD200A-B79E-E8EC-BD56-F77CCDE5B0D6}"/>
                </a:ext>
              </a:extLst>
            </p:cNvPr>
            <p:cNvSpPr/>
            <p:nvPr/>
          </p:nvSpPr>
          <p:spPr>
            <a:xfrm>
              <a:off x="10097605" y="4379207"/>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grpSp>
      <p:sp>
        <p:nvSpPr>
          <p:cNvPr id="4" name="TextBox 3">
            <a:extLst>
              <a:ext uri="{FF2B5EF4-FFF2-40B4-BE49-F238E27FC236}">
                <a16:creationId xmlns:a16="http://schemas.microsoft.com/office/drawing/2014/main" id="{FE949458-1C17-8565-FBBA-FC7E7557B859}"/>
              </a:ext>
            </a:extLst>
          </p:cNvPr>
          <p:cNvSpPr txBox="1"/>
          <p:nvPr/>
        </p:nvSpPr>
        <p:spPr>
          <a:xfrm>
            <a:off x="6776551" y="5726096"/>
            <a:ext cx="636713" cy="369332"/>
          </a:xfrm>
          <a:prstGeom prst="rect">
            <a:avLst/>
          </a:prstGeom>
          <a:noFill/>
        </p:spPr>
        <p:txBody>
          <a:bodyPr wrap="none" rtlCol="0">
            <a:spAutoFit/>
          </a:bodyPr>
          <a:lstStyle/>
          <a:p>
            <a:r>
              <a:rPr lang="en-US" dirty="0"/>
              <a:t>Alice</a:t>
            </a:r>
            <a:endParaRPr lang="en-CA" dirty="0"/>
          </a:p>
        </p:txBody>
      </p:sp>
      <p:sp>
        <p:nvSpPr>
          <p:cNvPr id="20" name="TextBox 19">
            <a:extLst>
              <a:ext uri="{FF2B5EF4-FFF2-40B4-BE49-F238E27FC236}">
                <a16:creationId xmlns:a16="http://schemas.microsoft.com/office/drawing/2014/main" id="{FA01F9F2-1FA1-7CDF-3370-452F049296D4}"/>
              </a:ext>
            </a:extLst>
          </p:cNvPr>
          <p:cNvSpPr txBox="1"/>
          <p:nvPr/>
        </p:nvSpPr>
        <p:spPr>
          <a:xfrm>
            <a:off x="8167629" y="5724376"/>
            <a:ext cx="796115" cy="369332"/>
          </a:xfrm>
          <a:prstGeom prst="rect">
            <a:avLst/>
          </a:prstGeom>
          <a:noFill/>
        </p:spPr>
        <p:txBody>
          <a:bodyPr wrap="none" rtlCol="0">
            <a:spAutoFit/>
          </a:bodyPr>
          <a:lstStyle/>
          <a:p>
            <a:r>
              <a:rPr lang="en-US" dirty="0"/>
              <a:t>visited</a:t>
            </a:r>
            <a:endParaRPr lang="en-CA" dirty="0"/>
          </a:p>
        </p:txBody>
      </p:sp>
      <p:sp>
        <p:nvSpPr>
          <p:cNvPr id="21" name="TextBox 20">
            <a:extLst>
              <a:ext uri="{FF2B5EF4-FFF2-40B4-BE49-F238E27FC236}">
                <a16:creationId xmlns:a16="http://schemas.microsoft.com/office/drawing/2014/main" id="{897CE83C-839B-F2DA-5C67-D2986311D8EE}"/>
              </a:ext>
            </a:extLst>
          </p:cNvPr>
          <p:cNvSpPr txBox="1"/>
          <p:nvPr/>
        </p:nvSpPr>
        <p:spPr>
          <a:xfrm>
            <a:off x="10625794" y="5730544"/>
            <a:ext cx="830805" cy="369332"/>
          </a:xfrm>
          <a:prstGeom prst="rect">
            <a:avLst/>
          </a:prstGeom>
          <a:noFill/>
        </p:spPr>
        <p:txBody>
          <a:bodyPr wrap="none" rtlCol="0">
            <a:spAutoFit/>
          </a:bodyPr>
          <a:lstStyle/>
          <a:p>
            <a:r>
              <a:rPr lang="en-US" dirty="0"/>
              <a:t>money</a:t>
            </a:r>
            <a:endParaRPr lang="en-CA" dirty="0"/>
          </a:p>
        </p:txBody>
      </p:sp>
      <p:sp>
        <p:nvSpPr>
          <p:cNvPr id="29" name="TextBox 28">
            <a:extLst>
              <a:ext uri="{FF2B5EF4-FFF2-40B4-BE49-F238E27FC236}">
                <a16:creationId xmlns:a16="http://schemas.microsoft.com/office/drawing/2014/main" id="{5991A777-5455-FE14-E4D4-CD150ECB7A0F}"/>
              </a:ext>
            </a:extLst>
          </p:cNvPr>
          <p:cNvSpPr txBox="1"/>
          <p:nvPr/>
        </p:nvSpPr>
        <p:spPr>
          <a:xfrm>
            <a:off x="6615438" y="689417"/>
            <a:ext cx="5399353" cy="369332"/>
          </a:xfrm>
          <a:prstGeom prst="rect">
            <a:avLst/>
          </a:prstGeom>
          <a:noFill/>
          <a:ln>
            <a:noFill/>
          </a:ln>
        </p:spPr>
        <p:txBody>
          <a:bodyPr wrap="square" rtlCol="0">
            <a:spAutoFit/>
          </a:bodyPr>
          <a:lstStyle/>
          <a:p>
            <a:r>
              <a:rPr lang="en-US" dirty="0"/>
              <a:t>&lt;random&gt;          &lt;random&gt;                             &lt;random&gt; </a:t>
            </a:r>
            <a:endParaRPr lang="en-CA" dirty="0"/>
          </a:p>
        </p:txBody>
      </p:sp>
      <p:sp>
        <p:nvSpPr>
          <p:cNvPr id="23" name="TextBox 22">
            <a:extLst>
              <a:ext uri="{FF2B5EF4-FFF2-40B4-BE49-F238E27FC236}">
                <a16:creationId xmlns:a16="http://schemas.microsoft.com/office/drawing/2014/main" id="{86A5B079-021F-3E01-5E77-49635E9C4BAC}"/>
              </a:ext>
            </a:extLst>
          </p:cNvPr>
          <p:cNvSpPr txBox="1"/>
          <p:nvPr/>
        </p:nvSpPr>
        <p:spPr>
          <a:xfrm>
            <a:off x="6615438" y="229759"/>
            <a:ext cx="5399353" cy="369332"/>
          </a:xfrm>
          <a:prstGeom prst="rect">
            <a:avLst/>
          </a:prstGeom>
          <a:solidFill>
            <a:schemeClr val="bg1"/>
          </a:solidFill>
          <a:ln>
            <a:noFill/>
          </a:ln>
        </p:spPr>
        <p:txBody>
          <a:bodyPr wrap="square">
            <a:spAutoFit/>
          </a:bodyPr>
          <a:lstStyle/>
          <a:p>
            <a:r>
              <a:rPr lang="en-CA" sz="1800" dirty="0">
                <a:solidFill>
                  <a:schemeClr val="accent2">
                    <a:lumMod val="75000"/>
                  </a:schemeClr>
                </a:solidFill>
              </a:rPr>
              <a:t>‘visited’                 ‘the’                            ‘end-of-sequence’</a:t>
            </a:r>
          </a:p>
        </p:txBody>
      </p:sp>
      <p:sp>
        <p:nvSpPr>
          <p:cNvPr id="24" name="TextBox 23">
            <a:extLst>
              <a:ext uri="{FF2B5EF4-FFF2-40B4-BE49-F238E27FC236}">
                <a16:creationId xmlns:a16="http://schemas.microsoft.com/office/drawing/2014/main" id="{262F9246-4329-ABF8-E533-8C60F8AC2171}"/>
              </a:ext>
            </a:extLst>
          </p:cNvPr>
          <p:cNvSpPr txBox="1"/>
          <p:nvPr/>
        </p:nvSpPr>
        <p:spPr>
          <a:xfrm>
            <a:off x="5491716" y="229759"/>
            <a:ext cx="931665" cy="369332"/>
          </a:xfrm>
          <a:prstGeom prst="rect">
            <a:avLst/>
          </a:prstGeom>
          <a:solidFill>
            <a:schemeClr val="bg1"/>
          </a:solidFill>
          <a:ln>
            <a:solidFill>
              <a:schemeClr val="accent1">
                <a:shade val="15000"/>
              </a:schemeClr>
            </a:solidFill>
          </a:ln>
        </p:spPr>
        <p:txBody>
          <a:bodyPr wrap="none" rtlCol="0">
            <a:spAutoFit/>
          </a:bodyPr>
          <a:lstStyle/>
          <a:p>
            <a:r>
              <a:rPr lang="en-US" dirty="0">
                <a:solidFill>
                  <a:srgbClr val="FF0000"/>
                </a:solidFill>
              </a:rPr>
              <a:t>Labels   </a:t>
            </a:r>
            <a:endParaRPr lang="en-CA" dirty="0">
              <a:solidFill>
                <a:srgbClr val="FF0000"/>
              </a:solidFill>
            </a:endParaRPr>
          </a:p>
        </p:txBody>
      </p:sp>
      <p:sp>
        <p:nvSpPr>
          <p:cNvPr id="31" name="TextBox 30">
            <a:extLst>
              <a:ext uri="{FF2B5EF4-FFF2-40B4-BE49-F238E27FC236}">
                <a16:creationId xmlns:a16="http://schemas.microsoft.com/office/drawing/2014/main" id="{B71CFF41-1053-3193-DBEA-110C276292A1}"/>
              </a:ext>
            </a:extLst>
          </p:cNvPr>
          <p:cNvSpPr txBox="1"/>
          <p:nvPr/>
        </p:nvSpPr>
        <p:spPr>
          <a:xfrm>
            <a:off x="5492136" y="689417"/>
            <a:ext cx="946093" cy="369332"/>
          </a:xfrm>
          <a:prstGeom prst="rect">
            <a:avLst/>
          </a:prstGeom>
          <a:solidFill>
            <a:schemeClr val="bg1"/>
          </a:solidFill>
          <a:ln>
            <a:solidFill>
              <a:schemeClr val="accent1">
                <a:shade val="15000"/>
              </a:schemeClr>
            </a:solidFill>
          </a:ln>
        </p:spPr>
        <p:txBody>
          <a:bodyPr wrap="none" rtlCol="0">
            <a:spAutoFit/>
          </a:bodyPr>
          <a:lstStyle/>
          <a:p>
            <a:r>
              <a:rPr lang="en-US" dirty="0">
                <a:solidFill>
                  <a:srgbClr val="FF0000"/>
                </a:solidFill>
              </a:rPr>
              <a:t>Outputs</a:t>
            </a:r>
            <a:endParaRPr lang="en-CA" dirty="0">
              <a:solidFill>
                <a:srgbClr val="FF0000"/>
              </a:solidFill>
            </a:endParaRPr>
          </a:p>
        </p:txBody>
      </p:sp>
      <p:cxnSp>
        <p:nvCxnSpPr>
          <p:cNvPr id="37" name="Straight Arrow Connector 36">
            <a:extLst>
              <a:ext uri="{FF2B5EF4-FFF2-40B4-BE49-F238E27FC236}">
                <a16:creationId xmlns:a16="http://schemas.microsoft.com/office/drawing/2014/main" id="{C3FB1F9F-CE71-AD89-45BB-DCEEC7EA0021}"/>
              </a:ext>
            </a:extLst>
          </p:cNvPr>
          <p:cNvCxnSpPr>
            <a:cxnSpLocks/>
          </p:cNvCxnSpPr>
          <p:nvPr/>
        </p:nvCxnSpPr>
        <p:spPr>
          <a:xfrm>
            <a:off x="6294468" y="1520456"/>
            <a:ext cx="0" cy="36848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10781EC-E267-5206-A1FA-1836617BEF64}"/>
              </a:ext>
            </a:extLst>
          </p:cNvPr>
          <p:cNvSpPr txBox="1"/>
          <p:nvPr/>
        </p:nvSpPr>
        <p:spPr>
          <a:xfrm rot="5400000">
            <a:off x="5129605" y="2744338"/>
            <a:ext cx="2029915" cy="369332"/>
          </a:xfrm>
          <a:prstGeom prst="rect">
            <a:avLst/>
          </a:prstGeom>
          <a:noFill/>
        </p:spPr>
        <p:txBody>
          <a:bodyPr wrap="none" rtlCol="0">
            <a:spAutoFit/>
          </a:bodyPr>
          <a:lstStyle/>
          <a:p>
            <a:r>
              <a:rPr lang="en-US" dirty="0">
                <a:solidFill>
                  <a:srgbClr val="FF0000"/>
                </a:solidFill>
              </a:rPr>
              <a:t>Backpropagate Loss</a:t>
            </a:r>
            <a:endParaRPr lang="en-CA" dirty="0">
              <a:solidFill>
                <a:srgbClr val="FF0000"/>
              </a:solidFill>
            </a:endParaRPr>
          </a:p>
        </p:txBody>
      </p:sp>
      <p:cxnSp>
        <p:nvCxnSpPr>
          <p:cNvPr id="48" name="Straight Arrow Connector 47">
            <a:extLst>
              <a:ext uri="{FF2B5EF4-FFF2-40B4-BE49-F238E27FC236}">
                <a16:creationId xmlns:a16="http://schemas.microsoft.com/office/drawing/2014/main" id="{7847B9DB-6E23-3785-1A49-3031F5C7B958}"/>
              </a:ext>
            </a:extLst>
          </p:cNvPr>
          <p:cNvCxnSpPr>
            <a:cxnSpLocks/>
          </p:cNvCxnSpPr>
          <p:nvPr/>
        </p:nvCxnSpPr>
        <p:spPr>
          <a:xfrm>
            <a:off x="7823791" y="1512728"/>
            <a:ext cx="0" cy="36848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4D1215D-120A-96A5-8AA2-00E781F896B7}"/>
              </a:ext>
            </a:extLst>
          </p:cNvPr>
          <p:cNvCxnSpPr>
            <a:cxnSpLocks/>
          </p:cNvCxnSpPr>
          <p:nvPr/>
        </p:nvCxnSpPr>
        <p:spPr>
          <a:xfrm>
            <a:off x="10320670" y="1546071"/>
            <a:ext cx="0" cy="36848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5208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1" name="Rectangle 15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FA34B-8DD3-C210-305E-A94194257D2B}"/>
              </a:ext>
            </a:extLst>
          </p:cNvPr>
          <p:cNvSpPr>
            <a:spLocks noGrp="1"/>
          </p:cNvSpPr>
          <p:nvPr>
            <p:ph type="title"/>
          </p:nvPr>
        </p:nvSpPr>
        <p:spPr>
          <a:xfrm>
            <a:off x="630936" y="640080"/>
            <a:ext cx="4818888" cy="1481328"/>
          </a:xfrm>
        </p:spPr>
        <p:txBody>
          <a:bodyPr anchor="b">
            <a:normAutofit/>
          </a:bodyPr>
          <a:lstStyle/>
          <a:p>
            <a:r>
              <a:rPr lang="en-CA" sz="5400" dirty="0"/>
              <a:t>Repeat</a:t>
            </a:r>
          </a:p>
        </p:txBody>
      </p:sp>
      <p:sp>
        <p:nvSpPr>
          <p:cNvPr id="15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987D9BB-2D70-60E5-EC99-34301A8069AF}"/>
              </a:ext>
            </a:extLst>
          </p:cNvPr>
          <p:cNvGrpSpPr/>
          <p:nvPr/>
        </p:nvGrpSpPr>
        <p:grpSpPr>
          <a:xfrm>
            <a:off x="6412707" y="1090440"/>
            <a:ext cx="5336679" cy="4677119"/>
            <a:chOff x="4873492" y="476452"/>
            <a:chExt cx="6922440" cy="6066893"/>
          </a:xfrm>
          <a:solidFill>
            <a:schemeClr val="bg2">
              <a:lumMod val="90000"/>
            </a:schemeClr>
          </a:solidFill>
        </p:grpSpPr>
        <p:grpSp>
          <p:nvGrpSpPr>
            <p:cNvPr id="6" name="Group 5">
              <a:extLst>
                <a:ext uri="{FF2B5EF4-FFF2-40B4-BE49-F238E27FC236}">
                  <a16:creationId xmlns:a16="http://schemas.microsoft.com/office/drawing/2014/main" id="{BD25B34D-7F1C-E359-D5EC-0FDB7EE21D41}"/>
                </a:ext>
              </a:extLst>
            </p:cNvPr>
            <p:cNvGrpSpPr/>
            <p:nvPr/>
          </p:nvGrpSpPr>
          <p:grpSpPr>
            <a:xfrm>
              <a:off x="5136463" y="476452"/>
              <a:ext cx="6411229" cy="6066893"/>
              <a:chOff x="3914224" y="196916"/>
              <a:chExt cx="8179524" cy="6291022"/>
            </a:xfrm>
            <a:grpFill/>
          </p:grpSpPr>
          <p:sp>
            <p:nvSpPr>
              <p:cNvPr id="16" name="TextBox 15">
                <a:extLst>
                  <a:ext uri="{FF2B5EF4-FFF2-40B4-BE49-F238E27FC236}">
                    <a16:creationId xmlns:a16="http://schemas.microsoft.com/office/drawing/2014/main" id="{FED10C52-955C-5C1E-CD46-56169A6F2739}"/>
                  </a:ext>
                </a:extLst>
              </p:cNvPr>
              <p:cNvSpPr txBox="1"/>
              <p:nvPr/>
            </p:nvSpPr>
            <p:spPr>
              <a:xfrm>
                <a:off x="8359501" y="1904102"/>
                <a:ext cx="898988" cy="1019251"/>
              </a:xfrm>
              <a:prstGeom prst="rect">
                <a:avLst/>
              </a:prstGeom>
              <a:solidFill>
                <a:schemeClr val="bg1"/>
              </a:solidFill>
            </p:spPr>
            <p:txBody>
              <a:bodyPr wrap="square" rtlCol="0">
                <a:spAutoFit/>
              </a:bodyPr>
              <a:lstStyle/>
              <a:p>
                <a:pPr defTabSz="549189">
                  <a:spcAft>
                    <a:spcPts val="462"/>
                  </a:spcAft>
                </a:pPr>
                <a:r>
                  <a:rPr lang="en-US" sz="4324" kern="1200" dirty="0">
                    <a:solidFill>
                      <a:schemeClr val="bg2">
                        <a:lumMod val="75000"/>
                      </a:schemeClr>
                    </a:solidFill>
                    <a:latin typeface="+mn-lt"/>
                    <a:ea typeface="+mn-ea"/>
                    <a:cs typeface="+mn-cs"/>
                  </a:rPr>
                  <a:t>…</a:t>
                </a:r>
                <a:endParaRPr lang="en-CA" dirty="0">
                  <a:solidFill>
                    <a:schemeClr val="bg2">
                      <a:lumMod val="75000"/>
                    </a:schemeClr>
                  </a:solidFill>
                </a:endParaRPr>
              </a:p>
            </p:txBody>
          </p:sp>
          <p:grpSp>
            <p:nvGrpSpPr>
              <p:cNvPr id="17" name="Group 16">
                <a:extLst>
                  <a:ext uri="{FF2B5EF4-FFF2-40B4-BE49-F238E27FC236}">
                    <a16:creationId xmlns:a16="http://schemas.microsoft.com/office/drawing/2014/main" id="{CC1DFE20-4B37-E044-1456-8ECE2AA3BC6D}"/>
                  </a:ext>
                </a:extLst>
              </p:cNvPr>
              <p:cNvGrpSpPr/>
              <p:nvPr/>
            </p:nvGrpSpPr>
            <p:grpSpPr>
              <a:xfrm>
                <a:off x="3914224" y="196916"/>
                <a:ext cx="1620359" cy="6280628"/>
                <a:chOff x="8250477" y="308654"/>
                <a:chExt cx="1620359" cy="6280628"/>
              </a:xfrm>
              <a:grpFill/>
            </p:grpSpPr>
            <p:sp>
              <p:nvSpPr>
                <p:cNvPr id="107" name="Rectangle: Rounded Corners 106">
                  <a:extLst>
                    <a:ext uri="{FF2B5EF4-FFF2-40B4-BE49-F238E27FC236}">
                      <a16:creationId xmlns:a16="http://schemas.microsoft.com/office/drawing/2014/main" id="{F59EAF1E-3383-FC45-CAA1-851C9F17E179}"/>
                    </a:ext>
                  </a:extLst>
                </p:cNvPr>
                <p:cNvSpPr>
                  <a:spLocks noChangeAspect="1"/>
                </p:cNvSpPr>
                <p:nvPr/>
              </p:nvSpPr>
              <p:spPr>
                <a:xfrm>
                  <a:off x="8535685" y="6258865"/>
                  <a:ext cx="1003870" cy="330417"/>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dirty="0">
                      <a:solidFill>
                        <a:schemeClr val="bg2">
                          <a:lumMod val="75000"/>
                        </a:schemeClr>
                      </a:solidFill>
                      <a:latin typeface="+mn-lt"/>
                      <a:ea typeface="+mn-ea"/>
                      <a:cs typeface="+mn-cs"/>
                    </a:rPr>
                    <a:t>Token 1</a:t>
                  </a:r>
                  <a:endParaRPr lang="en-CA" sz="1200" dirty="0">
                    <a:solidFill>
                      <a:schemeClr val="bg2">
                        <a:lumMod val="75000"/>
                      </a:schemeClr>
                    </a:solidFill>
                  </a:endParaRPr>
                </a:p>
              </p:txBody>
            </p:sp>
            <p:sp>
              <p:nvSpPr>
                <p:cNvPr id="108" name="Rectangle: Rounded Corners 107">
                  <a:extLst>
                    <a:ext uri="{FF2B5EF4-FFF2-40B4-BE49-F238E27FC236}">
                      <a16:creationId xmlns:a16="http://schemas.microsoft.com/office/drawing/2014/main" id="{A2A25015-F661-DBF2-53F8-3618DED05F6F}"/>
                    </a:ext>
                  </a:extLst>
                </p:cNvPr>
                <p:cNvSpPr>
                  <a:spLocks noChangeAspect="1"/>
                </p:cNvSpPr>
                <p:nvPr/>
              </p:nvSpPr>
              <p:spPr>
                <a:xfrm>
                  <a:off x="8409325" y="5832980"/>
                  <a:ext cx="1269382" cy="263037"/>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bg2">
                          <a:lumMod val="75000"/>
                        </a:schemeClr>
                      </a:solidFill>
                      <a:latin typeface="+mn-lt"/>
                      <a:ea typeface="+mn-ea"/>
                      <a:cs typeface="+mn-cs"/>
                    </a:rPr>
                    <a:t>Embedding</a:t>
                  </a:r>
                  <a:endParaRPr lang="en-CA" sz="1200">
                    <a:solidFill>
                      <a:schemeClr val="bg2">
                        <a:lumMod val="75000"/>
                      </a:schemeClr>
                    </a:solidFill>
                  </a:endParaRPr>
                </a:p>
              </p:txBody>
            </p:sp>
            <p:sp>
              <p:nvSpPr>
                <p:cNvPr id="109" name="Rectangle: Rounded Corners 108">
                  <a:extLst>
                    <a:ext uri="{FF2B5EF4-FFF2-40B4-BE49-F238E27FC236}">
                      <a16:creationId xmlns:a16="http://schemas.microsoft.com/office/drawing/2014/main" id="{2992BF38-F021-DEE4-BD5C-80593A2CE573}"/>
                    </a:ext>
                  </a:extLst>
                </p:cNvPr>
                <p:cNvSpPr>
                  <a:spLocks noChangeAspect="1"/>
                </p:cNvSpPr>
                <p:nvPr/>
              </p:nvSpPr>
              <p:spPr>
                <a:xfrm>
                  <a:off x="8517104" y="805089"/>
                  <a:ext cx="981931" cy="322608"/>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chemeClr val="bg2">
                          <a:lumMod val="75000"/>
                        </a:schemeClr>
                      </a:solidFill>
                      <a:latin typeface="+mn-lt"/>
                      <a:ea typeface="+mn-ea"/>
                      <a:cs typeface="+mn-cs"/>
                    </a:rPr>
                    <a:t>Output</a:t>
                  </a:r>
                  <a:endParaRPr lang="en-CA" sz="1200" dirty="0">
                    <a:solidFill>
                      <a:schemeClr val="bg2">
                        <a:lumMod val="75000"/>
                      </a:schemeClr>
                    </a:solidFill>
                  </a:endParaRPr>
                </a:p>
              </p:txBody>
            </p:sp>
            <p:cxnSp>
              <p:nvCxnSpPr>
                <p:cNvPr id="110" name="Straight Arrow Connector 109">
                  <a:extLst>
                    <a:ext uri="{FF2B5EF4-FFF2-40B4-BE49-F238E27FC236}">
                      <a16:creationId xmlns:a16="http://schemas.microsoft.com/office/drawing/2014/main" id="{9075D4EF-0917-5766-AE66-B27962E05356}"/>
                    </a:ext>
                  </a:extLst>
                </p:cNvPr>
                <p:cNvCxnSpPr>
                  <a:cxnSpLocks noChangeAspect="1"/>
                  <a:stCxn id="107" idx="0"/>
                  <a:endCxn id="108" idx="2"/>
                </p:cNvCxnSpPr>
                <p:nvPr/>
              </p:nvCxnSpPr>
              <p:spPr>
                <a:xfrm flipV="1">
                  <a:off x="9037620" y="6096017"/>
                  <a:ext cx="6396" cy="162848"/>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111" name="Rectangle: Rounded Corners 110">
                  <a:extLst>
                    <a:ext uri="{FF2B5EF4-FFF2-40B4-BE49-F238E27FC236}">
                      <a16:creationId xmlns:a16="http://schemas.microsoft.com/office/drawing/2014/main" id="{F87A918A-38D0-303C-3B04-403A95557734}"/>
                    </a:ext>
                  </a:extLst>
                </p:cNvPr>
                <p:cNvSpPr>
                  <a:spLocks noChangeAspect="1"/>
                </p:cNvSpPr>
                <p:nvPr/>
              </p:nvSpPr>
              <p:spPr>
                <a:xfrm>
                  <a:off x="8517430" y="308654"/>
                  <a:ext cx="950431" cy="312258"/>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bg2">
                          <a:lumMod val="75000"/>
                        </a:schemeClr>
                      </a:solidFill>
                      <a:latin typeface="+mn-lt"/>
                      <a:ea typeface="+mn-ea"/>
                      <a:cs typeface="+mn-cs"/>
                    </a:rPr>
                    <a:t>Token 2</a:t>
                  </a:r>
                  <a:endParaRPr lang="en-CA" sz="1200">
                    <a:solidFill>
                      <a:schemeClr val="bg2">
                        <a:lumMod val="75000"/>
                      </a:schemeClr>
                    </a:solidFill>
                  </a:endParaRPr>
                </a:p>
              </p:txBody>
            </p:sp>
            <p:cxnSp>
              <p:nvCxnSpPr>
                <p:cNvPr id="112" name="Straight Arrow Connector 111">
                  <a:extLst>
                    <a:ext uri="{FF2B5EF4-FFF2-40B4-BE49-F238E27FC236}">
                      <a16:creationId xmlns:a16="http://schemas.microsoft.com/office/drawing/2014/main" id="{2810A646-D003-A0B8-6765-BA81CACECC20}"/>
                    </a:ext>
                  </a:extLst>
                </p:cNvPr>
                <p:cNvCxnSpPr>
                  <a:cxnSpLocks noChangeAspect="1"/>
                  <a:stCxn id="109" idx="0"/>
                  <a:endCxn id="111" idx="2"/>
                </p:cNvCxnSpPr>
                <p:nvPr/>
              </p:nvCxnSpPr>
              <p:spPr>
                <a:xfrm flipH="1" flipV="1">
                  <a:off x="8992646" y="620912"/>
                  <a:ext cx="15424" cy="184177"/>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113" name="Plus Sign 112">
                  <a:extLst>
                    <a:ext uri="{FF2B5EF4-FFF2-40B4-BE49-F238E27FC236}">
                      <a16:creationId xmlns:a16="http://schemas.microsoft.com/office/drawing/2014/main" id="{A8589E4A-CDA6-B421-561F-DD564730F6EF}"/>
                    </a:ext>
                  </a:extLst>
                </p:cNvPr>
                <p:cNvSpPr/>
                <p:nvPr/>
              </p:nvSpPr>
              <p:spPr>
                <a:xfrm>
                  <a:off x="8933829" y="1229353"/>
                  <a:ext cx="154458" cy="161801"/>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114" name="Straight Arrow Connector 113">
                  <a:extLst>
                    <a:ext uri="{FF2B5EF4-FFF2-40B4-BE49-F238E27FC236}">
                      <a16:creationId xmlns:a16="http://schemas.microsoft.com/office/drawing/2014/main" id="{AF7E867D-3FBD-6FFA-1E04-E5B5CDCF8086}"/>
                    </a:ext>
                  </a:extLst>
                </p:cNvPr>
                <p:cNvCxnSpPr>
                  <a:cxnSpLocks noChangeAspect="1"/>
                  <a:stCxn id="113" idx="3"/>
                  <a:endCxn id="109" idx="2"/>
                </p:cNvCxnSpPr>
                <p:nvPr/>
              </p:nvCxnSpPr>
              <p:spPr>
                <a:xfrm flipH="1" flipV="1">
                  <a:off x="9008070" y="1127697"/>
                  <a:ext cx="2989" cy="12310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51B27079-8B6C-1BAA-46BB-354B63D04115}"/>
                    </a:ext>
                  </a:extLst>
                </p:cNvPr>
                <p:cNvSpPr txBox="1"/>
                <p:nvPr/>
              </p:nvSpPr>
              <p:spPr>
                <a:xfrm>
                  <a:off x="8775251" y="2389006"/>
                  <a:ext cx="1095585" cy="571723"/>
                </a:xfrm>
                <a:prstGeom prst="rect">
                  <a:avLst/>
                </a:prstGeom>
                <a:solidFill>
                  <a:schemeClr val="bg1"/>
                </a:solidFill>
              </p:spPr>
              <p:txBody>
                <a:bodyPr wrap="square" rtlCol="0">
                  <a:spAutoFit/>
                </a:bodyPr>
                <a:lstStyle/>
                <a:p>
                  <a:pPr defTabSz="549189">
                    <a:spcAft>
                      <a:spcPts val="462"/>
                    </a:spcAft>
                  </a:pPr>
                  <a:r>
                    <a:rPr lang="en-US" sz="2162" kern="1200" dirty="0">
                      <a:solidFill>
                        <a:schemeClr val="bg2">
                          <a:lumMod val="75000"/>
                        </a:schemeClr>
                      </a:solidFill>
                      <a:latin typeface="+mn-lt"/>
                      <a:ea typeface="+mn-ea"/>
                      <a:cs typeface="+mn-cs"/>
                    </a:rPr>
                    <a:t>…</a:t>
                  </a:r>
                  <a:endParaRPr lang="en-CA" sz="1000" dirty="0">
                    <a:solidFill>
                      <a:schemeClr val="bg2">
                        <a:lumMod val="75000"/>
                      </a:schemeClr>
                    </a:solidFill>
                  </a:endParaRPr>
                </a:p>
              </p:txBody>
            </p:sp>
            <p:cxnSp>
              <p:nvCxnSpPr>
                <p:cNvPr id="120" name="Straight Arrow Connector 119">
                  <a:extLst>
                    <a:ext uri="{FF2B5EF4-FFF2-40B4-BE49-F238E27FC236}">
                      <a16:creationId xmlns:a16="http://schemas.microsoft.com/office/drawing/2014/main" id="{1A5AAC29-DF87-DC75-1CDC-85D09BC22378}"/>
                    </a:ext>
                  </a:extLst>
                </p:cNvPr>
                <p:cNvCxnSpPr>
                  <a:cxnSpLocks/>
                  <a:stCxn id="108" idx="0"/>
                  <a:endCxn id="124" idx="1"/>
                </p:cNvCxnSpPr>
                <p:nvPr/>
              </p:nvCxnSpPr>
              <p:spPr>
                <a:xfrm flipH="1" flipV="1">
                  <a:off x="9039010" y="5180042"/>
                  <a:ext cx="5006" cy="652938"/>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A2FC578E-1582-5E52-D873-54EEBE31E445}"/>
                    </a:ext>
                  </a:extLst>
                </p:cNvPr>
                <p:cNvCxnSpPr>
                  <a:cxnSpLocks/>
                  <a:stCxn id="108" idx="0"/>
                </p:cNvCxnSpPr>
                <p:nvPr/>
              </p:nvCxnSpPr>
              <p:spPr>
                <a:xfrm rot="16200000" flipV="1">
                  <a:off x="8535851" y="5324814"/>
                  <a:ext cx="231710" cy="784621"/>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F10C0052-8CC8-BB9E-86EE-84CEF4FE3D0F}"/>
                    </a:ext>
                  </a:extLst>
                </p:cNvPr>
                <p:cNvCxnSpPr>
                  <a:cxnSpLocks/>
                  <a:endCxn id="123" idx="1"/>
                </p:cNvCxnSpPr>
                <p:nvPr/>
              </p:nvCxnSpPr>
              <p:spPr>
                <a:xfrm rot="5400000" flipH="1" flipV="1">
                  <a:off x="8552196" y="4165118"/>
                  <a:ext cx="194101" cy="768728"/>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123" name="Plus Sign 122">
                  <a:extLst>
                    <a:ext uri="{FF2B5EF4-FFF2-40B4-BE49-F238E27FC236}">
                      <a16:creationId xmlns:a16="http://schemas.microsoft.com/office/drawing/2014/main" id="{5085DB2C-0FC3-CB79-25AF-55244F4A99A9}"/>
                    </a:ext>
                  </a:extLst>
                </p:cNvPr>
                <p:cNvSpPr/>
                <p:nvPr/>
              </p:nvSpPr>
              <p:spPr>
                <a:xfrm>
                  <a:off x="8971630" y="4352624"/>
                  <a:ext cx="123960" cy="115058"/>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sp>
              <p:nvSpPr>
                <p:cNvPr id="124" name="Plus Sign 123">
                  <a:extLst>
                    <a:ext uri="{FF2B5EF4-FFF2-40B4-BE49-F238E27FC236}">
                      <a16:creationId xmlns:a16="http://schemas.microsoft.com/office/drawing/2014/main" id="{5CBD4560-E48E-A1EA-456A-FBB3BB2E2B93}"/>
                    </a:ext>
                  </a:extLst>
                </p:cNvPr>
                <p:cNvSpPr/>
                <p:nvPr/>
              </p:nvSpPr>
              <p:spPr>
                <a:xfrm>
                  <a:off x="8977030" y="5080235"/>
                  <a:ext cx="123960" cy="115058"/>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125" name="Connector: Elbow 124">
                  <a:extLst>
                    <a:ext uri="{FF2B5EF4-FFF2-40B4-BE49-F238E27FC236}">
                      <a16:creationId xmlns:a16="http://schemas.microsoft.com/office/drawing/2014/main" id="{4E7232E9-45E3-8FF8-C3F7-A6FEE5D33CE2}"/>
                    </a:ext>
                  </a:extLst>
                </p:cNvPr>
                <p:cNvCxnSpPr>
                  <a:cxnSpLocks/>
                  <a:endCxn id="124" idx="1"/>
                </p:cNvCxnSpPr>
                <p:nvPr/>
              </p:nvCxnSpPr>
              <p:spPr>
                <a:xfrm rot="5400000" flipH="1" flipV="1">
                  <a:off x="8571422" y="4868015"/>
                  <a:ext cx="155560" cy="77961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429B470-DB2B-DAFB-C1F5-DD8FE414E75B}"/>
                    </a:ext>
                  </a:extLst>
                </p:cNvPr>
                <p:cNvCxnSpPr>
                  <a:cxnSpLocks/>
                  <a:stCxn id="124" idx="3"/>
                  <a:endCxn id="123" idx="1"/>
                </p:cNvCxnSpPr>
                <p:nvPr/>
              </p:nvCxnSpPr>
              <p:spPr>
                <a:xfrm flipH="1" flipV="1">
                  <a:off x="9033610" y="4452431"/>
                  <a:ext cx="5400" cy="643055"/>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E9177B4-45D5-78AF-0446-2283CED256B9}"/>
                    </a:ext>
                  </a:extLst>
                </p:cNvPr>
                <p:cNvCxnSpPr>
                  <a:cxnSpLocks/>
                  <a:stCxn id="124" idx="3"/>
                </p:cNvCxnSpPr>
                <p:nvPr/>
              </p:nvCxnSpPr>
              <p:spPr>
                <a:xfrm rot="16200000" flipV="1">
                  <a:off x="8561883" y="4618359"/>
                  <a:ext cx="180127" cy="774128"/>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BB7E8EC6-5780-A8DD-2F88-AAD1C8EF132E}"/>
                    </a:ext>
                  </a:extLst>
                </p:cNvPr>
                <p:cNvCxnSpPr>
                  <a:cxnSpLocks/>
                  <a:stCxn id="123" idx="3"/>
                </p:cNvCxnSpPr>
                <p:nvPr/>
              </p:nvCxnSpPr>
              <p:spPr>
                <a:xfrm rot="16200000" flipV="1">
                  <a:off x="8530743" y="3865008"/>
                  <a:ext cx="222602" cy="783132"/>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E58F4912-DE7D-65C3-2AA4-767C2F58A27D}"/>
                    </a:ext>
                  </a:extLst>
                </p:cNvPr>
                <p:cNvCxnSpPr>
                  <a:cxnSpLocks/>
                  <a:endCxn id="137" idx="1"/>
                </p:cNvCxnSpPr>
                <p:nvPr/>
              </p:nvCxnSpPr>
              <p:spPr>
                <a:xfrm rot="5400000" flipH="1" flipV="1">
                  <a:off x="8554457" y="2707373"/>
                  <a:ext cx="184670" cy="78165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132" name="Plus Sign 131">
                  <a:extLst>
                    <a:ext uri="{FF2B5EF4-FFF2-40B4-BE49-F238E27FC236}">
                      <a16:creationId xmlns:a16="http://schemas.microsoft.com/office/drawing/2014/main" id="{1E18DC2B-5109-C5DF-F58B-5FDE20686C3B}"/>
                    </a:ext>
                  </a:extLst>
                </p:cNvPr>
                <p:cNvSpPr/>
                <p:nvPr/>
              </p:nvSpPr>
              <p:spPr>
                <a:xfrm>
                  <a:off x="8968113" y="3624238"/>
                  <a:ext cx="123960" cy="115058"/>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133" name="Connector: Elbow 132">
                  <a:extLst>
                    <a:ext uri="{FF2B5EF4-FFF2-40B4-BE49-F238E27FC236}">
                      <a16:creationId xmlns:a16="http://schemas.microsoft.com/office/drawing/2014/main" id="{3258EDAE-DBE7-F687-DD81-C1C4A2644381}"/>
                    </a:ext>
                  </a:extLst>
                </p:cNvPr>
                <p:cNvCxnSpPr>
                  <a:cxnSpLocks/>
                  <a:endCxn id="132" idx="1"/>
                </p:cNvCxnSpPr>
                <p:nvPr/>
              </p:nvCxnSpPr>
              <p:spPr>
                <a:xfrm rot="5400000" flipH="1" flipV="1">
                  <a:off x="8562505" y="3412018"/>
                  <a:ext cx="155560" cy="77961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297146D-7593-B7BF-2521-F5309C3999EE}"/>
                    </a:ext>
                  </a:extLst>
                </p:cNvPr>
                <p:cNvCxnSpPr>
                  <a:cxnSpLocks/>
                  <a:stCxn id="132" idx="3"/>
                  <a:endCxn id="137" idx="1"/>
                </p:cNvCxnSpPr>
                <p:nvPr/>
              </p:nvCxnSpPr>
              <p:spPr>
                <a:xfrm flipV="1">
                  <a:off x="9030093" y="3005865"/>
                  <a:ext cx="7527" cy="633624"/>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4A213459-A2E0-07E9-6D18-D39E27360ADF}"/>
                    </a:ext>
                  </a:extLst>
                </p:cNvPr>
                <p:cNvCxnSpPr>
                  <a:cxnSpLocks/>
                  <a:stCxn id="132" idx="3"/>
                </p:cNvCxnSpPr>
                <p:nvPr/>
              </p:nvCxnSpPr>
              <p:spPr>
                <a:xfrm rot="16200000" flipV="1">
                  <a:off x="8552966" y="3162362"/>
                  <a:ext cx="180127" cy="774128"/>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98F1F79-B839-7831-EE5B-B0DA4B6EA92D}"/>
                    </a:ext>
                  </a:extLst>
                </p:cNvPr>
                <p:cNvCxnSpPr>
                  <a:cxnSpLocks/>
                  <a:stCxn id="123" idx="3"/>
                  <a:endCxn id="132" idx="1"/>
                </p:cNvCxnSpPr>
                <p:nvPr/>
              </p:nvCxnSpPr>
              <p:spPr>
                <a:xfrm flipH="1" flipV="1">
                  <a:off x="9030093" y="3724045"/>
                  <a:ext cx="3517" cy="643830"/>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137" name="Plus Sign 136">
                  <a:extLst>
                    <a:ext uri="{FF2B5EF4-FFF2-40B4-BE49-F238E27FC236}">
                      <a16:creationId xmlns:a16="http://schemas.microsoft.com/office/drawing/2014/main" id="{D2FB0E46-BA41-8B05-4CF2-E025BE85DA7F}"/>
                    </a:ext>
                  </a:extLst>
                </p:cNvPr>
                <p:cNvSpPr/>
                <p:nvPr/>
              </p:nvSpPr>
              <p:spPr>
                <a:xfrm>
                  <a:off x="8975640" y="2906058"/>
                  <a:ext cx="123960" cy="115058"/>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sp>
              <p:nvSpPr>
                <p:cNvPr id="140" name="Plus Sign 139">
                  <a:extLst>
                    <a:ext uri="{FF2B5EF4-FFF2-40B4-BE49-F238E27FC236}">
                      <a16:creationId xmlns:a16="http://schemas.microsoft.com/office/drawing/2014/main" id="{D31DED66-9043-CBF8-CF42-B9CC5C9ED868}"/>
                    </a:ext>
                  </a:extLst>
                </p:cNvPr>
                <p:cNvSpPr/>
                <p:nvPr/>
              </p:nvSpPr>
              <p:spPr>
                <a:xfrm>
                  <a:off x="8968113" y="1947916"/>
                  <a:ext cx="123960" cy="115058"/>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141" name="Connector: Elbow 140">
                  <a:extLst>
                    <a:ext uri="{FF2B5EF4-FFF2-40B4-BE49-F238E27FC236}">
                      <a16:creationId xmlns:a16="http://schemas.microsoft.com/office/drawing/2014/main" id="{A2AEA415-99AB-B386-7E11-C2980F4E5615}"/>
                    </a:ext>
                  </a:extLst>
                </p:cNvPr>
                <p:cNvCxnSpPr>
                  <a:cxnSpLocks/>
                  <a:endCxn id="140" idx="1"/>
                </p:cNvCxnSpPr>
                <p:nvPr/>
              </p:nvCxnSpPr>
              <p:spPr>
                <a:xfrm rot="5400000" flipH="1" flipV="1">
                  <a:off x="8562505" y="1735696"/>
                  <a:ext cx="155560" cy="77961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EE331CFB-A41D-2A2A-791A-C00D0FA7F17C}"/>
                    </a:ext>
                  </a:extLst>
                </p:cNvPr>
                <p:cNvCxnSpPr>
                  <a:cxnSpLocks/>
                  <a:stCxn id="140" idx="3"/>
                </p:cNvCxnSpPr>
                <p:nvPr/>
              </p:nvCxnSpPr>
              <p:spPr>
                <a:xfrm rot="16200000" flipV="1">
                  <a:off x="8552966" y="1486040"/>
                  <a:ext cx="180127" cy="774128"/>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E49F03DA-3057-0D79-EEFD-8FD6C15F8B72}"/>
                    </a:ext>
                  </a:extLst>
                </p:cNvPr>
                <p:cNvCxnSpPr>
                  <a:cxnSpLocks/>
                </p:cNvCxnSpPr>
                <p:nvPr/>
              </p:nvCxnSpPr>
              <p:spPr>
                <a:xfrm rot="16200000" flipV="1">
                  <a:off x="8541455" y="2177974"/>
                  <a:ext cx="189074" cy="771028"/>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5B215889-858F-762D-83A0-094B45F7CC2A}"/>
                    </a:ext>
                  </a:extLst>
                </p:cNvPr>
                <p:cNvCxnSpPr>
                  <a:cxnSpLocks/>
                  <a:endCxn id="113" idx="1"/>
                </p:cNvCxnSpPr>
                <p:nvPr/>
              </p:nvCxnSpPr>
              <p:spPr>
                <a:xfrm rot="5400000" flipH="1" flipV="1">
                  <a:off x="8561258" y="1064414"/>
                  <a:ext cx="144506" cy="755093"/>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26D6919D-218F-7FE4-EA58-C36BEEE4AFB1}"/>
                    </a:ext>
                  </a:extLst>
                </p:cNvPr>
                <p:cNvCxnSpPr>
                  <a:cxnSpLocks/>
                  <a:stCxn id="140" idx="3"/>
                  <a:endCxn id="113" idx="1"/>
                </p:cNvCxnSpPr>
                <p:nvPr/>
              </p:nvCxnSpPr>
              <p:spPr>
                <a:xfrm flipH="1" flipV="1">
                  <a:off x="9011058" y="1369707"/>
                  <a:ext cx="19035" cy="593460"/>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E58484DD-418F-092E-4E26-98FE60939726}"/>
                    </a:ext>
                  </a:extLst>
                </p:cNvPr>
                <p:cNvCxnSpPr>
                  <a:cxnSpLocks/>
                  <a:endCxn id="140" idx="1"/>
                </p:cNvCxnSpPr>
                <p:nvPr/>
              </p:nvCxnSpPr>
              <p:spPr>
                <a:xfrm flipV="1">
                  <a:off x="9021506" y="2047723"/>
                  <a:ext cx="8587" cy="61030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6C82FD9-B55E-26CF-C976-981AA4917D0F}"/>
                  </a:ext>
                </a:extLst>
              </p:cNvPr>
              <p:cNvGrpSpPr/>
              <p:nvPr/>
            </p:nvGrpSpPr>
            <p:grpSpPr>
              <a:xfrm>
                <a:off x="6371616" y="207310"/>
                <a:ext cx="1608963" cy="6280628"/>
                <a:chOff x="8250477" y="308654"/>
                <a:chExt cx="1608963" cy="6280628"/>
              </a:xfrm>
              <a:grpFill/>
            </p:grpSpPr>
            <p:sp>
              <p:nvSpPr>
                <p:cNvPr id="67" name="Rectangle: Rounded Corners 66">
                  <a:extLst>
                    <a:ext uri="{FF2B5EF4-FFF2-40B4-BE49-F238E27FC236}">
                      <a16:creationId xmlns:a16="http://schemas.microsoft.com/office/drawing/2014/main" id="{524F8595-649A-7FB2-2021-DBCFAB5EEAC4}"/>
                    </a:ext>
                  </a:extLst>
                </p:cNvPr>
                <p:cNvSpPr>
                  <a:spLocks noChangeAspect="1"/>
                </p:cNvSpPr>
                <p:nvPr/>
              </p:nvSpPr>
              <p:spPr>
                <a:xfrm>
                  <a:off x="8535685" y="6258865"/>
                  <a:ext cx="1003870" cy="330417"/>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bg2">
                          <a:lumMod val="75000"/>
                        </a:schemeClr>
                      </a:solidFill>
                      <a:latin typeface="+mn-lt"/>
                      <a:ea typeface="+mn-ea"/>
                      <a:cs typeface="+mn-cs"/>
                    </a:rPr>
                    <a:t>Token 2</a:t>
                  </a:r>
                  <a:endParaRPr lang="en-CA" sz="1200">
                    <a:solidFill>
                      <a:schemeClr val="bg2">
                        <a:lumMod val="75000"/>
                      </a:schemeClr>
                    </a:solidFill>
                  </a:endParaRPr>
                </a:p>
              </p:txBody>
            </p:sp>
            <p:sp>
              <p:nvSpPr>
                <p:cNvPr id="68" name="Rectangle: Rounded Corners 67">
                  <a:extLst>
                    <a:ext uri="{FF2B5EF4-FFF2-40B4-BE49-F238E27FC236}">
                      <a16:creationId xmlns:a16="http://schemas.microsoft.com/office/drawing/2014/main" id="{3B505D87-61CF-A16A-1489-3B705FE2C38E}"/>
                    </a:ext>
                  </a:extLst>
                </p:cNvPr>
                <p:cNvSpPr>
                  <a:spLocks noChangeAspect="1"/>
                </p:cNvSpPr>
                <p:nvPr/>
              </p:nvSpPr>
              <p:spPr>
                <a:xfrm>
                  <a:off x="8409325" y="5832980"/>
                  <a:ext cx="1269382" cy="263037"/>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bg2">
                          <a:lumMod val="75000"/>
                        </a:schemeClr>
                      </a:solidFill>
                      <a:latin typeface="+mn-lt"/>
                      <a:ea typeface="+mn-ea"/>
                      <a:cs typeface="+mn-cs"/>
                    </a:rPr>
                    <a:t>Embedding</a:t>
                  </a:r>
                  <a:endParaRPr lang="en-CA" sz="1200">
                    <a:solidFill>
                      <a:schemeClr val="bg2">
                        <a:lumMod val="75000"/>
                      </a:schemeClr>
                    </a:solidFill>
                  </a:endParaRPr>
                </a:p>
              </p:txBody>
            </p:sp>
            <p:sp>
              <p:nvSpPr>
                <p:cNvPr id="69" name="Rectangle: Rounded Corners 68">
                  <a:extLst>
                    <a:ext uri="{FF2B5EF4-FFF2-40B4-BE49-F238E27FC236}">
                      <a16:creationId xmlns:a16="http://schemas.microsoft.com/office/drawing/2014/main" id="{3B91360E-0CC0-E6CF-8235-E80029A045EA}"/>
                    </a:ext>
                  </a:extLst>
                </p:cNvPr>
                <p:cNvSpPr>
                  <a:spLocks noChangeAspect="1"/>
                </p:cNvSpPr>
                <p:nvPr/>
              </p:nvSpPr>
              <p:spPr>
                <a:xfrm>
                  <a:off x="8541984" y="805089"/>
                  <a:ext cx="963603" cy="316586"/>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chemeClr val="bg2">
                          <a:lumMod val="75000"/>
                        </a:schemeClr>
                      </a:solidFill>
                      <a:latin typeface="+mn-lt"/>
                      <a:ea typeface="+mn-ea"/>
                      <a:cs typeface="+mn-cs"/>
                    </a:rPr>
                    <a:t>Output</a:t>
                  </a:r>
                  <a:endParaRPr lang="en-CA" sz="1200" dirty="0">
                    <a:solidFill>
                      <a:schemeClr val="bg2">
                        <a:lumMod val="75000"/>
                      </a:schemeClr>
                    </a:solidFill>
                  </a:endParaRPr>
                </a:p>
              </p:txBody>
            </p:sp>
            <p:cxnSp>
              <p:nvCxnSpPr>
                <p:cNvPr id="70" name="Straight Arrow Connector 69">
                  <a:extLst>
                    <a:ext uri="{FF2B5EF4-FFF2-40B4-BE49-F238E27FC236}">
                      <a16:creationId xmlns:a16="http://schemas.microsoft.com/office/drawing/2014/main" id="{0F7C76E1-03C8-A3E6-13C3-007A4A3A43C7}"/>
                    </a:ext>
                  </a:extLst>
                </p:cNvPr>
                <p:cNvCxnSpPr>
                  <a:cxnSpLocks noChangeAspect="1"/>
                  <a:stCxn id="67" idx="0"/>
                  <a:endCxn id="68" idx="2"/>
                </p:cNvCxnSpPr>
                <p:nvPr/>
              </p:nvCxnSpPr>
              <p:spPr>
                <a:xfrm flipV="1">
                  <a:off x="9037620" y="6096017"/>
                  <a:ext cx="6396" cy="162848"/>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71" name="Rectangle: Rounded Corners 70">
                  <a:extLst>
                    <a:ext uri="{FF2B5EF4-FFF2-40B4-BE49-F238E27FC236}">
                      <a16:creationId xmlns:a16="http://schemas.microsoft.com/office/drawing/2014/main" id="{DCECC014-F1D0-9379-8555-07C0A58B66FE}"/>
                    </a:ext>
                  </a:extLst>
                </p:cNvPr>
                <p:cNvSpPr>
                  <a:spLocks noChangeAspect="1"/>
                </p:cNvSpPr>
                <p:nvPr/>
              </p:nvSpPr>
              <p:spPr>
                <a:xfrm>
                  <a:off x="8517430" y="308654"/>
                  <a:ext cx="950431" cy="312258"/>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bg2">
                          <a:lumMod val="75000"/>
                        </a:schemeClr>
                      </a:solidFill>
                      <a:latin typeface="+mn-lt"/>
                      <a:ea typeface="+mn-ea"/>
                      <a:cs typeface="+mn-cs"/>
                    </a:rPr>
                    <a:t>Token 3</a:t>
                  </a:r>
                  <a:endParaRPr lang="en-CA" sz="1200">
                    <a:solidFill>
                      <a:schemeClr val="bg2">
                        <a:lumMod val="75000"/>
                      </a:schemeClr>
                    </a:solidFill>
                  </a:endParaRPr>
                </a:p>
              </p:txBody>
            </p:sp>
            <p:cxnSp>
              <p:nvCxnSpPr>
                <p:cNvPr id="72" name="Straight Arrow Connector 71">
                  <a:extLst>
                    <a:ext uri="{FF2B5EF4-FFF2-40B4-BE49-F238E27FC236}">
                      <a16:creationId xmlns:a16="http://schemas.microsoft.com/office/drawing/2014/main" id="{43716980-9847-991C-ADD1-44E7408D021F}"/>
                    </a:ext>
                  </a:extLst>
                </p:cNvPr>
                <p:cNvCxnSpPr>
                  <a:cxnSpLocks noChangeAspect="1"/>
                  <a:stCxn id="69" idx="0"/>
                  <a:endCxn id="71" idx="2"/>
                </p:cNvCxnSpPr>
                <p:nvPr/>
              </p:nvCxnSpPr>
              <p:spPr>
                <a:xfrm flipH="1" flipV="1">
                  <a:off x="8992646" y="620912"/>
                  <a:ext cx="31140" cy="184177"/>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73" name="Plus Sign 72">
                  <a:extLst>
                    <a:ext uri="{FF2B5EF4-FFF2-40B4-BE49-F238E27FC236}">
                      <a16:creationId xmlns:a16="http://schemas.microsoft.com/office/drawing/2014/main" id="{04B72FD7-84EA-03A5-377C-3301D5E7E2DE}"/>
                    </a:ext>
                  </a:extLst>
                </p:cNvPr>
                <p:cNvSpPr/>
                <p:nvPr/>
              </p:nvSpPr>
              <p:spPr>
                <a:xfrm>
                  <a:off x="8933829" y="1229353"/>
                  <a:ext cx="154458" cy="161801"/>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74" name="Straight Arrow Connector 73">
                  <a:extLst>
                    <a:ext uri="{FF2B5EF4-FFF2-40B4-BE49-F238E27FC236}">
                      <a16:creationId xmlns:a16="http://schemas.microsoft.com/office/drawing/2014/main" id="{97778DF3-3B5B-3D6F-BDE5-EF24ABDDB9BF}"/>
                    </a:ext>
                  </a:extLst>
                </p:cNvPr>
                <p:cNvCxnSpPr>
                  <a:cxnSpLocks noChangeAspect="1"/>
                  <a:stCxn id="73" idx="3"/>
                  <a:endCxn id="69" idx="2"/>
                </p:cNvCxnSpPr>
                <p:nvPr/>
              </p:nvCxnSpPr>
              <p:spPr>
                <a:xfrm flipV="1">
                  <a:off x="9011058" y="1121675"/>
                  <a:ext cx="12728" cy="129125"/>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172DCE5-5332-9771-8EB7-5FCEBB5226E9}"/>
                    </a:ext>
                  </a:extLst>
                </p:cNvPr>
                <p:cNvSpPr txBox="1"/>
                <p:nvPr/>
              </p:nvSpPr>
              <p:spPr>
                <a:xfrm>
                  <a:off x="8763855" y="2395234"/>
                  <a:ext cx="1095585" cy="571723"/>
                </a:xfrm>
                <a:prstGeom prst="rect">
                  <a:avLst/>
                </a:prstGeom>
                <a:solidFill>
                  <a:schemeClr val="bg1"/>
                </a:solidFill>
              </p:spPr>
              <p:txBody>
                <a:bodyPr wrap="square" rtlCol="0">
                  <a:spAutoFit/>
                </a:bodyPr>
                <a:lstStyle/>
                <a:p>
                  <a:pPr defTabSz="549189">
                    <a:spcAft>
                      <a:spcPts val="462"/>
                    </a:spcAft>
                  </a:pPr>
                  <a:r>
                    <a:rPr lang="en-US" sz="2162" kern="1200" dirty="0">
                      <a:solidFill>
                        <a:schemeClr val="bg2">
                          <a:lumMod val="75000"/>
                        </a:schemeClr>
                      </a:solidFill>
                      <a:latin typeface="+mn-lt"/>
                      <a:ea typeface="+mn-ea"/>
                      <a:cs typeface="+mn-cs"/>
                    </a:rPr>
                    <a:t>…</a:t>
                  </a:r>
                  <a:endParaRPr lang="en-CA" sz="1000" dirty="0">
                    <a:solidFill>
                      <a:schemeClr val="bg2">
                        <a:lumMod val="75000"/>
                      </a:schemeClr>
                    </a:solidFill>
                  </a:endParaRPr>
                </a:p>
              </p:txBody>
            </p:sp>
            <p:cxnSp>
              <p:nvCxnSpPr>
                <p:cNvPr id="80" name="Straight Arrow Connector 79">
                  <a:extLst>
                    <a:ext uri="{FF2B5EF4-FFF2-40B4-BE49-F238E27FC236}">
                      <a16:creationId xmlns:a16="http://schemas.microsoft.com/office/drawing/2014/main" id="{5FA77484-D83C-3EC5-3974-20AEA9DC7A92}"/>
                    </a:ext>
                  </a:extLst>
                </p:cNvPr>
                <p:cNvCxnSpPr>
                  <a:cxnSpLocks/>
                  <a:stCxn id="68" idx="0"/>
                  <a:endCxn id="84" idx="1"/>
                </p:cNvCxnSpPr>
                <p:nvPr/>
              </p:nvCxnSpPr>
              <p:spPr>
                <a:xfrm flipH="1" flipV="1">
                  <a:off x="9039010" y="5180042"/>
                  <a:ext cx="5006" cy="652938"/>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0A790076-7982-2FAA-2C63-3C9F0EACF91F}"/>
                    </a:ext>
                  </a:extLst>
                </p:cNvPr>
                <p:cNvCxnSpPr>
                  <a:cxnSpLocks/>
                  <a:stCxn id="68" idx="0"/>
                </p:cNvCxnSpPr>
                <p:nvPr/>
              </p:nvCxnSpPr>
              <p:spPr>
                <a:xfrm rot="16200000" flipV="1">
                  <a:off x="8535851" y="5324814"/>
                  <a:ext cx="231710" cy="784621"/>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472302C7-62B9-F660-445F-A507A62E3D01}"/>
                    </a:ext>
                  </a:extLst>
                </p:cNvPr>
                <p:cNvCxnSpPr>
                  <a:cxnSpLocks/>
                  <a:endCxn id="83" idx="1"/>
                </p:cNvCxnSpPr>
                <p:nvPr/>
              </p:nvCxnSpPr>
              <p:spPr>
                <a:xfrm rot="5400000" flipH="1" flipV="1">
                  <a:off x="8552196" y="4165118"/>
                  <a:ext cx="194101" cy="768728"/>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83" name="Plus Sign 82">
                  <a:extLst>
                    <a:ext uri="{FF2B5EF4-FFF2-40B4-BE49-F238E27FC236}">
                      <a16:creationId xmlns:a16="http://schemas.microsoft.com/office/drawing/2014/main" id="{6F8CD182-5CC6-A23E-85DB-A0223240A34F}"/>
                    </a:ext>
                  </a:extLst>
                </p:cNvPr>
                <p:cNvSpPr/>
                <p:nvPr/>
              </p:nvSpPr>
              <p:spPr>
                <a:xfrm>
                  <a:off x="8971630" y="4352624"/>
                  <a:ext cx="123960" cy="115058"/>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sp>
              <p:nvSpPr>
                <p:cNvPr id="84" name="Plus Sign 83">
                  <a:extLst>
                    <a:ext uri="{FF2B5EF4-FFF2-40B4-BE49-F238E27FC236}">
                      <a16:creationId xmlns:a16="http://schemas.microsoft.com/office/drawing/2014/main" id="{DF5A03C8-5443-5410-05D8-410124E18D25}"/>
                    </a:ext>
                  </a:extLst>
                </p:cNvPr>
                <p:cNvSpPr/>
                <p:nvPr/>
              </p:nvSpPr>
              <p:spPr>
                <a:xfrm>
                  <a:off x="8977030" y="5080235"/>
                  <a:ext cx="123960" cy="115058"/>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85" name="Connector: Elbow 84">
                  <a:extLst>
                    <a:ext uri="{FF2B5EF4-FFF2-40B4-BE49-F238E27FC236}">
                      <a16:creationId xmlns:a16="http://schemas.microsoft.com/office/drawing/2014/main" id="{FB98415B-1499-5ECE-356F-6A125762A88F}"/>
                    </a:ext>
                  </a:extLst>
                </p:cNvPr>
                <p:cNvCxnSpPr>
                  <a:cxnSpLocks/>
                  <a:endCxn id="84" idx="1"/>
                </p:cNvCxnSpPr>
                <p:nvPr/>
              </p:nvCxnSpPr>
              <p:spPr>
                <a:xfrm rot="5400000" flipH="1" flipV="1">
                  <a:off x="8571422" y="4868015"/>
                  <a:ext cx="155560" cy="77961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5960513-A2FB-E295-BCCA-C2AF9C71CA4A}"/>
                    </a:ext>
                  </a:extLst>
                </p:cNvPr>
                <p:cNvCxnSpPr>
                  <a:cxnSpLocks/>
                  <a:stCxn id="84" idx="3"/>
                  <a:endCxn id="83" idx="1"/>
                </p:cNvCxnSpPr>
                <p:nvPr/>
              </p:nvCxnSpPr>
              <p:spPr>
                <a:xfrm flipH="1" flipV="1">
                  <a:off x="9033610" y="4452431"/>
                  <a:ext cx="5400" cy="643055"/>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1075BAE1-A984-C75B-9042-23084A52E10B}"/>
                    </a:ext>
                  </a:extLst>
                </p:cNvPr>
                <p:cNvCxnSpPr>
                  <a:cxnSpLocks/>
                  <a:stCxn id="84" idx="3"/>
                </p:cNvCxnSpPr>
                <p:nvPr/>
              </p:nvCxnSpPr>
              <p:spPr>
                <a:xfrm rot="16200000" flipV="1">
                  <a:off x="8561883" y="4618359"/>
                  <a:ext cx="180127" cy="774128"/>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7D009719-6B01-F611-5449-B1807F90CE29}"/>
                    </a:ext>
                  </a:extLst>
                </p:cNvPr>
                <p:cNvCxnSpPr>
                  <a:cxnSpLocks/>
                  <a:stCxn id="83" idx="3"/>
                </p:cNvCxnSpPr>
                <p:nvPr/>
              </p:nvCxnSpPr>
              <p:spPr>
                <a:xfrm rot="16200000" flipV="1">
                  <a:off x="8530743" y="3865008"/>
                  <a:ext cx="222602" cy="783132"/>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20832A1B-97E5-99F3-A8AA-FF4368DB51BC}"/>
                    </a:ext>
                  </a:extLst>
                </p:cNvPr>
                <p:cNvCxnSpPr>
                  <a:cxnSpLocks/>
                  <a:endCxn id="97" idx="1"/>
                </p:cNvCxnSpPr>
                <p:nvPr/>
              </p:nvCxnSpPr>
              <p:spPr>
                <a:xfrm rot="5400000" flipH="1" flipV="1">
                  <a:off x="8554457" y="2707373"/>
                  <a:ext cx="184670" cy="78165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92" name="Plus Sign 91">
                  <a:extLst>
                    <a:ext uri="{FF2B5EF4-FFF2-40B4-BE49-F238E27FC236}">
                      <a16:creationId xmlns:a16="http://schemas.microsoft.com/office/drawing/2014/main" id="{9BD363D6-4F6C-4AD6-7502-4FADD02ECA28}"/>
                    </a:ext>
                  </a:extLst>
                </p:cNvPr>
                <p:cNvSpPr/>
                <p:nvPr/>
              </p:nvSpPr>
              <p:spPr>
                <a:xfrm>
                  <a:off x="8968113" y="3624238"/>
                  <a:ext cx="123960" cy="115058"/>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93" name="Connector: Elbow 92">
                  <a:extLst>
                    <a:ext uri="{FF2B5EF4-FFF2-40B4-BE49-F238E27FC236}">
                      <a16:creationId xmlns:a16="http://schemas.microsoft.com/office/drawing/2014/main" id="{BCB586F1-2FCD-D42F-E68D-C97A225DB0E3}"/>
                    </a:ext>
                  </a:extLst>
                </p:cNvPr>
                <p:cNvCxnSpPr>
                  <a:cxnSpLocks/>
                  <a:endCxn id="92" idx="1"/>
                </p:cNvCxnSpPr>
                <p:nvPr/>
              </p:nvCxnSpPr>
              <p:spPr>
                <a:xfrm rot="5400000" flipH="1" flipV="1">
                  <a:off x="8562505" y="3412018"/>
                  <a:ext cx="155560" cy="77961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53E5F27-F34E-3C40-A03D-86ABA4C034F1}"/>
                    </a:ext>
                  </a:extLst>
                </p:cNvPr>
                <p:cNvCxnSpPr>
                  <a:cxnSpLocks/>
                  <a:stCxn id="92" idx="3"/>
                  <a:endCxn id="97" idx="1"/>
                </p:cNvCxnSpPr>
                <p:nvPr/>
              </p:nvCxnSpPr>
              <p:spPr>
                <a:xfrm flipV="1">
                  <a:off x="9030093" y="3005865"/>
                  <a:ext cx="7527" cy="633624"/>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7B83168F-5842-B417-FA64-3773E6E3F0F6}"/>
                    </a:ext>
                  </a:extLst>
                </p:cNvPr>
                <p:cNvCxnSpPr>
                  <a:cxnSpLocks/>
                  <a:stCxn id="92" idx="3"/>
                </p:cNvCxnSpPr>
                <p:nvPr/>
              </p:nvCxnSpPr>
              <p:spPr>
                <a:xfrm rot="16200000" flipV="1">
                  <a:off x="8552966" y="3162362"/>
                  <a:ext cx="180127" cy="774128"/>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9DF64D2-A030-78E7-9C19-F268E470222D}"/>
                    </a:ext>
                  </a:extLst>
                </p:cNvPr>
                <p:cNvCxnSpPr>
                  <a:cxnSpLocks/>
                  <a:stCxn id="83" idx="3"/>
                  <a:endCxn id="92" idx="1"/>
                </p:cNvCxnSpPr>
                <p:nvPr/>
              </p:nvCxnSpPr>
              <p:spPr>
                <a:xfrm flipH="1" flipV="1">
                  <a:off x="9030093" y="3724045"/>
                  <a:ext cx="3517" cy="643830"/>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97" name="Plus Sign 96">
                  <a:extLst>
                    <a:ext uri="{FF2B5EF4-FFF2-40B4-BE49-F238E27FC236}">
                      <a16:creationId xmlns:a16="http://schemas.microsoft.com/office/drawing/2014/main" id="{DCFD28F2-04A6-218A-706A-8500E393EBCF}"/>
                    </a:ext>
                  </a:extLst>
                </p:cNvPr>
                <p:cNvSpPr/>
                <p:nvPr/>
              </p:nvSpPr>
              <p:spPr>
                <a:xfrm>
                  <a:off x="8975640" y="2906058"/>
                  <a:ext cx="123960" cy="115058"/>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sp>
              <p:nvSpPr>
                <p:cNvPr id="100" name="Plus Sign 99">
                  <a:extLst>
                    <a:ext uri="{FF2B5EF4-FFF2-40B4-BE49-F238E27FC236}">
                      <a16:creationId xmlns:a16="http://schemas.microsoft.com/office/drawing/2014/main" id="{7ED70742-A8EE-8935-5348-2625D309D5C2}"/>
                    </a:ext>
                  </a:extLst>
                </p:cNvPr>
                <p:cNvSpPr/>
                <p:nvPr/>
              </p:nvSpPr>
              <p:spPr>
                <a:xfrm>
                  <a:off x="8968113" y="1947916"/>
                  <a:ext cx="123960" cy="115058"/>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101" name="Connector: Elbow 100">
                  <a:extLst>
                    <a:ext uri="{FF2B5EF4-FFF2-40B4-BE49-F238E27FC236}">
                      <a16:creationId xmlns:a16="http://schemas.microsoft.com/office/drawing/2014/main" id="{A2C7E319-C10A-D464-66F4-3950D4C66426}"/>
                    </a:ext>
                  </a:extLst>
                </p:cNvPr>
                <p:cNvCxnSpPr>
                  <a:cxnSpLocks/>
                  <a:endCxn id="100" idx="1"/>
                </p:cNvCxnSpPr>
                <p:nvPr/>
              </p:nvCxnSpPr>
              <p:spPr>
                <a:xfrm rot="5400000" flipH="1" flipV="1">
                  <a:off x="8562505" y="1735696"/>
                  <a:ext cx="155560" cy="77961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0DE6D471-8979-81D1-2BA1-EF551E6799B7}"/>
                    </a:ext>
                  </a:extLst>
                </p:cNvPr>
                <p:cNvCxnSpPr>
                  <a:cxnSpLocks/>
                  <a:stCxn id="100" idx="3"/>
                </p:cNvCxnSpPr>
                <p:nvPr/>
              </p:nvCxnSpPr>
              <p:spPr>
                <a:xfrm rot="16200000" flipV="1">
                  <a:off x="8552966" y="1486040"/>
                  <a:ext cx="180127" cy="774128"/>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07BA346D-AF1C-D5E9-5328-B979877BA90A}"/>
                    </a:ext>
                  </a:extLst>
                </p:cNvPr>
                <p:cNvCxnSpPr>
                  <a:cxnSpLocks/>
                </p:cNvCxnSpPr>
                <p:nvPr/>
              </p:nvCxnSpPr>
              <p:spPr>
                <a:xfrm rot="16200000" flipV="1">
                  <a:off x="8541455" y="2177974"/>
                  <a:ext cx="189074" cy="771028"/>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B1DC2D35-D006-8BB8-5A4C-0E898D385DE8}"/>
                    </a:ext>
                  </a:extLst>
                </p:cNvPr>
                <p:cNvCxnSpPr>
                  <a:cxnSpLocks/>
                  <a:endCxn id="73" idx="1"/>
                </p:cNvCxnSpPr>
                <p:nvPr/>
              </p:nvCxnSpPr>
              <p:spPr>
                <a:xfrm rot="5400000" flipH="1" flipV="1">
                  <a:off x="8561258" y="1064414"/>
                  <a:ext cx="144506" cy="755093"/>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B6F7479-89F6-512F-1F48-843A3B3DB104}"/>
                    </a:ext>
                  </a:extLst>
                </p:cNvPr>
                <p:cNvCxnSpPr>
                  <a:cxnSpLocks/>
                  <a:stCxn id="100" idx="3"/>
                  <a:endCxn id="73" idx="1"/>
                </p:cNvCxnSpPr>
                <p:nvPr/>
              </p:nvCxnSpPr>
              <p:spPr>
                <a:xfrm flipH="1" flipV="1">
                  <a:off x="9011058" y="1369707"/>
                  <a:ext cx="19035" cy="593460"/>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306DB09-2F58-337D-01B1-37FA0CA7E4AA}"/>
                    </a:ext>
                  </a:extLst>
                </p:cNvPr>
                <p:cNvCxnSpPr>
                  <a:cxnSpLocks/>
                  <a:endCxn id="100" idx="1"/>
                </p:cNvCxnSpPr>
                <p:nvPr/>
              </p:nvCxnSpPr>
              <p:spPr>
                <a:xfrm flipV="1">
                  <a:off x="9021506" y="2047723"/>
                  <a:ext cx="8587" cy="61030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A178D50B-8557-DCE3-4E3F-502BA4626587}"/>
                  </a:ext>
                </a:extLst>
              </p:cNvPr>
              <p:cNvGrpSpPr/>
              <p:nvPr/>
            </p:nvGrpSpPr>
            <p:grpSpPr>
              <a:xfrm>
                <a:off x="10484785" y="207310"/>
                <a:ext cx="1608963" cy="6280628"/>
                <a:chOff x="8250477" y="308654"/>
                <a:chExt cx="1608963" cy="6280628"/>
              </a:xfrm>
              <a:grpFill/>
            </p:grpSpPr>
            <p:sp>
              <p:nvSpPr>
                <p:cNvPr id="25" name="Rectangle: Rounded Corners 24">
                  <a:extLst>
                    <a:ext uri="{FF2B5EF4-FFF2-40B4-BE49-F238E27FC236}">
                      <a16:creationId xmlns:a16="http://schemas.microsoft.com/office/drawing/2014/main" id="{27919059-E090-3DDF-49E3-2E2FC648644A}"/>
                    </a:ext>
                  </a:extLst>
                </p:cNvPr>
                <p:cNvSpPr>
                  <a:spLocks noChangeAspect="1"/>
                </p:cNvSpPr>
                <p:nvPr/>
              </p:nvSpPr>
              <p:spPr>
                <a:xfrm>
                  <a:off x="8535685" y="6258865"/>
                  <a:ext cx="1003870" cy="330417"/>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bg2">
                          <a:lumMod val="75000"/>
                        </a:schemeClr>
                      </a:solidFill>
                      <a:latin typeface="+mn-lt"/>
                      <a:ea typeface="+mn-ea"/>
                      <a:cs typeface="+mn-cs"/>
                    </a:rPr>
                    <a:t>Token N-1</a:t>
                  </a:r>
                  <a:endParaRPr lang="en-CA" sz="1200">
                    <a:solidFill>
                      <a:schemeClr val="bg2">
                        <a:lumMod val="75000"/>
                      </a:schemeClr>
                    </a:solidFill>
                  </a:endParaRPr>
                </a:p>
              </p:txBody>
            </p:sp>
            <p:sp>
              <p:nvSpPr>
                <p:cNvPr id="26" name="Rectangle: Rounded Corners 25">
                  <a:extLst>
                    <a:ext uri="{FF2B5EF4-FFF2-40B4-BE49-F238E27FC236}">
                      <a16:creationId xmlns:a16="http://schemas.microsoft.com/office/drawing/2014/main" id="{1E7C705B-5942-2F79-A8E7-6076207DE251}"/>
                    </a:ext>
                  </a:extLst>
                </p:cNvPr>
                <p:cNvSpPr>
                  <a:spLocks noChangeAspect="1"/>
                </p:cNvSpPr>
                <p:nvPr/>
              </p:nvSpPr>
              <p:spPr>
                <a:xfrm>
                  <a:off x="8409325" y="5832980"/>
                  <a:ext cx="1269382" cy="263037"/>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bg2">
                          <a:lumMod val="75000"/>
                        </a:schemeClr>
                      </a:solidFill>
                      <a:latin typeface="+mn-lt"/>
                      <a:ea typeface="+mn-ea"/>
                      <a:cs typeface="+mn-cs"/>
                    </a:rPr>
                    <a:t>Embedding</a:t>
                  </a:r>
                  <a:endParaRPr lang="en-CA" sz="1200">
                    <a:solidFill>
                      <a:schemeClr val="bg2">
                        <a:lumMod val="75000"/>
                      </a:schemeClr>
                    </a:solidFill>
                  </a:endParaRPr>
                </a:p>
              </p:txBody>
            </p:sp>
            <p:sp>
              <p:nvSpPr>
                <p:cNvPr id="27" name="Rectangle: Rounded Corners 26">
                  <a:extLst>
                    <a:ext uri="{FF2B5EF4-FFF2-40B4-BE49-F238E27FC236}">
                      <a16:creationId xmlns:a16="http://schemas.microsoft.com/office/drawing/2014/main" id="{0293BF65-6D63-630A-2189-DC73D57412CA}"/>
                    </a:ext>
                  </a:extLst>
                </p:cNvPr>
                <p:cNvSpPr>
                  <a:spLocks noChangeAspect="1"/>
                </p:cNvSpPr>
                <p:nvPr/>
              </p:nvSpPr>
              <p:spPr>
                <a:xfrm>
                  <a:off x="8528942" y="805089"/>
                  <a:ext cx="950432" cy="312259"/>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chemeClr val="bg2">
                          <a:lumMod val="75000"/>
                        </a:schemeClr>
                      </a:solidFill>
                      <a:latin typeface="+mn-lt"/>
                      <a:ea typeface="+mn-ea"/>
                      <a:cs typeface="+mn-cs"/>
                    </a:rPr>
                    <a:t>Output</a:t>
                  </a:r>
                  <a:endParaRPr lang="en-CA" sz="1200" dirty="0">
                    <a:solidFill>
                      <a:schemeClr val="bg2">
                        <a:lumMod val="75000"/>
                      </a:schemeClr>
                    </a:solidFill>
                  </a:endParaRPr>
                </a:p>
              </p:txBody>
            </p:sp>
            <p:cxnSp>
              <p:nvCxnSpPr>
                <p:cNvPr id="28" name="Straight Arrow Connector 27">
                  <a:extLst>
                    <a:ext uri="{FF2B5EF4-FFF2-40B4-BE49-F238E27FC236}">
                      <a16:creationId xmlns:a16="http://schemas.microsoft.com/office/drawing/2014/main" id="{D8DE016D-48E1-CAEF-CE33-4EE919B8063B}"/>
                    </a:ext>
                  </a:extLst>
                </p:cNvPr>
                <p:cNvCxnSpPr>
                  <a:cxnSpLocks noChangeAspect="1"/>
                  <a:stCxn id="25" idx="0"/>
                  <a:endCxn id="26" idx="2"/>
                </p:cNvCxnSpPr>
                <p:nvPr/>
              </p:nvCxnSpPr>
              <p:spPr>
                <a:xfrm flipV="1">
                  <a:off x="9037620" y="6096017"/>
                  <a:ext cx="6396" cy="162848"/>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AC3C3028-2720-791C-F6CB-40707653231F}"/>
                    </a:ext>
                  </a:extLst>
                </p:cNvPr>
                <p:cNvSpPr>
                  <a:spLocks noChangeAspect="1"/>
                </p:cNvSpPr>
                <p:nvPr/>
              </p:nvSpPr>
              <p:spPr>
                <a:xfrm>
                  <a:off x="8523983" y="308654"/>
                  <a:ext cx="950431" cy="312258"/>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bg2">
                          <a:lumMod val="75000"/>
                        </a:schemeClr>
                      </a:solidFill>
                      <a:latin typeface="+mn-lt"/>
                      <a:ea typeface="+mn-ea"/>
                      <a:cs typeface="+mn-cs"/>
                    </a:rPr>
                    <a:t>Token N</a:t>
                  </a:r>
                  <a:endParaRPr lang="en-CA" sz="1200">
                    <a:solidFill>
                      <a:schemeClr val="bg2">
                        <a:lumMod val="75000"/>
                      </a:schemeClr>
                    </a:solidFill>
                  </a:endParaRPr>
                </a:p>
              </p:txBody>
            </p:sp>
            <p:cxnSp>
              <p:nvCxnSpPr>
                <p:cNvPr id="32" name="Straight Arrow Connector 31">
                  <a:extLst>
                    <a:ext uri="{FF2B5EF4-FFF2-40B4-BE49-F238E27FC236}">
                      <a16:creationId xmlns:a16="http://schemas.microsoft.com/office/drawing/2014/main" id="{93CC6F60-45E8-4A32-C3DF-64EE4E58928F}"/>
                    </a:ext>
                  </a:extLst>
                </p:cNvPr>
                <p:cNvCxnSpPr>
                  <a:cxnSpLocks noChangeAspect="1"/>
                  <a:stCxn id="27" idx="0"/>
                  <a:endCxn id="30" idx="2"/>
                </p:cNvCxnSpPr>
                <p:nvPr/>
              </p:nvCxnSpPr>
              <p:spPr>
                <a:xfrm flipH="1" flipV="1">
                  <a:off x="8999199" y="620912"/>
                  <a:ext cx="4958" cy="184177"/>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3" name="Plus Sign 32">
                  <a:extLst>
                    <a:ext uri="{FF2B5EF4-FFF2-40B4-BE49-F238E27FC236}">
                      <a16:creationId xmlns:a16="http://schemas.microsoft.com/office/drawing/2014/main" id="{72378E0F-1D35-FF55-8492-ED1E633811BC}"/>
                    </a:ext>
                  </a:extLst>
                </p:cNvPr>
                <p:cNvSpPr/>
                <p:nvPr/>
              </p:nvSpPr>
              <p:spPr>
                <a:xfrm>
                  <a:off x="8933829" y="1229353"/>
                  <a:ext cx="154458" cy="161801"/>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34" name="Straight Arrow Connector 33">
                  <a:extLst>
                    <a:ext uri="{FF2B5EF4-FFF2-40B4-BE49-F238E27FC236}">
                      <a16:creationId xmlns:a16="http://schemas.microsoft.com/office/drawing/2014/main" id="{B350575C-2E7A-DEC2-0EE2-3B346996843D}"/>
                    </a:ext>
                  </a:extLst>
                </p:cNvPr>
                <p:cNvCxnSpPr>
                  <a:cxnSpLocks noChangeAspect="1"/>
                  <a:stCxn id="33" idx="3"/>
                  <a:endCxn id="27" idx="2"/>
                </p:cNvCxnSpPr>
                <p:nvPr/>
              </p:nvCxnSpPr>
              <p:spPr>
                <a:xfrm flipH="1" flipV="1">
                  <a:off x="9004157" y="1117348"/>
                  <a:ext cx="6901" cy="13345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584FDED-1837-3FA9-0974-F64977F1C862}"/>
                    </a:ext>
                  </a:extLst>
                </p:cNvPr>
                <p:cNvSpPr txBox="1"/>
                <p:nvPr/>
              </p:nvSpPr>
              <p:spPr>
                <a:xfrm>
                  <a:off x="8763855" y="2395234"/>
                  <a:ext cx="1095585" cy="571723"/>
                </a:xfrm>
                <a:prstGeom prst="rect">
                  <a:avLst/>
                </a:prstGeom>
                <a:solidFill>
                  <a:schemeClr val="bg1"/>
                </a:solidFill>
              </p:spPr>
              <p:txBody>
                <a:bodyPr wrap="square" rtlCol="0">
                  <a:spAutoFit/>
                </a:bodyPr>
                <a:lstStyle/>
                <a:p>
                  <a:pPr defTabSz="549189">
                    <a:spcAft>
                      <a:spcPts val="462"/>
                    </a:spcAft>
                  </a:pPr>
                  <a:r>
                    <a:rPr lang="en-US" sz="2162" kern="1200" dirty="0">
                      <a:solidFill>
                        <a:schemeClr val="bg2">
                          <a:lumMod val="75000"/>
                        </a:schemeClr>
                      </a:solidFill>
                      <a:latin typeface="+mn-lt"/>
                      <a:ea typeface="+mn-ea"/>
                      <a:cs typeface="+mn-cs"/>
                    </a:rPr>
                    <a:t>…</a:t>
                  </a:r>
                  <a:endParaRPr lang="en-CA" sz="1000" dirty="0">
                    <a:solidFill>
                      <a:schemeClr val="bg2">
                        <a:lumMod val="75000"/>
                      </a:schemeClr>
                    </a:solidFill>
                  </a:endParaRPr>
                </a:p>
              </p:txBody>
            </p:sp>
            <p:cxnSp>
              <p:nvCxnSpPr>
                <p:cNvPr id="40" name="Straight Arrow Connector 39">
                  <a:extLst>
                    <a:ext uri="{FF2B5EF4-FFF2-40B4-BE49-F238E27FC236}">
                      <a16:creationId xmlns:a16="http://schemas.microsoft.com/office/drawing/2014/main" id="{B8370495-E87F-C437-9D7E-248C39104E29}"/>
                    </a:ext>
                  </a:extLst>
                </p:cNvPr>
                <p:cNvCxnSpPr>
                  <a:cxnSpLocks/>
                  <a:stCxn id="26" idx="0"/>
                  <a:endCxn id="44" idx="1"/>
                </p:cNvCxnSpPr>
                <p:nvPr/>
              </p:nvCxnSpPr>
              <p:spPr>
                <a:xfrm flipH="1" flipV="1">
                  <a:off x="9039010" y="5180042"/>
                  <a:ext cx="5006" cy="652938"/>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15AB936C-CF73-5188-084B-927FEF6019B9}"/>
                    </a:ext>
                  </a:extLst>
                </p:cNvPr>
                <p:cNvCxnSpPr>
                  <a:cxnSpLocks/>
                  <a:stCxn id="26" idx="0"/>
                </p:cNvCxnSpPr>
                <p:nvPr/>
              </p:nvCxnSpPr>
              <p:spPr>
                <a:xfrm rot="16200000" flipV="1">
                  <a:off x="8535851" y="5324814"/>
                  <a:ext cx="231710" cy="784621"/>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6AC1444-113B-ADEF-3D31-A8CB66AC2510}"/>
                    </a:ext>
                  </a:extLst>
                </p:cNvPr>
                <p:cNvCxnSpPr>
                  <a:cxnSpLocks/>
                  <a:endCxn id="43" idx="1"/>
                </p:cNvCxnSpPr>
                <p:nvPr/>
              </p:nvCxnSpPr>
              <p:spPr>
                <a:xfrm rot="5400000" flipH="1" flipV="1">
                  <a:off x="8552196" y="4165118"/>
                  <a:ext cx="194101" cy="768728"/>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43" name="Plus Sign 42">
                  <a:extLst>
                    <a:ext uri="{FF2B5EF4-FFF2-40B4-BE49-F238E27FC236}">
                      <a16:creationId xmlns:a16="http://schemas.microsoft.com/office/drawing/2014/main" id="{B8E54224-A49C-FE51-F1AE-0431EBEC664A}"/>
                    </a:ext>
                  </a:extLst>
                </p:cNvPr>
                <p:cNvSpPr/>
                <p:nvPr/>
              </p:nvSpPr>
              <p:spPr>
                <a:xfrm>
                  <a:off x="8971630" y="4352624"/>
                  <a:ext cx="123960" cy="115058"/>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sp>
              <p:nvSpPr>
                <p:cNvPr id="44" name="Plus Sign 43">
                  <a:extLst>
                    <a:ext uri="{FF2B5EF4-FFF2-40B4-BE49-F238E27FC236}">
                      <a16:creationId xmlns:a16="http://schemas.microsoft.com/office/drawing/2014/main" id="{EAEB5982-C1E4-5D1A-5FA6-95195251C259}"/>
                    </a:ext>
                  </a:extLst>
                </p:cNvPr>
                <p:cNvSpPr/>
                <p:nvPr/>
              </p:nvSpPr>
              <p:spPr>
                <a:xfrm>
                  <a:off x="8977030" y="5080235"/>
                  <a:ext cx="123960" cy="115058"/>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45" name="Connector: Elbow 44">
                  <a:extLst>
                    <a:ext uri="{FF2B5EF4-FFF2-40B4-BE49-F238E27FC236}">
                      <a16:creationId xmlns:a16="http://schemas.microsoft.com/office/drawing/2014/main" id="{87BFD747-617B-3F82-8661-521562A5B8DB}"/>
                    </a:ext>
                  </a:extLst>
                </p:cNvPr>
                <p:cNvCxnSpPr>
                  <a:cxnSpLocks/>
                  <a:endCxn id="44" idx="1"/>
                </p:cNvCxnSpPr>
                <p:nvPr/>
              </p:nvCxnSpPr>
              <p:spPr>
                <a:xfrm rot="5400000" flipH="1" flipV="1">
                  <a:off x="8571422" y="4868015"/>
                  <a:ext cx="155560" cy="77961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C02F787-C66E-3DE7-C223-E43896F255EE}"/>
                    </a:ext>
                  </a:extLst>
                </p:cNvPr>
                <p:cNvCxnSpPr>
                  <a:cxnSpLocks/>
                  <a:stCxn id="44" idx="3"/>
                  <a:endCxn id="43" idx="1"/>
                </p:cNvCxnSpPr>
                <p:nvPr/>
              </p:nvCxnSpPr>
              <p:spPr>
                <a:xfrm flipH="1" flipV="1">
                  <a:off x="9033610" y="4452431"/>
                  <a:ext cx="5400" cy="643055"/>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4FDA9F07-E5FB-1C61-AF25-56EE8FABAAE8}"/>
                    </a:ext>
                  </a:extLst>
                </p:cNvPr>
                <p:cNvCxnSpPr>
                  <a:cxnSpLocks/>
                  <a:stCxn id="44" idx="3"/>
                </p:cNvCxnSpPr>
                <p:nvPr/>
              </p:nvCxnSpPr>
              <p:spPr>
                <a:xfrm rot="16200000" flipV="1">
                  <a:off x="8561883" y="4618359"/>
                  <a:ext cx="180127" cy="774128"/>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9F24BC24-0C57-F087-2EFB-E6D5159380B5}"/>
                    </a:ext>
                  </a:extLst>
                </p:cNvPr>
                <p:cNvCxnSpPr>
                  <a:cxnSpLocks/>
                  <a:stCxn id="43" idx="3"/>
                </p:cNvCxnSpPr>
                <p:nvPr/>
              </p:nvCxnSpPr>
              <p:spPr>
                <a:xfrm rot="16200000" flipV="1">
                  <a:off x="8530743" y="3865008"/>
                  <a:ext cx="222602" cy="783132"/>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FD96CE00-45BD-41E2-A4CC-7B361DDED398}"/>
                    </a:ext>
                  </a:extLst>
                </p:cNvPr>
                <p:cNvCxnSpPr>
                  <a:cxnSpLocks/>
                  <a:endCxn id="57" idx="1"/>
                </p:cNvCxnSpPr>
                <p:nvPr/>
              </p:nvCxnSpPr>
              <p:spPr>
                <a:xfrm rot="5400000" flipH="1" flipV="1">
                  <a:off x="8554457" y="2707373"/>
                  <a:ext cx="184670" cy="78165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52" name="Plus Sign 51">
                  <a:extLst>
                    <a:ext uri="{FF2B5EF4-FFF2-40B4-BE49-F238E27FC236}">
                      <a16:creationId xmlns:a16="http://schemas.microsoft.com/office/drawing/2014/main" id="{956894DD-0AFA-AD53-A5F2-C8DF8D624671}"/>
                    </a:ext>
                  </a:extLst>
                </p:cNvPr>
                <p:cNvSpPr/>
                <p:nvPr/>
              </p:nvSpPr>
              <p:spPr>
                <a:xfrm>
                  <a:off x="8968113" y="3624238"/>
                  <a:ext cx="123960" cy="115058"/>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53" name="Connector: Elbow 52">
                  <a:extLst>
                    <a:ext uri="{FF2B5EF4-FFF2-40B4-BE49-F238E27FC236}">
                      <a16:creationId xmlns:a16="http://schemas.microsoft.com/office/drawing/2014/main" id="{7470EEB3-1A18-3A4C-E2A1-F46A6DE27561}"/>
                    </a:ext>
                  </a:extLst>
                </p:cNvPr>
                <p:cNvCxnSpPr>
                  <a:cxnSpLocks/>
                  <a:endCxn id="52" idx="1"/>
                </p:cNvCxnSpPr>
                <p:nvPr/>
              </p:nvCxnSpPr>
              <p:spPr>
                <a:xfrm rot="5400000" flipH="1" flipV="1">
                  <a:off x="8562505" y="3412018"/>
                  <a:ext cx="155560" cy="77961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EC32F3C-6157-2F23-8C15-757A1ECB685B}"/>
                    </a:ext>
                  </a:extLst>
                </p:cNvPr>
                <p:cNvCxnSpPr>
                  <a:cxnSpLocks/>
                  <a:stCxn id="52" idx="3"/>
                  <a:endCxn id="57" idx="1"/>
                </p:cNvCxnSpPr>
                <p:nvPr/>
              </p:nvCxnSpPr>
              <p:spPr>
                <a:xfrm flipV="1">
                  <a:off x="9030093" y="3005865"/>
                  <a:ext cx="7527" cy="633624"/>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70432E18-49C0-8078-52C4-62D497E62FEE}"/>
                    </a:ext>
                  </a:extLst>
                </p:cNvPr>
                <p:cNvCxnSpPr>
                  <a:cxnSpLocks/>
                  <a:stCxn id="52" idx="3"/>
                </p:cNvCxnSpPr>
                <p:nvPr/>
              </p:nvCxnSpPr>
              <p:spPr>
                <a:xfrm rot="16200000" flipV="1">
                  <a:off x="8552966" y="3162362"/>
                  <a:ext cx="180127" cy="774128"/>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40C114E-CD8E-3C5B-9DCB-DBE8B58AC1BB}"/>
                    </a:ext>
                  </a:extLst>
                </p:cNvPr>
                <p:cNvCxnSpPr>
                  <a:cxnSpLocks/>
                  <a:stCxn id="43" idx="3"/>
                  <a:endCxn id="52" idx="1"/>
                </p:cNvCxnSpPr>
                <p:nvPr/>
              </p:nvCxnSpPr>
              <p:spPr>
                <a:xfrm flipH="1" flipV="1">
                  <a:off x="9030093" y="3724045"/>
                  <a:ext cx="3517" cy="643830"/>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57" name="Plus Sign 56">
                  <a:extLst>
                    <a:ext uri="{FF2B5EF4-FFF2-40B4-BE49-F238E27FC236}">
                      <a16:creationId xmlns:a16="http://schemas.microsoft.com/office/drawing/2014/main" id="{F0D78B8C-08C5-F95F-CA65-1A50F1FA49A1}"/>
                    </a:ext>
                  </a:extLst>
                </p:cNvPr>
                <p:cNvSpPr/>
                <p:nvPr/>
              </p:nvSpPr>
              <p:spPr>
                <a:xfrm>
                  <a:off x="8975640" y="2906058"/>
                  <a:ext cx="123960" cy="115058"/>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sp>
              <p:nvSpPr>
                <p:cNvPr id="60" name="Plus Sign 59">
                  <a:extLst>
                    <a:ext uri="{FF2B5EF4-FFF2-40B4-BE49-F238E27FC236}">
                      <a16:creationId xmlns:a16="http://schemas.microsoft.com/office/drawing/2014/main" id="{D9766794-3752-4C3C-01AE-E509BC50E29B}"/>
                    </a:ext>
                  </a:extLst>
                </p:cNvPr>
                <p:cNvSpPr/>
                <p:nvPr/>
              </p:nvSpPr>
              <p:spPr>
                <a:xfrm>
                  <a:off x="8968113" y="1947916"/>
                  <a:ext cx="123960" cy="115058"/>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61" name="Connector: Elbow 60">
                  <a:extLst>
                    <a:ext uri="{FF2B5EF4-FFF2-40B4-BE49-F238E27FC236}">
                      <a16:creationId xmlns:a16="http://schemas.microsoft.com/office/drawing/2014/main" id="{C4170DA4-D51A-5B1C-7AA4-783EEF8EB87D}"/>
                    </a:ext>
                  </a:extLst>
                </p:cNvPr>
                <p:cNvCxnSpPr>
                  <a:cxnSpLocks/>
                  <a:endCxn id="60" idx="1"/>
                </p:cNvCxnSpPr>
                <p:nvPr/>
              </p:nvCxnSpPr>
              <p:spPr>
                <a:xfrm rot="5400000" flipH="1" flipV="1">
                  <a:off x="8562505" y="1735696"/>
                  <a:ext cx="155560" cy="77961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758A264-5817-D8A5-3A40-B061429E506C}"/>
                    </a:ext>
                  </a:extLst>
                </p:cNvPr>
                <p:cNvCxnSpPr>
                  <a:cxnSpLocks/>
                  <a:stCxn id="60" idx="3"/>
                </p:cNvCxnSpPr>
                <p:nvPr/>
              </p:nvCxnSpPr>
              <p:spPr>
                <a:xfrm rot="16200000" flipV="1">
                  <a:off x="8552966" y="1486040"/>
                  <a:ext cx="180127" cy="774128"/>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C15DD2DE-4129-8219-17FD-55E0A8936BCE}"/>
                    </a:ext>
                  </a:extLst>
                </p:cNvPr>
                <p:cNvCxnSpPr>
                  <a:cxnSpLocks/>
                </p:cNvCxnSpPr>
                <p:nvPr/>
              </p:nvCxnSpPr>
              <p:spPr>
                <a:xfrm rot="16200000" flipV="1">
                  <a:off x="8541455" y="2177974"/>
                  <a:ext cx="189074" cy="771028"/>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54788A3-DE48-2F2B-C52D-0865B7617FB2}"/>
                    </a:ext>
                  </a:extLst>
                </p:cNvPr>
                <p:cNvCxnSpPr>
                  <a:cxnSpLocks/>
                  <a:endCxn id="33" idx="1"/>
                </p:cNvCxnSpPr>
                <p:nvPr/>
              </p:nvCxnSpPr>
              <p:spPr>
                <a:xfrm rot="5400000" flipH="1" flipV="1">
                  <a:off x="8561258" y="1064414"/>
                  <a:ext cx="144506" cy="755093"/>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43352C9-5BDE-E183-2DA9-0CF7BFB08B9E}"/>
                    </a:ext>
                  </a:extLst>
                </p:cNvPr>
                <p:cNvCxnSpPr>
                  <a:cxnSpLocks/>
                  <a:stCxn id="60" idx="3"/>
                  <a:endCxn id="33" idx="1"/>
                </p:cNvCxnSpPr>
                <p:nvPr/>
              </p:nvCxnSpPr>
              <p:spPr>
                <a:xfrm flipH="1" flipV="1">
                  <a:off x="9011058" y="1369707"/>
                  <a:ext cx="19035" cy="593460"/>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FC1B5EA-3757-8287-666F-4D344151029F}"/>
                    </a:ext>
                  </a:extLst>
                </p:cNvPr>
                <p:cNvCxnSpPr>
                  <a:cxnSpLocks/>
                  <a:endCxn id="60" idx="1"/>
                </p:cNvCxnSpPr>
                <p:nvPr/>
              </p:nvCxnSpPr>
              <p:spPr>
                <a:xfrm flipV="1">
                  <a:off x="9021506" y="2047723"/>
                  <a:ext cx="8587" cy="61030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sp>
          <p:nvSpPr>
            <p:cNvPr id="7" name="Rectangle: Rounded Corners 6">
              <a:extLst>
                <a:ext uri="{FF2B5EF4-FFF2-40B4-BE49-F238E27FC236}">
                  <a16:creationId xmlns:a16="http://schemas.microsoft.com/office/drawing/2014/main" id="{CB53CF10-E3C0-7F41-3A2A-0645702AFC12}"/>
                </a:ext>
              </a:extLst>
            </p:cNvPr>
            <p:cNvSpPr/>
            <p:nvPr/>
          </p:nvSpPr>
          <p:spPr>
            <a:xfrm>
              <a:off x="4873492" y="1414885"/>
              <a:ext cx="1698327" cy="1336508"/>
            </a:xfrm>
            <a:prstGeom prst="roundRect">
              <a:avLst/>
            </a:prstGeom>
            <a:grp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schemeClr>
                  </a:solidFill>
                </a:rPr>
                <a:t>Decoder</a:t>
              </a:r>
              <a:endParaRPr lang="en-CA" dirty="0">
                <a:solidFill>
                  <a:schemeClr val="bg2">
                    <a:lumMod val="75000"/>
                  </a:schemeClr>
                </a:solidFill>
              </a:endParaRPr>
            </a:p>
          </p:txBody>
        </p:sp>
        <p:sp>
          <p:nvSpPr>
            <p:cNvPr id="8" name="Rectangle: Rounded Corners 7">
              <a:extLst>
                <a:ext uri="{FF2B5EF4-FFF2-40B4-BE49-F238E27FC236}">
                  <a16:creationId xmlns:a16="http://schemas.microsoft.com/office/drawing/2014/main" id="{9997A21C-0164-EDF1-E6E0-55526F7D5C68}"/>
                </a:ext>
              </a:extLst>
            </p:cNvPr>
            <p:cNvSpPr/>
            <p:nvPr/>
          </p:nvSpPr>
          <p:spPr>
            <a:xfrm>
              <a:off x="4874576" y="2962675"/>
              <a:ext cx="1698327" cy="1355360"/>
            </a:xfrm>
            <a:prstGeom prst="roundRect">
              <a:avLst/>
            </a:prstGeom>
            <a:grp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schemeClr>
                  </a:solidFill>
                </a:rPr>
                <a:t>Decoder</a:t>
              </a:r>
              <a:endParaRPr lang="en-CA" dirty="0">
                <a:solidFill>
                  <a:schemeClr val="bg2">
                    <a:lumMod val="75000"/>
                  </a:schemeClr>
                </a:solidFill>
              </a:endParaRPr>
            </a:p>
          </p:txBody>
        </p:sp>
        <p:sp>
          <p:nvSpPr>
            <p:cNvPr id="9" name="Rectangle: Rounded Corners 8">
              <a:extLst>
                <a:ext uri="{FF2B5EF4-FFF2-40B4-BE49-F238E27FC236}">
                  <a16:creationId xmlns:a16="http://schemas.microsoft.com/office/drawing/2014/main" id="{A6945F09-1F78-3C02-B146-359770EE0B3E}"/>
                </a:ext>
              </a:extLst>
            </p:cNvPr>
            <p:cNvSpPr/>
            <p:nvPr/>
          </p:nvSpPr>
          <p:spPr>
            <a:xfrm>
              <a:off x="4877934" y="4357094"/>
              <a:ext cx="1698328" cy="1355360"/>
            </a:xfrm>
            <a:prstGeom prst="roundRect">
              <a:avLst/>
            </a:prstGeom>
            <a:grp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schemeClr>
                  </a:solidFill>
                </a:rPr>
                <a:t>Decoder</a:t>
              </a:r>
              <a:endParaRPr lang="en-CA" dirty="0">
                <a:solidFill>
                  <a:schemeClr val="bg2">
                    <a:lumMod val="75000"/>
                  </a:schemeClr>
                </a:solidFill>
              </a:endParaRPr>
            </a:p>
          </p:txBody>
        </p:sp>
        <p:sp>
          <p:nvSpPr>
            <p:cNvPr id="10" name="Rectangle: Rounded Corners 9">
              <a:extLst>
                <a:ext uri="{FF2B5EF4-FFF2-40B4-BE49-F238E27FC236}">
                  <a16:creationId xmlns:a16="http://schemas.microsoft.com/office/drawing/2014/main" id="{39BE4C7F-8B07-2EDB-7304-4DCABC817435}"/>
                </a:ext>
              </a:extLst>
            </p:cNvPr>
            <p:cNvSpPr/>
            <p:nvPr/>
          </p:nvSpPr>
          <p:spPr>
            <a:xfrm>
              <a:off x="6850842" y="1432104"/>
              <a:ext cx="1698327" cy="1336508"/>
            </a:xfrm>
            <a:prstGeom prst="roundRect">
              <a:avLst/>
            </a:prstGeom>
            <a:grp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schemeClr>
                  </a:solidFill>
                </a:rPr>
                <a:t>Decoder</a:t>
              </a:r>
              <a:endParaRPr lang="en-CA" dirty="0">
                <a:solidFill>
                  <a:schemeClr val="bg2">
                    <a:lumMod val="75000"/>
                  </a:schemeClr>
                </a:solidFill>
              </a:endParaRPr>
            </a:p>
          </p:txBody>
        </p:sp>
        <p:sp>
          <p:nvSpPr>
            <p:cNvPr id="11" name="Rectangle: Rounded Corners 10">
              <a:extLst>
                <a:ext uri="{FF2B5EF4-FFF2-40B4-BE49-F238E27FC236}">
                  <a16:creationId xmlns:a16="http://schemas.microsoft.com/office/drawing/2014/main" id="{FB6E0177-1CF0-3700-C914-B2CEC032B4FF}"/>
                </a:ext>
              </a:extLst>
            </p:cNvPr>
            <p:cNvSpPr/>
            <p:nvPr/>
          </p:nvSpPr>
          <p:spPr>
            <a:xfrm>
              <a:off x="6846159" y="2970900"/>
              <a:ext cx="1698327" cy="1355360"/>
            </a:xfrm>
            <a:prstGeom prst="roundRect">
              <a:avLst/>
            </a:prstGeom>
            <a:grp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schemeClr>
                  </a:solidFill>
                </a:rPr>
                <a:t>Decoder</a:t>
              </a:r>
              <a:endParaRPr lang="en-CA" dirty="0">
                <a:solidFill>
                  <a:schemeClr val="bg2">
                    <a:lumMod val="75000"/>
                  </a:schemeClr>
                </a:solidFill>
              </a:endParaRPr>
            </a:p>
          </p:txBody>
        </p:sp>
        <p:sp>
          <p:nvSpPr>
            <p:cNvPr id="12" name="Rectangle: Rounded Corners 11">
              <a:extLst>
                <a:ext uri="{FF2B5EF4-FFF2-40B4-BE49-F238E27FC236}">
                  <a16:creationId xmlns:a16="http://schemas.microsoft.com/office/drawing/2014/main" id="{2BC92544-A6A9-117A-1CDF-F2373F63D8E4}"/>
                </a:ext>
              </a:extLst>
            </p:cNvPr>
            <p:cNvSpPr/>
            <p:nvPr/>
          </p:nvSpPr>
          <p:spPr>
            <a:xfrm>
              <a:off x="6844294" y="4366721"/>
              <a:ext cx="1698327" cy="1355360"/>
            </a:xfrm>
            <a:prstGeom prst="roundRect">
              <a:avLst/>
            </a:prstGeom>
            <a:grp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schemeClr>
                  </a:solidFill>
                </a:rPr>
                <a:t>Decoder</a:t>
              </a:r>
              <a:endParaRPr lang="en-CA" dirty="0">
                <a:solidFill>
                  <a:schemeClr val="bg2">
                    <a:lumMod val="75000"/>
                  </a:schemeClr>
                </a:solidFill>
              </a:endParaRPr>
            </a:p>
          </p:txBody>
        </p:sp>
        <p:sp>
          <p:nvSpPr>
            <p:cNvPr id="13" name="Rectangle: Rounded Corners 12">
              <a:extLst>
                <a:ext uri="{FF2B5EF4-FFF2-40B4-BE49-F238E27FC236}">
                  <a16:creationId xmlns:a16="http://schemas.microsoft.com/office/drawing/2014/main" id="{43970B43-E5C7-48BF-3ACD-BD0CD020B257}"/>
                </a:ext>
              </a:extLst>
            </p:cNvPr>
            <p:cNvSpPr/>
            <p:nvPr/>
          </p:nvSpPr>
          <p:spPr>
            <a:xfrm>
              <a:off x="10096692" y="1425904"/>
              <a:ext cx="1698327" cy="1336508"/>
            </a:xfrm>
            <a:prstGeom prst="roundRect">
              <a:avLst/>
            </a:prstGeom>
            <a:grp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schemeClr>
                  </a:solidFill>
                </a:rPr>
                <a:t>Decoder</a:t>
              </a:r>
              <a:endParaRPr lang="en-CA" dirty="0">
                <a:solidFill>
                  <a:schemeClr val="bg2">
                    <a:lumMod val="75000"/>
                  </a:schemeClr>
                </a:solidFill>
              </a:endParaRPr>
            </a:p>
          </p:txBody>
        </p:sp>
        <p:sp>
          <p:nvSpPr>
            <p:cNvPr id="14" name="Rectangle: Rounded Corners 13">
              <a:extLst>
                <a:ext uri="{FF2B5EF4-FFF2-40B4-BE49-F238E27FC236}">
                  <a16:creationId xmlns:a16="http://schemas.microsoft.com/office/drawing/2014/main" id="{AFF39EF3-B93B-85FC-3607-7456B28402C5}"/>
                </a:ext>
              </a:extLst>
            </p:cNvPr>
            <p:cNvSpPr/>
            <p:nvPr/>
          </p:nvSpPr>
          <p:spPr>
            <a:xfrm>
              <a:off x="10096802" y="2988057"/>
              <a:ext cx="1698327" cy="1355360"/>
            </a:xfrm>
            <a:prstGeom prst="roundRect">
              <a:avLst/>
            </a:prstGeom>
            <a:grp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schemeClr>
                  </a:solidFill>
                </a:rPr>
                <a:t>Decoder</a:t>
              </a:r>
              <a:endParaRPr lang="en-CA" dirty="0">
                <a:solidFill>
                  <a:schemeClr val="bg2">
                    <a:lumMod val="75000"/>
                  </a:schemeClr>
                </a:solidFill>
              </a:endParaRPr>
            </a:p>
          </p:txBody>
        </p:sp>
        <p:sp>
          <p:nvSpPr>
            <p:cNvPr id="15" name="Rectangle: Rounded Corners 14">
              <a:extLst>
                <a:ext uri="{FF2B5EF4-FFF2-40B4-BE49-F238E27FC236}">
                  <a16:creationId xmlns:a16="http://schemas.microsoft.com/office/drawing/2014/main" id="{B0AD200A-B79E-E8EC-BD56-F77CCDE5B0D6}"/>
                </a:ext>
              </a:extLst>
            </p:cNvPr>
            <p:cNvSpPr/>
            <p:nvPr/>
          </p:nvSpPr>
          <p:spPr>
            <a:xfrm>
              <a:off x="10097605" y="4379207"/>
              <a:ext cx="1698327" cy="1355360"/>
            </a:xfrm>
            <a:prstGeom prst="roundRect">
              <a:avLst/>
            </a:prstGeom>
            <a:grp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schemeClr>
                  </a:solidFill>
                </a:rPr>
                <a:t>Decoder</a:t>
              </a:r>
              <a:endParaRPr lang="en-CA" dirty="0">
                <a:solidFill>
                  <a:schemeClr val="bg2">
                    <a:lumMod val="75000"/>
                  </a:schemeClr>
                </a:solidFill>
              </a:endParaRPr>
            </a:p>
          </p:txBody>
        </p:sp>
      </p:grpSp>
      <p:sp>
        <p:nvSpPr>
          <p:cNvPr id="4" name="TextBox 3">
            <a:extLst>
              <a:ext uri="{FF2B5EF4-FFF2-40B4-BE49-F238E27FC236}">
                <a16:creationId xmlns:a16="http://schemas.microsoft.com/office/drawing/2014/main" id="{FE949458-1C17-8565-FBBA-FC7E7557B859}"/>
              </a:ext>
            </a:extLst>
          </p:cNvPr>
          <p:cNvSpPr txBox="1"/>
          <p:nvPr/>
        </p:nvSpPr>
        <p:spPr>
          <a:xfrm>
            <a:off x="6776551" y="5726096"/>
            <a:ext cx="636713" cy="369332"/>
          </a:xfrm>
          <a:prstGeom prst="rect">
            <a:avLst/>
          </a:prstGeom>
          <a:noFill/>
        </p:spPr>
        <p:txBody>
          <a:bodyPr wrap="none" rtlCol="0">
            <a:spAutoFit/>
          </a:bodyPr>
          <a:lstStyle/>
          <a:p>
            <a:r>
              <a:rPr lang="en-US" dirty="0">
                <a:solidFill>
                  <a:schemeClr val="bg2">
                    <a:lumMod val="75000"/>
                  </a:schemeClr>
                </a:solidFill>
              </a:rPr>
              <a:t>Alice</a:t>
            </a:r>
            <a:endParaRPr lang="en-CA" dirty="0">
              <a:solidFill>
                <a:schemeClr val="bg2">
                  <a:lumMod val="75000"/>
                </a:schemeClr>
              </a:solidFill>
            </a:endParaRPr>
          </a:p>
        </p:txBody>
      </p:sp>
      <p:sp>
        <p:nvSpPr>
          <p:cNvPr id="20" name="TextBox 19">
            <a:extLst>
              <a:ext uri="{FF2B5EF4-FFF2-40B4-BE49-F238E27FC236}">
                <a16:creationId xmlns:a16="http://schemas.microsoft.com/office/drawing/2014/main" id="{FA01F9F2-1FA1-7CDF-3370-452F049296D4}"/>
              </a:ext>
            </a:extLst>
          </p:cNvPr>
          <p:cNvSpPr txBox="1"/>
          <p:nvPr/>
        </p:nvSpPr>
        <p:spPr>
          <a:xfrm>
            <a:off x="8167629" y="5724376"/>
            <a:ext cx="796115" cy="369332"/>
          </a:xfrm>
          <a:prstGeom prst="rect">
            <a:avLst/>
          </a:prstGeom>
          <a:noFill/>
        </p:spPr>
        <p:txBody>
          <a:bodyPr wrap="none" rtlCol="0">
            <a:spAutoFit/>
          </a:bodyPr>
          <a:lstStyle/>
          <a:p>
            <a:r>
              <a:rPr lang="en-US" dirty="0">
                <a:solidFill>
                  <a:schemeClr val="bg2">
                    <a:lumMod val="75000"/>
                  </a:schemeClr>
                </a:solidFill>
              </a:rPr>
              <a:t>visited</a:t>
            </a:r>
            <a:endParaRPr lang="en-CA" dirty="0">
              <a:solidFill>
                <a:schemeClr val="bg2">
                  <a:lumMod val="75000"/>
                </a:schemeClr>
              </a:solidFill>
            </a:endParaRPr>
          </a:p>
        </p:txBody>
      </p:sp>
      <p:sp>
        <p:nvSpPr>
          <p:cNvPr id="21" name="TextBox 20">
            <a:extLst>
              <a:ext uri="{FF2B5EF4-FFF2-40B4-BE49-F238E27FC236}">
                <a16:creationId xmlns:a16="http://schemas.microsoft.com/office/drawing/2014/main" id="{897CE83C-839B-F2DA-5C67-D2986311D8EE}"/>
              </a:ext>
            </a:extLst>
          </p:cNvPr>
          <p:cNvSpPr txBox="1"/>
          <p:nvPr/>
        </p:nvSpPr>
        <p:spPr>
          <a:xfrm>
            <a:off x="10625794" y="5730544"/>
            <a:ext cx="830805" cy="369332"/>
          </a:xfrm>
          <a:prstGeom prst="rect">
            <a:avLst/>
          </a:prstGeom>
          <a:noFill/>
        </p:spPr>
        <p:txBody>
          <a:bodyPr wrap="none" rtlCol="0">
            <a:spAutoFit/>
          </a:bodyPr>
          <a:lstStyle/>
          <a:p>
            <a:r>
              <a:rPr lang="en-US" dirty="0">
                <a:solidFill>
                  <a:schemeClr val="bg2">
                    <a:lumMod val="75000"/>
                  </a:schemeClr>
                </a:solidFill>
              </a:rPr>
              <a:t>money</a:t>
            </a:r>
            <a:endParaRPr lang="en-CA" dirty="0">
              <a:solidFill>
                <a:schemeClr val="bg2">
                  <a:lumMod val="75000"/>
                </a:schemeClr>
              </a:solidFill>
            </a:endParaRPr>
          </a:p>
        </p:txBody>
      </p:sp>
      <p:sp>
        <p:nvSpPr>
          <p:cNvPr id="29" name="TextBox 28">
            <a:extLst>
              <a:ext uri="{FF2B5EF4-FFF2-40B4-BE49-F238E27FC236}">
                <a16:creationId xmlns:a16="http://schemas.microsoft.com/office/drawing/2014/main" id="{5991A777-5455-FE14-E4D4-CD150ECB7A0F}"/>
              </a:ext>
            </a:extLst>
          </p:cNvPr>
          <p:cNvSpPr txBox="1"/>
          <p:nvPr/>
        </p:nvSpPr>
        <p:spPr>
          <a:xfrm>
            <a:off x="6615438" y="689417"/>
            <a:ext cx="5399353" cy="369332"/>
          </a:xfrm>
          <a:prstGeom prst="rect">
            <a:avLst/>
          </a:prstGeom>
          <a:noFill/>
          <a:ln>
            <a:noFill/>
          </a:ln>
        </p:spPr>
        <p:txBody>
          <a:bodyPr wrap="square" rtlCol="0">
            <a:spAutoFit/>
          </a:bodyPr>
          <a:lstStyle/>
          <a:p>
            <a:r>
              <a:rPr lang="en-US" dirty="0">
                <a:solidFill>
                  <a:schemeClr val="bg2">
                    <a:lumMod val="75000"/>
                  </a:schemeClr>
                </a:solidFill>
              </a:rPr>
              <a:t>&lt;random&gt;          &lt;random&gt;                             &lt;random&gt; </a:t>
            </a:r>
            <a:endParaRPr lang="en-CA" dirty="0">
              <a:solidFill>
                <a:schemeClr val="bg2">
                  <a:lumMod val="75000"/>
                </a:schemeClr>
              </a:solidFill>
            </a:endParaRPr>
          </a:p>
        </p:txBody>
      </p:sp>
      <p:sp>
        <p:nvSpPr>
          <p:cNvPr id="23" name="TextBox 22">
            <a:extLst>
              <a:ext uri="{FF2B5EF4-FFF2-40B4-BE49-F238E27FC236}">
                <a16:creationId xmlns:a16="http://schemas.microsoft.com/office/drawing/2014/main" id="{86A5B079-021F-3E01-5E77-49635E9C4BAC}"/>
              </a:ext>
            </a:extLst>
          </p:cNvPr>
          <p:cNvSpPr txBox="1"/>
          <p:nvPr/>
        </p:nvSpPr>
        <p:spPr>
          <a:xfrm>
            <a:off x="6615438" y="229759"/>
            <a:ext cx="5399353" cy="369332"/>
          </a:xfrm>
          <a:prstGeom prst="rect">
            <a:avLst/>
          </a:prstGeom>
          <a:solidFill>
            <a:schemeClr val="bg1"/>
          </a:solidFill>
          <a:ln>
            <a:noFill/>
          </a:ln>
        </p:spPr>
        <p:txBody>
          <a:bodyPr wrap="square">
            <a:spAutoFit/>
          </a:bodyPr>
          <a:lstStyle/>
          <a:p>
            <a:r>
              <a:rPr lang="en-CA" sz="1800" dirty="0">
                <a:solidFill>
                  <a:schemeClr val="bg2">
                    <a:lumMod val="75000"/>
                  </a:schemeClr>
                </a:solidFill>
              </a:rPr>
              <a:t>‘visited’                 ‘the’                            ‘end-of-sequence’</a:t>
            </a:r>
          </a:p>
        </p:txBody>
      </p:sp>
      <p:sp>
        <p:nvSpPr>
          <p:cNvPr id="24" name="TextBox 23">
            <a:extLst>
              <a:ext uri="{FF2B5EF4-FFF2-40B4-BE49-F238E27FC236}">
                <a16:creationId xmlns:a16="http://schemas.microsoft.com/office/drawing/2014/main" id="{262F9246-4329-ABF8-E533-8C60F8AC2171}"/>
              </a:ext>
            </a:extLst>
          </p:cNvPr>
          <p:cNvSpPr txBox="1"/>
          <p:nvPr/>
        </p:nvSpPr>
        <p:spPr>
          <a:xfrm>
            <a:off x="5491716" y="229759"/>
            <a:ext cx="931665" cy="369332"/>
          </a:xfrm>
          <a:prstGeom prst="rect">
            <a:avLst/>
          </a:prstGeom>
          <a:solidFill>
            <a:schemeClr val="bg1"/>
          </a:solidFill>
          <a:ln>
            <a:solidFill>
              <a:schemeClr val="accent1">
                <a:shade val="15000"/>
              </a:schemeClr>
            </a:solidFill>
          </a:ln>
        </p:spPr>
        <p:txBody>
          <a:bodyPr wrap="none" rtlCol="0">
            <a:spAutoFit/>
          </a:bodyPr>
          <a:lstStyle/>
          <a:p>
            <a:r>
              <a:rPr lang="en-US" dirty="0">
                <a:solidFill>
                  <a:schemeClr val="bg2">
                    <a:lumMod val="75000"/>
                  </a:schemeClr>
                </a:solidFill>
              </a:rPr>
              <a:t>Labels   </a:t>
            </a:r>
            <a:endParaRPr lang="en-CA" dirty="0">
              <a:solidFill>
                <a:schemeClr val="bg2">
                  <a:lumMod val="75000"/>
                </a:schemeClr>
              </a:solidFill>
            </a:endParaRPr>
          </a:p>
        </p:txBody>
      </p:sp>
      <p:sp>
        <p:nvSpPr>
          <p:cNvPr id="31" name="TextBox 30">
            <a:extLst>
              <a:ext uri="{FF2B5EF4-FFF2-40B4-BE49-F238E27FC236}">
                <a16:creationId xmlns:a16="http://schemas.microsoft.com/office/drawing/2014/main" id="{B71CFF41-1053-3193-DBEA-110C276292A1}"/>
              </a:ext>
            </a:extLst>
          </p:cNvPr>
          <p:cNvSpPr txBox="1"/>
          <p:nvPr/>
        </p:nvSpPr>
        <p:spPr>
          <a:xfrm>
            <a:off x="5492136" y="689417"/>
            <a:ext cx="946093" cy="369332"/>
          </a:xfrm>
          <a:prstGeom prst="rect">
            <a:avLst/>
          </a:prstGeom>
          <a:solidFill>
            <a:schemeClr val="bg1"/>
          </a:solidFill>
          <a:ln>
            <a:solidFill>
              <a:schemeClr val="accent1">
                <a:shade val="15000"/>
              </a:schemeClr>
            </a:solidFill>
          </a:ln>
        </p:spPr>
        <p:txBody>
          <a:bodyPr wrap="none" rtlCol="0">
            <a:spAutoFit/>
          </a:bodyPr>
          <a:lstStyle/>
          <a:p>
            <a:r>
              <a:rPr lang="en-US" dirty="0">
                <a:solidFill>
                  <a:schemeClr val="bg2">
                    <a:lumMod val="75000"/>
                  </a:schemeClr>
                </a:solidFill>
              </a:rPr>
              <a:t>Outputs</a:t>
            </a:r>
            <a:endParaRPr lang="en-CA" dirty="0">
              <a:solidFill>
                <a:schemeClr val="bg2">
                  <a:lumMod val="75000"/>
                </a:schemeClr>
              </a:solidFill>
            </a:endParaRPr>
          </a:p>
        </p:txBody>
      </p:sp>
      <p:grpSp>
        <p:nvGrpSpPr>
          <p:cNvPr id="38" name="Group 37">
            <a:extLst>
              <a:ext uri="{FF2B5EF4-FFF2-40B4-BE49-F238E27FC236}">
                <a16:creationId xmlns:a16="http://schemas.microsoft.com/office/drawing/2014/main" id="{0C6CCFEB-B57A-D1E0-A254-D5D5EF3190AF}"/>
              </a:ext>
            </a:extLst>
          </p:cNvPr>
          <p:cNvGrpSpPr/>
          <p:nvPr/>
        </p:nvGrpSpPr>
        <p:grpSpPr>
          <a:xfrm>
            <a:off x="5173306" y="1149075"/>
            <a:ext cx="5055128" cy="4521029"/>
            <a:chOff x="4829273" y="576553"/>
            <a:chExt cx="4941019" cy="4521029"/>
          </a:xfrm>
        </p:grpSpPr>
        <p:sp>
          <p:nvSpPr>
            <p:cNvPr id="39" name="Arrow: Circular 38">
              <a:extLst>
                <a:ext uri="{FF2B5EF4-FFF2-40B4-BE49-F238E27FC236}">
                  <a16:creationId xmlns:a16="http://schemas.microsoft.com/office/drawing/2014/main" id="{1A364B1E-F32F-DEFF-845D-C735BEA65504}"/>
                </a:ext>
              </a:extLst>
            </p:cNvPr>
            <p:cNvSpPr/>
            <p:nvPr/>
          </p:nvSpPr>
          <p:spPr>
            <a:xfrm rot="10800000">
              <a:off x="6479939" y="1612886"/>
              <a:ext cx="3082868" cy="2935374"/>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48" name="Arrow: Circular 47">
              <a:extLst>
                <a:ext uri="{FF2B5EF4-FFF2-40B4-BE49-F238E27FC236}">
                  <a16:creationId xmlns:a16="http://schemas.microsoft.com/office/drawing/2014/main" id="{919865F0-C31A-3DB8-F413-5433F35B89A7}"/>
                </a:ext>
              </a:extLst>
            </p:cNvPr>
            <p:cNvSpPr/>
            <p:nvPr/>
          </p:nvSpPr>
          <p:spPr>
            <a:xfrm>
              <a:off x="6429764" y="1025098"/>
              <a:ext cx="3082868" cy="2935374"/>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49" name="TextBox 48">
              <a:extLst>
                <a:ext uri="{FF2B5EF4-FFF2-40B4-BE49-F238E27FC236}">
                  <a16:creationId xmlns:a16="http://schemas.microsoft.com/office/drawing/2014/main" id="{B110A665-D441-0226-8893-52F93793FC82}"/>
                </a:ext>
              </a:extLst>
            </p:cNvPr>
            <p:cNvSpPr txBox="1"/>
            <p:nvPr/>
          </p:nvSpPr>
          <p:spPr>
            <a:xfrm>
              <a:off x="6823415" y="576553"/>
              <a:ext cx="2395914" cy="584776"/>
            </a:xfrm>
            <a:prstGeom prst="rect">
              <a:avLst/>
            </a:prstGeom>
            <a:solidFill>
              <a:schemeClr val="bg1"/>
            </a:solidFill>
            <a:ln>
              <a:solidFill>
                <a:schemeClr val="accent1">
                  <a:shade val="15000"/>
                </a:schemeClr>
              </a:solidFill>
            </a:ln>
          </p:spPr>
          <p:txBody>
            <a:bodyPr wrap="none" rtlCol="0">
              <a:spAutoFit/>
            </a:bodyPr>
            <a:lstStyle/>
            <a:p>
              <a:r>
                <a:rPr lang="en-US" sz="3200" dirty="0">
                  <a:solidFill>
                    <a:srgbClr val="FF0000"/>
                  </a:solidFill>
                </a:rPr>
                <a:t>Forward pass</a:t>
              </a:r>
              <a:endParaRPr lang="en-CA" sz="3200" dirty="0">
                <a:solidFill>
                  <a:srgbClr val="FF0000"/>
                </a:solidFill>
              </a:endParaRPr>
            </a:p>
          </p:txBody>
        </p:sp>
        <p:sp>
          <p:nvSpPr>
            <p:cNvPr id="58" name="TextBox 57">
              <a:extLst>
                <a:ext uri="{FF2B5EF4-FFF2-40B4-BE49-F238E27FC236}">
                  <a16:creationId xmlns:a16="http://schemas.microsoft.com/office/drawing/2014/main" id="{FEA66997-9C72-4A47-0B0A-60562FCDD7E0}"/>
                </a:ext>
              </a:extLst>
            </p:cNvPr>
            <p:cNvSpPr txBox="1"/>
            <p:nvPr/>
          </p:nvSpPr>
          <p:spPr>
            <a:xfrm>
              <a:off x="6382824" y="4512806"/>
              <a:ext cx="3387468" cy="584776"/>
            </a:xfrm>
            <a:prstGeom prst="rect">
              <a:avLst/>
            </a:prstGeom>
            <a:solidFill>
              <a:schemeClr val="bg1"/>
            </a:solidFill>
            <a:ln>
              <a:solidFill>
                <a:schemeClr val="accent1">
                  <a:shade val="15000"/>
                </a:schemeClr>
              </a:solidFill>
            </a:ln>
          </p:spPr>
          <p:txBody>
            <a:bodyPr wrap="none" rtlCol="0">
              <a:spAutoFit/>
            </a:bodyPr>
            <a:lstStyle/>
            <a:p>
              <a:r>
                <a:rPr lang="en-US" sz="3200" dirty="0">
                  <a:solidFill>
                    <a:srgbClr val="FF0000"/>
                  </a:solidFill>
                </a:rPr>
                <a:t>Backpropagate loss</a:t>
              </a:r>
              <a:endParaRPr lang="en-CA" sz="3200" dirty="0">
                <a:solidFill>
                  <a:srgbClr val="FF0000"/>
                </a:solidFill>
              </a:endParaRPr>
            </a:p>
          </p:txBody>
        </p:sp>
        <p:sp>
          <p:nvSpPr>
            <p:cNvPr id="59" name="TextBox 58">
              <a:extLst>
                <a:ext uri="{FF2B5EF4-FFF2-40B4-BE49-F238E27FC236}">
                  <a16:creationId xmlns:a16="http://schemas.microsoft.com/office/drawing/2014/main" id="{085A6936-5FEF-8027-9A9F-62FE5E6F2BD5}"/>
                </a:ext>
              </a:extLst>
            </p:cNvPr>
            <p:cNvSpPr txBox="1"/>
            <p:nvPr/>
          </p:nvSpPr>
          <p:spPr>
            <a:xfrm>
              <a:off x="8817515" y="2492702"/>
              <a:ext cx="894797" cy="584776"/>
            </a:xfrm>
            <a:prstGeom prst="rect">
              <a:avLst/>
            </a:prstGeom>
            <a:solidFill>
              <a:schemeClr val="bg1"/>
            </a:solidFill>
            <a:ln>
              <a:solidFill>
                <a:schemeClr val="accent1">
                  <a:shade val="15000"/>
                </a:schemeClr>
              </a:solidFill>
            </a:ln>
          </p:spPr>
          <p:txBody>
            <a:bodyPr wrap="none" rtlCol="0">
              <a:spAutoFit/>
            </a:bodyPr>
            <a:lstStyle/>
            <a:p>
              <a:r>
                <a:rPr lang="en-US" sz="3200" dirty="0">
                  <a:solidFill>
                    <a:srgbClr val="FF0000"/>
                  </a:solidFill>
                </a:rPr>
                <a:t>Loss</a:t>
              </a:r>
              <a:endParaRPr lang="en-CA" sz="3200" dirty="0">
                <a:solidFill>
                  <a:srgbClr val="FF0000"/>
                </a:solidFill>
              </a:endParaRPr>
            </a:p>
          </p:txBody>
        </p:sp>
        <p:sp>
          <p:nvSpPr>
            <p:cNvPr id="75" name="TextBox 74">
              <a:extLst>
                <a:ext uri="{FF2B5EF4-FFF2-40B4-BE49-F238E27FC236}">
                  <a16:creationId xmlns:a16="http://schemas.microsoft.com/office/drawing/2014/main" id="{EEB51C6C-6275-83FF-3510-3E9BAEAC4A04}"/>
                </a:ext>
              </a:extLst>
            </p:cNvPr>
            <p:cNvSpPr txBox="1"/>
            <p:nvPr/>
          </p:nvSpPr>
          <p:spPr>
            <a:xfrm>
              <a:off x="4829273" y="2516663"/>
              <a:ext cx="2796409" cy="584776"/>
            </a:xfrm>
            <a:prstGeom prst="rect">
              <a:avLst/>
            </a:prstGeom>
            <a:solidFill>
              <a:schemeClr val="bg1"/>
            </a:solidFill>
            <a:ln>
              <a:solidFill>
                <a:schemeClr val="accent1">
                  <a:shade val="15000"/>
                </a:schemeClr>
              </a:solidFill>
            </a:ln>
          </p:spPr>
          <p:txBody>
            <a:bodyPr wrap="none" rtlCol="0">
              <a:spAutoFit/>
            </a:bodyPr>
            <a:lstStyle/>
            <a:p>
              <a:r>
                <a:rPr lang="en-US" sz="3200" dirty="0">
                  <a:solidFill>
                    <a:srgbClr val="FF0000"/>
                  </a:solidFill>
                </a:rPr>
                <a:t>Update weights</a:t>
              </a:r>
              <a:endParaRPr lang="en-CA" sz="3200" dirty="0">
                <a:solidFill>
                  <a:srgbClr val="FF0000"/>
                </a:solidFill>
              </a:endParaRPr>
            </a:p>
          </p:txBody>
        </p:sp>
      </p:grpSp>
    </p:spTree>
    <p:extLst>
      <p:ext uri="{BB962C8B-B14F-4D97-AF65-F5344CB8AC3E}">
        <p14:creationId xmlns:p14="http://schemas.microsoft.com/office/powerpoint/2010/main" val="16732644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51F999-7C30-6F4A-BD30-48DDDB195369}"/>
              </a:ext>
            </a:extLst>
          </p:cNvPr>
          <p:cNvSpPr>
            <a:spLocks noGrp="1"/>
          </p:cNvSpPr>
          <p:nvPr>
            <p:ph type="title"/>
          </p:nvPr>
        </p:nvSpPr>
        <p:spPr>
          <a:xfrm>
            <a:off x="572493" y="238539"/>
            <a:ext cx="11018520" cy="1434415"/>
          </a:xfrm>
        </p:spPr>
        <p:txBody>
          <a:bodyPr anchor="b">
            <a:normAutofit/>
          </a:bodyPr>
          <a:lstStyle/>
          <a:p>
            <a:r>
              <a:rPr lang="en-CA" sz="5400" dirty="0"/>
              <a:t>Fine tuning</a:t>
            </a:r>
          </a:p>
        </p:txBody>
      </p:sp>
      <p:sp>
        <p:nvSpPr>
          <p:cNvPr id="3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DE8737-A019-C219-1321-28C5F903BCA1}"/>
              </a:ext>
            </a:extLst>
          </p:cNvPr>
          <p:cNvSpPr>
            <a:spLocks noGrp="1"/>
          </p:cNvSpPr>
          <p:nvPr>
            <p:ph idx="1"/>
          </p:nvPr>
        </p:nvSpPr>
        <p:spPr>
          <a:xfrm>
            <a:off x="572493" y="2071316"/>
            <a:ext cx="6713552" cy="4119172"/>
          </a:xfrm>
        </p:spPr>
        <p:txBody>
          <a:bodyPr anchor="t">
            <a:normAutofit/>
          </a:bodyPr>
          <a:lstStyle/>
          <a:p>
            <a:r>
              <a:rPr lang="en-CA" sz="2200" dirty="0"/>
              <a:t>Align pre-trained transformers towards a specific task, for example a Chat assistant.</a:t>
            </a:r>
          </a:p>
          <a:p>
            <a:r>
              <a:rPr lang="en-CA" sz="2200" dirty="0"/>
              <a:t>Supervised learning</a:t>
            </a:r>
          </a:p>
          <a:p>
            <a:endParaRPr lang="en-CA" sz="2200" dirty="0"/>
          </a:p>
        </p:txBody>
      </p:sp>
      <p:pic>
        <p:nvPicPr>
          <p:cNvPr id="4" name="Picture 3" descr="A close up of a circuit board&#10;&#10;Description automatically generated">
            <a:extLst>
              <a:ext uri="{FF2B5EF4-FFF2-40B4-BE49-F238E27FC236}">
                <a16:creationId xmlns:a16="http://schemas.microsoft.com/office/drawing/2014/main" id="{A3C54A90-8B17-65C2-4D70-FF272F308F28}"/>
              </a:ext>
            </a:extLst>
          </p:cNvPr>
          <p:cNvPicPr>
            <a:picLocks noChangeAspect="1"/>
          </p:cNvPicPr>
          <p:nvPr/>
        </p:nvPicPr>
        <p:blipFill rotWithShape="1">
          <a:blip r:embed="rId2"/>
          <a:srcRect l="30164" r="15722" b="2"/>
          <a:stretch/>
        </p:blipFill>
        <p:spPr>
          <a:xfrm>
            <a:off x="7675658" y="2093976"/>
            <a:ext cx="3941064" cy="4096512"/>
          </a:xfrm>
          <a:prstGeom prst="rect">
            <a:avLst/>
          </a:prstGeom>
        </p:spPr>
      </p:pic>
    </p:spTree>
    <p:extLst>
      <p:ext uri="{BB962C8B-B14F-4D97-AF65-F5344CB8AC3E}">
        <p14:creationId xmlns:p14="http://schemas.microsoft.com/office/powerpoint/2010/main" val="2078174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51F999-7C30-6F4A-BD30-48DDDB195369}"/>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Why Fine tuning?</a:t>
            </a:r>
          </a:p>
        </p:txBody>
      </p:sp>
      <p:sp>
        <p:nvSpPr>
          <p:cNvPr id="5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computer&#10;&#10;Description automatically generated">
            <a:extLst>
              <a:ext uri="{FF2B5EF4-FFF2-40B4-BE49-F238E27FC236}">
                <a16:creationId xmlns:a16="http://schemas.microsoft.com/office/drawing/2014/main" id="{275365A1-C09B-E3EA-B88F-BDEC2AA3B530}"/>
              </a:ext>
            </a:extLst>
          </p:cNvPr>
          <p:cNvPicPr>
            <a:picLocks noChangeAspect="1"/>
          </p:cNvPicPr>
          <p:nvPr/>
        </p:nvPicPr>
        <p:blipFill>
          <a:blip r:embed="rId2"/>
          <a:stretch>
            <a:fillRect/>
          </a:stretch>
        </p:blipFill>
        <p:spPr>
          <a:xfrm>
            <a:off x="320040" y="2399982"/>
            <a:ext cx="5614416" cy="3575455"/>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B02649B4-EFA7-D290-7EAA-4DB9608EF68A}"/>
              </a:ext>
            </a:extLst>
          </p:cNvPr>
          <p:cNvPicPr>
            <a:picLocks noChangeAspect="1"/>
          </p:cNvPicPr>
          <p:nvPr/>
        </p:nvPicPr>
        <p:blipFill>
          <a:blip r:embed="rId3"/>
          <a:stretch>
            <a:fillRect/>
          </a:stretch>
        </p:blipFill>
        <p:spPr>
          <a:xfrm>
            <a:off x="6254496" y="2399982"/>
            <a:ext cx="5614416" cy="3568435"/>
          </a:xfrm>
          <a:prstGeom prst="rect">
            <a:avLst/>
          </a:prstGeom>
        </p:spPr>
      </p:pic>
      <p:sp>
        <p:nvSpPr>
          <p:cNvPr id="15" name="TextBox 14">
            <a:extLst>
              <a:ext uri="{FF2B5EF4-FFF2-40B4-BE49-F238E27FC236}">
                <a16:creationId xmlns:a16="http://schemas.microsoft.com/office/drawing/2014/main" id="{949E1FF0-1256-A57E-F639-72B5ABAE554B}"/>
              </a:ext>
            </a:extLst>
          </p:cNvPr>
          <p:cNvSpPr txBox="1"/>
          <p:nvPr/>
        </p:nvSpPr>
        <p:spPr>
          <a:xfrm>
            <a:off x="2243470" y="6031468"/>
            <a:ext cx="1726114" cy="369332"/>
          </a:xfrm>
          <a:prstGeom prst="rect">
            <a:avLst/>
          </a:prstGeom>
          <a:noFill/>
        </p:spPr>
        <p:txBody>
          <a:bodyPr wrap="none" rtlCol="0">
            <a:spAutoFit/>
          </a:bodyPr>
          <a:lstStyle/>
          <a:p>
            <a:pPr lvl="1"/>
            <a:r>
              <a:rPr lang="en-US" dirty="0">
                <a:hlinkClick r:id="rId4"/>
              </a:rPr>
              <a:t>davinci-002</a:t>
            </a:r>
            <a:endParaRPr lang="en-CA" dirty="0"/>
          </a:p>
        </p:txBody>
      </p:sp>
      <p:sp>
        <p:nvSpPr>
          <p:cNvPr id="16" name="TextBox 15">
            <a:extLst>
              <a:ext uri="{FF2B5EF4-FFF2-40B4-BE49-F238E27FC236}">
                <a16:creationId xmlns:a16="http://schemas.microsoft.com/office/drawing/2014/main" id="{4DD2986D-7E84-6A0B-DBEA-76D288522F3B}"/>
              </a:ext>
            </a:extLst>
          </p:cNvPr>
          <p:cNvSpPr txBox="1"/>
          <p:nvPr/>
        </p:nvSpPr>
        <p:spPr>
          <a:xfrm>
            <a:off x="8472377" y="6031468"/>
            <a:ext cx="1411540" cy="369332"/>
          </a:xfrm>
          <a:prstGeom prst="rect">
            <a:avLst/>
          </a:prstGeom>
          <a:noFill/>
        </p:spPr>
        <p:txBody>
          <a:bodyPr wrap="none" rtlCol="0">
            <a:spAutoFit/>
          </a:bodyPr>
          <a:lstStyle/>
          <a:p>
            <a:r>
              <a:rPr lang="en-US" dirty="0" err="1">
                <a:hlinkClick r:id="rId5"/>
              </a:rPr>
              <a:t>gpt</a:t>
            </a:r>
            <a:r>
              <a:rPr lang="en-US" dirty="0">
                <a:hlinkClick r:id="rId5"/>
              </a:rPr>
              <a:t> 3.5 turbo</a:t>
            </a:r>
            <a:endParaRPr lang="en-CA" dirty="0"/>
          </a:p>
        </p:txBody>
      </p:sp>
      <p:sp>
        <p:nvSpPr>
          <p:cNvPr id="3" name="Callout: Line 2">
            <a:extLst>
              <a:ext uri="{FF2B5EF4-FFF2-40B4-BE49-F238E27FC236}">
                <a16:creationId xmlns:a16="http://schemas.microsoft.com/office/drawing/2014/main" id="{58FE3FA3-9F63-D3B9-6176-10D705A9E5E9}"/>
              </a:ext>
            </a:extLst>
          </p:cNvPr>
          <p:cNvSpPr/>
          <p:nvPr/>
        </p:nvSpPr>
        <p:spPr>
          <a:xfrm>
            <a:off x="1177787" y="1654447"/>
            <a:ext cx="914400" cy="612648"/>
          </a:xfrm>
          <a:prstGeom prst="borderCallout1">
            <a:avLst>
              <a:gd name="adj1" fmla="val 33351"/>
              <a:gd name="adj2" fmla="val 108515"/>
              <a:gd name="adj3" fmla="val 132779"/>
              <a:gd name="adj4" fmla="val 1741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Base model</a:t>
            </a:r>
            <a:endParaRPr lang="en-CA" dirty="0">
              <a:solidFill>
                <a:schemeClr val="accent2"/>
              </a:solidFill>
            </a:endParaRPr>
          </a:p>
        </p:txBody>
      </p:sp>
      <p:sp>
        <p:nvSpPr>
          <p:cNvPr id="4" name="Callout: Line 3">
            <a:extLst>
              <a:ext uri="{FF2B5EF4-FFF2-40B4-BE49-F238E27FC236}">
                <a16:creationId xmlns:a16="http://schemas.microsoft.com/office/drawing/2014/main" id="{8BCBD06D-F11F-3F38-C47F-440142F41FD8}"/>
              </a:ext>
            </a:extLst>
          </p:cNvPr>
          <p:cNvSpPr/>
          <p:nvPr/>
        </p:nvSpPr>
        <p:spPr>
          <a:xfrm>
            <a:off x="10301932" y="1566171"/>
            <a:ext cx="1457739" cy="700924"/>
          </a:xfrm>
          <a:prstGeom prst="borderCallout1">
            <a:avLst>
              <a:gd name="adj1" fmla="val 39029"/>
              <a:gd name="adj2" fmla="val -4529"/>
              <a:gd name="adj3" fmla="val 144946"/>
              <a:gd name="adj4" fmla="val -73659"/>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Instruction tuned model</a:t>
            </a:r>
            <a:endParaRPr lang="en-CA" dirty="0">
              <a:solidFill>
                <a:schemeClr val="accent2"/>
              </a:solidFill>
            </a:endParaRPr>
          </a:p>
        </p:txBody>
      </p:sp>
    </p:spTree>
    <p:extLst>
      <p:ext uri="{BB962C8B-B14F-4D97-AF65-F5344CB8AC3E}">
        <p14:creationId xmlns:p14="http://schemas.microsoft.com/office/powerpoint/2010/main" val="24783478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E2E8FE-B87B-430D-9722-167B5E2C2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Hallstatt Austria - small town perched between lake and mountains">
            <a:extLst>
              <a:ext uri="{FF2B5EF4-FFF2-40B4-BE49-F238E27FC236}">
                <a16:creationId xmlns:a16="http://schemas.microsoft.com/office/drawing/2014/main" id="{36C07823-A0CF-9A6B-EDA9-D6C86A146EE0}"/>
              </a:ext>
            </a:extLst>
          </p:cNvPr>
          <p:cNvPicPr>
            <a:picLocks noChangeAspect="1"/>
          </p:cNvPicPr>
          <p:nvPr/>
        </p:nvPicPr>
        <p:blipFill rotWithShape="1">
          <a:blip r:embed="rId2">
            <a:duotone>
              <a:schemeClr val="accent1">
                <a:shade val="45000"/>
                <a:satMod val="135000"/>
              </a:schemeClr>
              <a:prstClr val="white"/>
            </a:duotone>
            <a:alphaModFix amt="35000"/>
          </a:blip>
          <a:srcRect t="14015" b="1079"/>
          <a:stretch/>
        </p:blipFill>
        <p:spPr>
          <a:xfrm>
            <a:off x="20" y="10"/>
            <a:ext cx="12191981" cy="6857989"/>
          </a:xfrm>
          <a:prstGeom prst="rect">
            <a:avLst/>
          </a:prstGeom>
        </p:spPr>
      </p:pic>
      <p:sp>
        <p:nvSpPr>
          <p:cNvPr id="2" name="Title 1">
            <a:extLst>
              <a:ext uri="{FF2B5EF4-FFF2-40B4-BE49-F238E27FC236}">
                <a16:creationId xmlns:a16="http://schemas.microsoft.com/office/drawing/2014/main" id="{28BB68A3-C325-D5BB-4559-98139CB24450}"/>
              </a:ext>
            </a:extLst>
          </p:cNvPr>
          <p:cNvSpPr>
            <a:spLocks noGrp="1"/>
          </p:cNvSpPr>
          <p:nvPr>
            <p:ph type="title"/>
          </p:nvPr>
        </p:nvSpPr>
        <p:spPr>
          <a:xfrm>
            <a:off x="242910" y="1598246"/>
            <a:ext cx="4626709" cy="5122985"/>
          </a:xfrm>
        </p:spPr>
        <p:txBody>
          <a:bodyPr vert="horz" lIns="91440" tIns="45720" rIns="91440" bIns="45720" rtlCol="0" anchor="t">
            <a:normAutofit/>
          </a:bodyPr>
          <a:lstStyle/>
          <a:p>
            <a:pPr algn="r"/>
            <a:r>
              <a:rPr lang="en-US" sz="8000" dirty="0">
                <a:solidFill>
                  <a:srgbClr val="FFFFFF"/>
                </a:solidFill>
              </a:rPr>
              <a:t>Real world example</a:t>
            </a:r>
          </a:p>
        </p:txBody>
      </p:sp>
      <p:cxnSp>
        <p:nvCxnSpPr>
          <p:cNvPr id="13" name="Straight Connector 1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296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CEBB642-3979-43B4-8BEB-CC704B411822}"/>
              </a:ext>
            </a:extLst>
          </p:cNvPr>
          <p:cNvPicPr>
            <a:picLocks noGrp="1" noChangeAspect="1"/>
          </p:cNvPicPr>
          <p:nvPr>
            <p:ph idx="1"/>
          </p:nvPr>
        </p:nvPicPr>
        <p:blipFill rotWithShape="1">
          <a:blip r:embed="rId2"/>
          <a:srcRect r="858" b="-1"/>
          <a:stretch/>
        </p:blipFill>
        <p:spPr>
          <a:xfrm>
            <a:off x="457200" y="457200"/>
            <a:ext cx="11277600" cy="5943600"/>
          </a:xfrm>
          <a:prstGeom prst="rect">
            <a:avLst/>
          </a:prstGeom>
        </p:spPr>
      </p:pic>
      <p:pic>
        <p:nvPicPr>
          <p:cNvPr id="5" name="Picture 4">
            <a:extLst>
              <a:ext uri="{FF2B5EF4-FFF2-40B4-BE49-F238E27FC236}">
                <a16:creationId xmlns:a16="http://schemas.microsoft.com/office/drawing/2014/main" id="{7B59DF19-3D8D-2ED0-2D7F-B962851A09ED}"/>
              </a:ext>
            </a:extLst>
          </p:cNvPr>
          <p:cNvPicPr>
            <a:picLocks noChangeAspect="1"/>
          </p:cNvPicPr>
          <p:nvPr/>
        </p:nvPicPr>
        <p:blipFill>
          <a:blip r:embed="rId2"/>
          <a:stretch>
            <a:fillRect/>
          </a:stretch>
        </p:blipFill>
        <p:spPr>
          <a:xfrm>
            <a:off x="61645" y="241872"/>
            <a:ext cx="12192000" cy="6374255"/>
          </a:xfrm>
          <a:prstGeom prst="rect">
            <a:avLst/>
          </a:prstGeom>
        </p:spPr>
      </p:pic>
      <p:sp>
        <p:nvSpPr>
          <p:cNvPr id="6" name="Callout: Line 5">
            <a:extLst>
              <a:ext uri="{FF2B5EF4-FFF2-40B4-BE49-F238E27FC236}">
                <a16:creationId xmlns:a16="http://schemas.microsoft.com/office/drawing/2014/main" id="{EC3C1F98-9169-D3D8-D36E-4750B95B39B7}"/>
              </a:ext>
            </a:extLst>
          </p:cNvPr>
          <p:cNvSpPr/>
          <p:nvPr/>
        </p:nvSpPr>
        <p:spPr>
          <a:xfrm>
            <a:off x="4912971" y="1166879"/>
            <a:ext cx="1289407" cy="612648"/>
          </a:xfrm>
          <a:prstGeom prst="borderCallout1">
            <a:avLst>
              <a:gd name="adj1" fmla="val 18750"/>
              <a:gd name="adj2" fmla="val -8333"/>
              <a:gd name="adj3" fmla="val 314579"/>
              <a:gd name="adj4" fmla="val -16520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Embedding dimension</a:t>
            </a:r>
            <a:endParaRPr lang="en-CA" dirty="0">
              <a:solidFill>
                <a:schemeClr val="accent2"/>
              </a:solidFill>
            </a:endParaRPr>
          </a:p>
        </p:txBody>
      </p:sp>
      <p:sp>
        <p:nvSpPr>
          <p:cNvPr id="7" name="Callout: Line 6">
            <a:extLst>
              <a:ext uri="{FF2B5EF4-FFF2-40B4-BE49-F238E27FC236}">
                <a16:creationId xmlns:a16="http://schemas.microsoft.com/office/drawing/2014/main" id="{90C3A8B7-6BC0-34D5-67E0-2D612D674802}"/>
              </a:ext>
            </a:extLst>
          </p:cNvPr>
          <p:cNvSpPr/>
          <p:nvPr/>
        </p:nvSpPr>
        <p:spPr>
          <a:xfrm>
            <a:off x="4909334" y="5916737"/>
            <a:ext cx="1289407" cy="612648"/>
          </a:xfrm>
          <a:prstGeom prst="borderCallout1">
            <a:avLst>
              <a:gd name="adj1" fmla="val 18750"/>
              <a:gd name="adj2" fmla="val -8333"/>
              <a:gd name="adj3" fmla="val 39550"/>
              <a:gd name="adj4" fmla="val -16918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Vocabulary size</a:t>
            </a:r>
            <a:endParaRPr lang="en-CA" dirty="0">
              <a:solidFill>
                <a:schemeClr val="accent2"/>
              </a:solidFill>
            </a:endParaRPr>
          </a:p>
        </p:txBody>
      </p:sp>
      <p:sp>
        <p:nvSpPr>
          <p:cNvPr id="8" name="Callout: Line 7">
            <a:extLst>
              <a:ext uri="{FF2B5EF4-FFF2-40B4-BE49-F238E27FC236}">
                <a16:creationId xmlns:a16="http://schemas.microsoft.com/office/drawing/2014/main" id="{46C421BA-351A-EC02-60A6-F0761EEF3ADB}"/>
              </a:ext>
            </a:extLst>
          </p:cNvPr>
          <p:cNvSpPr/>
          <p:nvPr/>
        </p:nvSpPr>
        <p:spPr>
          <a:xfrm>
            <a:off x="4909334" y="5171249"/>
            <a:ext cx="1631024" cy="612648"/>
          </a:xfrm>
          <a:prstGeom prst="borderCallout1">
            <a:avLst>
              <a:gd name="adj1" fmla="val 18750"/>
              <a:gd name="adj2" fmla="val -8333"/>
              <a:gd name="adj3" fmla="val -133181"/>
              <a:gd name="adj4" fmla="val -11554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Number of decoder blocks</a:t>
            </a:r>
            <a:endParaRPr lang="en-CA" dirty="0">
              <a:solidFill>
                <a:schemeClr val="accent2"/>
              </a:solidFill>
            </a:endParaRPr>
          </a:p>
        </p:txBody>
      </p:sp>
      <p:sp>
        <p:nvSpPr>
          <p:cNvPr id="10" name="Callout: Line 9">
            <a:extLst>
              <a:ext uri="{FF2B5EF4-FFF2-40B4-BE49-F238E27FC236}">
                <a16:creationId xmlns:a16="http://schemas.microsoft.com/office/drawing/2014/main" id="{39272AFC-A085-E8B6-116C-1C0BD23D97AB}"/>
              </a:ext>
            </a:extLst>
          </p:cNvPr>
          <p:cNvSpPr/>
          <p:nvPr/>
        </p:nvSpPr>
        <p:spPr>
          <a:xfrm>
            <a:off x="4909334" y="4056958"/>
            <a:ext cx="2199099" cy="765371"/>
          </a:xfrm>
          <a:prstGeom prst="borderCallout1">
            <a:avLst>
              <a:gd name="adj1" fmla="val 18750"/>
              <a:gd name="adj2" fmla="val -8333"/>
              <a:gd name="adj3" fmla="val 7462"/>
              <a:gd name="adj4" fmla="val -76913"/>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Number of attention heads in each decoder block</a:t>
            </a:r>
            <a:endParaRPr lang="en-CA" dirty="0">
              <a:solidFill>
                <a:schemeClr val="accent2"/>
              </a:solidFill>
            </a:endParaRPr>
          </a:p>
        </p:txBody>
      </p:sp>
      <p:sp>
        <p:nvSpPr>
          <p:cNvPr id="12" name="Callout: Line 11">
            <a:extLst>
              <a:ext uri="{FF2B5EF4-FFF2-40B4-BE49-F238E27FC236}">
                <a16:creationId xmlns:a16="http://schemas.microsoft.com/office/drawing/2014/main" id="{183394C2-BAA9-E741-07E4-BD9BD72730E0}"/>
              </a:ext>
            </a:extLst>
          </p:cNvPr>
          <p:cNvSpPr/>
          <p:nvPr/>
        </p:nvSpPr>
        <p:spPr>
          <a:xfrm>
            <a:off x="4909333" y="2128447"/>
            <a:ext cx="2199099" cy="765371"/>
          </a:xfrm>
          <a:prstGeom prst="borderCallout1">
            <a:avLst>
              <a:gd name="adj1" fmla="val 18750"/>
              <a:gd name="adj2" fmla="val -8333"/>
              <a:gd name="adj3" fmla="val 181971"/>
              <a:gd name="adj4" fmla="val -7551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Number of nodes in Feed forward hidden layer</a:t>
            </a:r>
            <a:endParaRPr lang="en-CA" dirty="0">
              <a:solidFill>
                <a:schemeClr val="accent2"/>
              </a:solidFill>
            </a:endParaRPr>
          </a:p>
        </p:txBody>
      </p:sp>
      <p:sp>
        <p:nvSpPr>
          <p:cNvPr id="14" name="Callout: Line 13">
            <a:extLst>
              <a:ext uri="{FF2B5EF4-FFF2-40B4-BE49-F238E27FC236}">
                <a16:creationId xmlns:a16="http://schemas.microsoft.com/office/drawing/2014/main" id="{FBE7FEBF-00FF-FBBF-9A42-EA2B51E7B14A}"/>
              </a:ext>
            </a:extLst>
          </p:cNvPr>
          <p:cNvSpPr/>
          <p:nvPr/>
        </p:nvSpPr>
        <p:spPr>
          <a:xfrm>
            <a:off x="4909332" y="3092702"/>
            <a:ext cx="2199099" cy="765371"/>
          </a:xfrm>
          <a:prstGeom prst="borderCallout1">
            <a:avLst>
              <a:gd name="adj1" fmla="val 18750"/>
              <a:gd name="adj2" fmla="val -8333"/>
              <a:gd name="adj3" fmla="val 83306"/>
              <a:gd name="adj4" fmla="val -5402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Max input sequence length</a:t>
            </a:r>
            <a:endParaRPr lang="en-CA" dirty="0">
              <a:solidFill>
                <a:schemeClr val="accent2"/>
              </a:solidFill>
            </a:endParaRPr>
          </a:p>
        </p:txBody>
      </p:sp>
    </p:spTree>
    <p:extLst>
      <p:ext uri="{BB962C8B-B14F-4D97-AF65-F5344CB8AC3E}">
        <p14:creationId xmlns:p14="http://schemas.microsoft.com/office/powerpoint/2010/main" val="21761043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524C066-A178-7E41-56C9-E9AE02FF0B93}"/>
              </a:ext>
            </a:extLst>
          </p:cNvPr>
          <p:cNvPicPr>
            <a:picLocks noGrp="1" noChangeAspect="1"/>
          </p:cNvPicPr>
          <p:nvPr>
            <p:ph idx="1"/>
          </p:nvPr>
        </p:nvPicPr>
        <p:blipFill rotWithShape="1">
          <a:blip r:embed="rId2"/>
          <a:srcRect l="2756" r="-1" b="-1"/>
          <a:stretch/>
        </p:blipFill>
        <p:spPr>
          <a:xfrm>
            <a:off x="457200" y="457200"/>
            <a:ext cx="11277600" cy="5943600"/>
          </a:xfrm>
          <a:prstGeom prst="rect">
            <a:avLst/>
          </a:prstGeom>
        </p:spPr>
      </p:pic>
    </p:spTree>
    <p:extLst>
      <p:ext uri="{BB962C8B-B14F-4D97-AF65-F5344CB8AC3E}">
        <p14:creationId xmlns:p14="http://schemas.microsoft.com/office/powerpoint/2010/main" val="38632080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5C8F002-348B-B160-AE76-B3EAC5A5533C}"/>
              </a:ext>
            </a:extLst>
          </p:cNvPr>
          <p:cNvPicPr>
            <a:picLocks noGrp="1" noChangeAspect="1"/>
          </p:cNvPicPr>
          <p:nvPr>
            <p:ph idx="1"/>
          </p:nvPr>
        </p:nvPicPr>
        <p:blipFill>
          <a:blip r:embed="rId2"/>
          <a:stretch>
            <a:fillRect/>
          </a:stretch>
        </p:blipFill>
        <p:spPr>
          <a:xfrm>
            <a:off x="1541517" y="457200"/>
            <a:ext cx="9108965" cy="5943600"/>
          </a:xfrm>
          <a:prstGeom prst="rect">
            <a:avLst/>
          </a:prstGeom>
        </p:spPr>
      </p:pic>
    </p:spTree>
    <p:extLst>
      <p:ext uri="{BB962C8B-B14F-4D97-AF65-F5344CB8AC3E}">
        <p14:creationId xmlns:p14="http://schemas.microsoft.com/office/powerpoint/2010/main" val="4280955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Training data</a:t>
            </a:r>
          </a:p>
        </p:txBody>
      </p:sp>
      <p:sp>
        <p:nvSpPr>
          <p:cNvPr id="1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FFA1A0E0-866B-65FE-D812-5AB629ABEF17}"/>
              </a:ext>
            </a:extLst>
          </p:cNvPr>
          <p:cNvGraphicFramePr>
            <a:graphicFrameLocks noGrp="1"/>
          </p:cNvGraphicFramePr>
          <p:nvPr>
            <p:extLst>
              <p:ext uri="{D42A27DB-BD31-4B8C-83A1-F6EECF244321}">
                <p14:modId xmlns:p14="http://schemas.microsoft.com/office/powerpoint/2010/main" val="1153548176"/>
              </p:ext>
            </p:extLst>
          </p:nvPr>
        </p:nvGraphicFramePr>
        <p:xfrm>
          <a:off x="4654296" y="792471"/>
          <a:ext cx="7214619" cy="5245631"/>
        </p:xfrm>
        <a:graphic>
          <a:graphicData uri="http://schemas.openxmlformats.org/drawingml/2006/table">
            <a:tbl>
              <a:tblPr firstRow="1" bandRow="1">
                <a:noFill/>
              </a:tblPr>
              <a:tblGrid>
                <a:gridCol w="1329227">
                  <a:extLst>
                    <a:ext uri="{9D8B030D-6E8A-4147-A177-3AD203B41FA5}">
                      <a16:colId xmlns:a16="http://schemas.microsoft.com/office/drawing/2014/main" val="1025562365"/>
                    </a:ext>
                  </a:extLst>
                </a:gridCol>
                <a:gridCol w="1329227">
                  <a:extLst>
                    <a:ext uri="{9D8B030D-6E8A-4147-A177-3AD203B41FA5}">
                      <a16:colId xmlns:a16="http://schemas.microsoft.com/office/drawing/2014/main" val="828642069"/>
                    </a:ext>
                  </a:extLst>
                </a:gridCol>
                <a:gridCol w="1329227">
                  <a:extLst>
                    <a:ext uri="{9D8B030D-6E8A-4147-A177-3AD203B41FA5}">
                      <a16:colId xmlns:a16="http://schemas.microsoft.com/office/drawing/2014/main" val="992987793"/>
                    </a:ext>
                  </a:extLst>
                </a:gridCol>
                <a:gridCol w="1613469">
                  <a:extLst>
                    <a:ext uri="{9D8B030D-6E8A-4147-A177-3AD203B41FA5}">
                      <a16:colId xmlns:a16="http://schemas.microsoft.com/office/drawing/2014/main" val="3986620930"/>
                    </a:ext>
                  </a:extLst>
                </a:gridCol>
                <a:gridCol w="1613469">
                  <a:extLst>
                    <a:ext uri="{9D8B030D-6E8A-4147-A177-3AD203B41FA5}">
                      <a16:colId xmlns:a16="http://schemas.microsoft.com/office/drawing/2014/main" val="107581056"/>
                    </a:ext>
                  </a:extLst>
                </a:gridCol>
              </a:tblGrid>
              <a:tr h="680319">
                <a:tc>
                  <a:txBody>
                    <a:bodyPr/>
                    <a:lstStyle/>
                    <a:p>
                      <a:pPr algn="ctr"/>
                      <a:r>
                        <a:rPr lang="en-US" sz="2900" b="0" cap="none" spc="0" dirty="0">
                          <a:solidFill>
                            <a:schemeClr val="tx1"/>
                          </a:solidFill>
                          <a:effectLst/>
                        </a:rPr>
                        <a:t>x1</a:t>
                      </a:r>
                    </a:p>
                  </a:txBody>
                  <a:tcPr marL="82241" marR="82241" marT="11422" marB="164483" anchor="b">
                    <a:lnL w="12700" cmpd="sng">
                      <a:noFill/>
                    </a:lnL>
                    <a:lnR w="12700" cmpd="sng">
                      <a:noFill/>
                    </a:lnR>
                    <a:lnT w="9525" cap="flat" cmpd="sng" algn="ctr">
                      <a:noFill/>
                      <a:prstDash val="solid"/>
                    </a:lnT>
                    <a:lnB w="38100" cmpd="sng">
                      <a:noFill/>
                    </a:lnB>
                    <a:noFill/>
                  </a:tcPr>
                </a:tc>
                <a:tc>
                  <a:txBody>
                    <a:bodyPr/>
                    <a:lstStyle/>
                    <a:p>
                      <a:pPr algn="ctr"/>
                      <a:r>
                        <a:rPr lang="en-US" sz="2900" b="0" cap="none" spc="0" dirty="0">
                          <a:solidFill>
                            <a:schemeClr val="tx1"/>
                          </a:solidFill>
                          <a:effectLst/>
                        </a:rPr>
                        <a:t>x2</a:t>
                      </a:r>
                    </a:p>
                  </a:txBody>
                  <a:tcPr marL="82241" marR="82241" marT="11422" marB="164483" anchor="b">
                    <a:lnL w="12700" cmpd="sng">
                      <a:noFill/>
                    </a:lnL>
                    <a:lnR w="12700" cmpd="sng">
                      <a:noFill/>
                    </a:lnR>
                    <a:lnT w="9525" cap="flat" cmpd="sng" algn="ctr">
                      <a:noFill/>
                      <a:prstDash val="solid"/>
                    </a:lnT>
                    <a:lnB w="38100" cmpd="sng">
                      <a:noFill/>
                    </a:lnB>
                    <a:noFill/>
                  </a:tcPr>
                </a:tc>
                <a:tc>
                  <a:txBody>
                    <a:bodyPr/>
                    <a:lstStyle/>
                    <a:p>
                      <a:pPr algn="ctr"/>
                      <a:r>
                        <a:rPr lang="en-US" sz="2900" b="0" cap="none" spc="0" dirty="0">
                          <a:solidFill>
                            <a:schemeClr val="tx1"/>
                          </a:solidFill>
                          <a:effectLst/>
                        </a:rPr>
                        <a:t>x3</a:t>
                      </a:r>
                    </a:p>
                  </a:txBody>
                  <a:tcPr marL="82241" marR="82241" marT="11422" marB="164483" anchor="b">
                    <a:lnL w="12700" cmpd="sng">
                      <a:noFill/>
                    </a:lnL>
                    <a:lnR w="12700" cmpd="sng">
                      <a:noFill/>
                    </a:lnR>
                    <a:lnT w="9525" cap="flat" cmpd="sng" algn="ctr">
                      <a:noFill/>
                      <a:prstDash val="solid"/>
                    </a:lnT>
                    <a:lnB w="38100" cmpd="sng">
                      <a:noFill/>
                    </a:lnB>
                    <a:noFill/>
                  </a:tcPr>
                </a:tc>
                <a:tc>
                  <a:txBody>
                    <a:bodyPr/>
                    <a:lstStyle/>
                    <a:p>
                      <a:pPr algn="ctr"/>
                      <a:r>
                        <a:rPr lang="en-US" sz="2900" b="0" cap="none" spc="0" dirty="0">
                          <a:solidFill>
                            <a:schemeClr val="tx1"/>
                          </a:solidFill>
                          <a:effectLst/>
                        </a:rPr>
                        <a:t>y1</a:t>
                      </a:r>
                    </a:p>
                  </a:txBody>
                  <a:tcPr marL="82241" marR="82241" marT="11422" marB="164483" anchor="b">
                    <a:lnL w="12700" cmpd="sng">
                      <a:noFill/>
                    </a:lnL>
                    <a:lnR w="12700" cmpd="sng">
                      <a:noFill/>
                    </a:lnR>
                    <a:lnT w="9525" cap="flat" cmpd="sng" algn="ctr">
                      <a:noFill/>
                      <a:prstDash val="solid"/>
                    </a:lnT>
                    <a:lnB w="38100" cmpd="sng">
                      <a:noFill/>
                    </a:lnB>
                    <a:noFill/>
                  </a:tcPr>
                </a:tc>
                <a:tc>
                  <a:txBody>
                    <a:bodyPr/>
                    <a:lstStyle/>
                    <a:p>
                      <a:pPr algn="ctr"/>
                      <a:r>
                        <a:rPr lang="en-US" sz="2900" b="0" cap="none" spc="0" dirty="0">
                          <a:solidFill>
                            <a:schemeClr val="tx1"/>
                          </a:solidFill>
                          <a:effectLst/>
                        </a:rPr>
                        <a:t>y2</a:t>
                      </a:r>
                    </a:p>
                  </a:txBody>
                  <a:tcPr marL="82241" marR="82241" marT="11422" marB="164483"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1681429918"/>
                  </a:ext>
                </a:extLst>
              </a:tr>
              <a:tr h="570664">
                <a:tc>
                  <a:txBody>
                    <a:bodyPr/>
                    <a:lstStyle/>
                    <a:p>
                      <a:pPr algn="ctr"/>
                      <a:r>
                        <a:rPr lang="en-US" sz="2200" cap="none" spc="0">
                          <a:solidFill>
                            <a:schemeClr val="tx1"/>
                          </a:solidFill>
                          <a:effectLst/>
                        </a:rPr>
                        <a:t>1</a:t>
                      </a:r>
                    </a:p>
                  </a:txBody>
                  <a:tcPr marL="82241" marR="82241" marT="11422" marB="164483" anchor="ctr">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pPr algn="ctr"/>
                      <a:r>
                        <a:rPr lang="en-US" sz="2200" cap="none" spc="0">
                          <a:solidFill>
                            <a:schemeClr val="tx1"/>
                          </a:solidFill>
                          <a:effectLst/>
                        </a:rPr>
                        <a:t>0</a:t>
                      </a:r>
                    </a:p>
                  </a:txBody>
                  <a:tcPr marL="82241" marR="82241" marT="11422" marB="164483" anchor="ctr">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pPr algn="ctr"/>
                      <a:r>
                        <a:rPr lang="en-US" sz="2200" cap="none" spc="0">
                          <a:solidFill>
                            <a:schemeClr val="tx1"/>
                          </a:solidFill>
                          <a:effectLst/>
                        </a:rPr>
                        <a:t>1</a:t>
                      </a:r>
                    </a:p>
                  </a:txBody>
                  <a:tcPr marL="82241" marR="82241" marT="11422" marB="164483" anchor="ctr">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pPr algn="ctr"/>
                      <a:r>
                        <a:rPr lang="en-US" sz="2200" cap="none" spc="0">
                          <a:solidFill>
                            <a:schemeClr val="tx1"/>
                          </a:solidFill>
                          <a:effectLst/>
                        </a:rPr>
                        <a:t>1</a:t>
                      </a:r>
                    </a:p>
                  </a:txBody>
                  <a:tcPr marL="82241" marR="82241" marT="11422" marB="164483" anchor="ctr">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pPr algn="ctr"/>
                      <a:r>
                        <a:rPr lang="en-US" sz="2200" cap="none" spc="0" dirty="0">
                          <a:solidFill>
                            <a:schemeClr val="tx1"/>
                          </a:solidFill>
                          <a:effectLst/>
                        </a:rPr>
                        <a:t>0</a:t>
                      </a:r>
                    </a:p>
                  </a:txBody>
                  <a:tcPr marL="82241" marR="82241" marT="11422" marB="164483" anchor="ctr">
                    <a:lnL w="12700" cmpd="sng">
                      <a:noFill/>
                      <a:prstDash val="solid"/>
                    </a:lnL>
                    <a:lnR w="12700" cmpd="sng">
                      <a:noFill/>
                      <a:prstDash val="solid"/>
                    </a:lnR>
                    <a:lnT w="38100" cmpd="sng">
                      <a:noFill/>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219461127"/>
                  </a:ext>
                </a:extLst>
              </a:tr>
              <a:tr h="570664">
                <a:tc>
                  <a:txBody>
                    <a:bodyPr/>
                    <a:lstStyle/>
                    <a:p>
                      <a:pPr algn="ctr"/>
                      <a:r>
                        <a:rPr lang="en-US" sz="2200" cap="none" spc="0">
                          <a:solidFill>
                            <a:schemeClr val="tx1"/>
                          </a:solidFill>
                          <a:effectLst/>
                        </a:rPr>
                        <a:t>1</a:t>
                      </a:r>
                    </a:p>
                  </a:txBody>
                  <a:tcPr marL="82241" marR="82241" marT="11422" marB="164483"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a:r>
                        <a:rPr lang="en-US" sz="2200" cap="none" spc="0">
                          <a:solidFill>
                            <a:schemeClr val="tx1"/>
                          </a:solidFill>
                          <a:effectLst/>
                        </a:rPr>
                        <a:t>1</a:t>
                      </a:r>
                    </a:p>
                  </a:txBody>
                  <a:tcPr marL="82241" marR="82241" marT="11422" marB="164483"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a:r>
                        <a:rPr lang="en-US" sz="2200" cap="none" spc="0">
                          <a:solidFill>
                            <a:schemeClr val="tx1"/>
                          </a:solidFill>
                          <a:effectLst/>
                        </a:rPr>
                        <a:t>0</a:t>
                      </a:r>
                    </a:p>
                  </a:txBody>
                  <a:tcPr marL="82241" marR="82241" marT="11422" marB="164483"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a:r>
                        <a:rPr lang="en-US" sz="2200" cap="none" spc="0">
                          <a:solidFill>
                            <a:schemeClr val="tx1"/>
                          </a:solidFill>
                          <a:effectLst/>
                        </a:rPr>
                        <a:t>1</a:t>
                      </a:r>
                    </a:p>
                  </a:txBody>
                  <a:tcPr marL="82241" marR="82241" marT="11422" marB="164483"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a:r>
                        <a:rPr lang="en-US" sz="2200" cap="none" spc="0" dirty="0">
                          <a:solidFill>
                            <a:schemeClr val="tx1"/>
                          </a:solidFill>
                          <a:effectLst/>
                        </a:rPr>
                        <a:t>0</a:t>
                      </a:r>
                    </a:p>
                  </a:txBody>
                  <a:tcPr marL="82241" marR="82241" marT="11422" marB="164483" anchor="ctr">
                    <a:lnL w="12700" cmpd="sng">
                      <a:noFill/>
                      <a:prstDash val="solid"/>
                    </a:lnL>
                    <a:lnR w="12700" cmpd="sng">
                      <a:noFill/>
                      <a:prstDash val="solid"/>
                    </a:lnR>
                    <a:lnT w="12700" cap="flat" cmpd="sng" algn="ctr">
                      <a:solidFill>
                        <a:schemeClr val="accent1"/>
                      </a:solidFill>
                      <a:prstDash val="solid"/>
                      <a:round/>
                      <a:headEnd type="none" w="med" len="med"/>
                      <a:tailEnd type="none" w="med" len="med"/>
                    </a:lnT>
                    <a:lnB w="12700" cmpd="sng">
                      <a:noFill/>
                      <a:prstDash val="solid"/>
                    </a:lnB>
                    <a:solidFill>
                      <a:schemeClr val="bg1">
                        <a:lumMod val="95000"/>
                      </a:schemeClr>
                    </a:solidFill>
                  </a:tcPr>
                </a:tc>
                <a:extLst>
                  <a:ext uri="{0D108BD9-81ED-4DB2-BD59-A6C34878D82A}">
                    <a16:rowId xmlns:a16="http://schemas.microsoft.com/office/drawing/2014/main" val="4112832384"/>
                  </a:ext>
                </a:extLst>
              </a:tr>
              <a:tr h="570664">
                <a:tc>
                  <a:txBody>
                    <a:bodyPr/>
                    <a:lstStyle/>
                    <a:p>
                      <a:pPr algn="ctr"/>
                      <a:r>
                        <a:rPr lang="en-US" sz="2200" cap="none" spc="0">
                          <a:solidFill>
                            <a:schemeClr val="tx1"/>
                          </a:solidFill>
                          <a:effectLst/>
                        </a:rPr>
                        <a:t>0</a:t>
                      </a:r>
                    </a:p>
                  </a:txBody>
                  <a:tcPr marL="82241" marR="82241" marT="11422" marB="164483"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a:r>
                        <a:rPr lang="en-US" sz="2200" cap="none" spc="0">
                          <a:solidFill>
                            <a:schemeClr val="tx1"/>
                          </a:solidFill>
                          <a:effectLst/>
                        </a:rPr>
                        <a:t>0</a:t>
                      </a:r>
                    </a:p>
                  </a:txBody>
                  <a:tcPr marL="82241" marR="82241" marT="11422" marB="164483"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a:r>
                        <a:rPr lang="en-US" sz="2200" cap="none" spc="0">
                          <a:solidFill>
                            <a:schemeClr val="tx1"/>
                          </a:solidFill>
                          <a:effectLst/>
                        </a:rPr>
                        <a:t>0</a:t>
                      </a:r>
                    </a:p>
                  </a:txBody>
                  <a:tcPr marL="82241" marR="82241" marT="11422" marB="164483"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a:r>
                        <a:rPr lang="en-US" sz="2200" cap="none" spc="0">
                          <a:solidFill>
                            <a:schemeClr val="tx1"/>
                          </a:solidFill>
                          <a:effectLst/>
                        </a:rPr>
                        <a:t>0</a:t>
                      </a:r>
                    </a:p>
                  </a:txBody>
                  <a:tcPr marL="82241" marR="82241" marT="11422" marB="164483"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a:r>
                        <a:rPr lang="en-US" sz="2200" cap="none" spc="0" dirty="0">
                          <a:solidFill>
                            <a:schemeClr val="tx1"/>
                          </a:solidFill>
                          <a:effectLst/>
                        </a:rPr>
                        <a:t>0</a:t>
                      </a:r>
                    </a:p>
                  </a:txBody>
                  <a:tcPr marL="82241" marR="82241" marT="11422" marB="164483" anchor="ctr">
                    <a:lnL w="12700" cmpd="sng">
                      <a:noFill/>
                      <a:prstDash val="solid"/>
                    </a:lnL>
                    <a:lnR w="12700" cmpd="sng">
                      <a:noFill/>
                      <a:prstDash val="solid"/>
                    </a:lnR>
                    <a:lnT w="12700" cmpd="sng">
                      <a:noFill/>
                      <a:prstDash val="soli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445142674"/>
                  </a:ext>
                </a:extLst>
              </a:tr>
              <a:tr h="570664">
                <a:tc>
                  <a:txBody>
                    <a:bodyPr/>
                    <a:lstStyle/>
                    <a:p>
                      <a:pPr algn="ctr"/>
                      <a:r>
                        <a:rPr lang="en-US" sz="2200" cap="none" spc="0">
                          <a:solidFill>
                            <a:schemeClr val="tx1"/>
                          </a:solidFill>
                          <a:effectLst/>
                        </a:rPr>
                        <a:t>1</a:t>
                      </a:r>
                    </a:p>
                  </a:txBody>
                  <a:tcPr marL="82241" marR="82241" marT="11422" marB="164483"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a:r>
                        <a:rPr lang="en-US" sz="2200" cap="none" spc="0">
                          <a:solidFill>
                            <a:schemeClr val="tx1"/>
                          </a:solidFill>
                          <a:effectLst/>
                        </a:rPr>
                        <a:t>1</a:t>
                      </a:r>
                    </a:p>
                  </a:txBody>
                  <a:tcPr marL="82241" marR="82241" marT="11422" marB="164483"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a:r>
                        <a:rPr lang="en-US" sz="2200" cap="none" spc="0">
                          <a:solidFill>
                            <a:schemeClr val="tx1"/>
                          </a:solidFill>
                          <a:effectLst/>
                        </a:rPr>
                        <a:t>1</a:t>
                      </a:r>
                    </a:p>
                  </a:txBody>
                  <a:tcPr marL="82241" marR="82241" marT="11422" marB="164483"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a:r>
                        <a:rPr lang="en-US" sz="2200" cap="none" spc="0">
                          <a:solidFill>
                            <a:schemeClr val="tx1"/>
                          </a:solidFill>
                          <a:effectLst/>
                        </a:rPr>
                        <a:t>1</a:t>
                      </a:r>
                    </a:p>
                  </a:txBody>
                  <a:tcPr marL="82241" marR="82241" marT="11422" marB="164483"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a:r>
                        <a:rPr lang="en-US" sz="2200" cap="none" spc="0" dirty="0">
                          <a:solidFill>
                            <a:schemeClr val="tx1"/>
                          </a:solidFill>
                          <a:effectLst/>
                        </a:rPr>
                        <a:t>0</a:t>
                      </a:r>
                    </a:p>
                  </a:txBody>
                  <a:tcPr marL="82241" marR="82241" marT="11422" marB="164483" anchor="ctr">
                    <a:lnL w="12700" cmpd="sng">
                      <a:noFill/>
                      <a:prstDash val="solid"/>
                    </a:lnL>
                    <a:lnR w="12700" cmpd="sng">
                      <a:noFill/>
                      <a:prstDash val="solid"/>
                    </a:lnR>
                    <a:lnT w="12700" cap="flat" cmpd="sng" algn="ctr">
                      <a:solidFill>
                        <a:schemeClr val="accent1"/>
                      </a:solidFill>
                      <a:prstDash val="solid"/>
                      <a:round/>
                      <a:headEnd type="none" w="med" len="med"/>
                      <a:tailEnd type="none" w="med" len="med"/>
                    </a:lnT>
                    <a:lnB w="12700" cmpd="sng">
                      <a:noFill/>
                      <a:prstDash val="solid"/>
                    </a:lnB>
                    <a:solidFill>
                      <a:schemeClr val="bg1">
                        <a:lumMod val="95000"/>
                      </a:schemeClr>
                    </a:solidFill>
                  </a:tcPr>
                </a:tc>
                <a:extLst>
                  <a:ext uri="{0D108BD9-81ED-4DB2-BD59-A6C34878D82A}">
                    <a16:rowId xmlns:a16="http://schemas.microsoft.com/office/drawing/2014/main" val="770829090"/>
                  </a:ext>
                </a:extLst>
              </a:tr>
              <a:tr h="570664">
                <a:tc>
                  <a:txBody>
                    <a:bodyPr/>
                    <a:lstStyle/>
                    <a:p>
                      <a:pPr algn="ctr"/>
                      <a:r>
                        <a:rPr lang="en-US" sz="2200" cap="none" spc="0">
                          <a:solidFill>
                            <a:schemeClr val="tx1"/>
                          </a:solidFill>
                          <a:effectLst/>
                        </a:rPr>
                        <a:t>1</a:t>
                      </a:r>
                    </a:p>
                  </a:txBody>
                  <a:tcPr marL="82241" marR="82241" marT="11422" marB="164483"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a:r>
                        <a:rPr lang="en-US" sz="2200" cap="none" spc="0">
                          <a:solidFill>
                            <a:schemeClr val="tx1"/>
                          </a:solidFill>
                          <a:effectLst/>
                        </a:rPr>
                        <a:t>0</a:t>
                      </a:r>
                    </a:p>
                  </a:txBody>
                  <a:tcPr marL="82241" marR="82241" marT="11422" marB="164483"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a:r>
                        <a:rPr lang="en-US" sz="2200" cap="none" spc="0">
                          <a:solidFill>
                            <a:schemeClr val="tx1"/>
                          </a:solidFill>
                          <a:effectLst/>
                        </a:rPr>
                        <a:t>0</a:t>
                      </a:r>
                    </a:p>
                  </a:txBody>
                  <a:tcPr marL="82241" marR="82241" marT="11422" marB="164483"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a:r>
                        <a:rPr lang="en-US" sz="2200" cap="none" spc="0">
                          <a:solidFill>
                            <a:schemeClr val="tx1"/>
                          </a:solidFill>
                          <a:effectLst/>
                        </a:rPr>
                        <a:t>1</a:t>
                      </a:r>
                    </a:p>
                  </a:txBody>
                  <a:tcPr marL="82241" marR="82241" marT="11422" marB="164483"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a:r>
                        <a:rPr lang="en-US" sz="2200" cap="none" spc="0" dirty="0">
                          <a:solidFill>
                            <a:schemeClr val="tx1"/>
                          </a:solidFill>
                          <a:effectLst/>
                        </a:rPr>
                        <a:t>1</a:t>
                      </a:r>
                    </a:p>
                  </a:txBody>
                  <a:tcPr marL="82241" marR="82241" marT="11422" marB="164483" anchor="ctr">
                    <a:lnL w="12700" cmpd="sng">
                      <a:noFill/>
                      <a:prstDash val="solid"/>
                    </a:lnL>
                    <a:lnR w="12700" cmpd="sng">
                      <a:noFill/>
                      <a:prstDash val="solid"/>
                    </a:lnR>
                    <a:lnT w="12700" cmpd="sng">
                      <a:noFill/>
                      <a:prstDash val="soli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630264354"/>
                  </a:ext>
                </a:extLst>
              </a:tr>
              <a:tr h="570664">
                <a:tc>
                  <a:txBody>
                    <a:bodyPr/>
                    <a:lstStyle/>
                    <a:p>
                      <a:pPr algn="ctr"/>
                      <a:r>
                        <a:rPr lang="en-US" sz="2200" cap="none" spc="0">
                          <a:solidFill>
                            <a:schemeClr val="tx1"/>
                          </a:solidFill>
                          <a:effectLst/>
                        </a:rPr>
                        <a:t>0</a:t>
                      </a:r>
                    </a:p>
                  </a:txBody>
                  <a:tcPr marL="82241" marR="82241" marT="11422" marB="164483"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a:r>
                        <a:rPr lang="en-US" sz="2200" cap="none" spc="0">
                          <a:solidFill>
                            <a:schemeClr val="tx1"/>
                          </a:solidFill>
                          <a:effectLst/>
                        </a:rPr>
                        <a:t>1</a:t>
                      </a:r>
                    </a:p>
                  </a:txBody>
                  <a:tcPr marL="82241" marR="82241" marT="11422" marB="164483"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a:r>
                        <a:rPr lang="en-US" sz="2200" cap="none" spc="0">
                          <a:solidFill>
                            <a:schemeClr val="tx1"/>
                          </a:solidFill>
                          <a:effectLst/>
                        </a:rPr>
                        <a:t>0</a:t>
                      </a:r>
                    </a:p>
                  </a:txBody>
                  <a:tcPr marL="82241" marR="82241" marT="11422" marB="164483"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a:r>
                        <a:rPr lang="en-US" sz="2200" cap="none" spc="0">
                          <a:solidFill>
                            <a:schemeClr val="tx1"/>
                          </a:solidFill>
                          <a:effectLst/>
                        </a:rPr>
                        <a:t>0</a:t>
                      </a:r>
                    </a:p>
                  </a:txBody>
                  <a:tcPr marL="82241" marR="82241" marT="11422" marB="164483"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a:r>
                        <a:rPr lang="en-US" sz="2200" cap="none" spc="0" dirty="0">
                          <a:solidFill>
                            <a:schemeClr val="tx1"/>
                          </a:solidFill>
                          <a:effectLst/>
                        </a:rPr>
                        <a:t>1</a:t>
                      </a:r>
                    </a:p>
                  </a:txBody>
                  <a:tcPr marL="82241" marR="82241" marT="11422" marB="164483" anchor="ctr">
                    <a:lnL w="12700" cmpd="sng">
                      <a:noFill/>
                      <a:prstDash val="solid"/>
                    </a:lnL>
                    <a:lnR w="12700" cmpd="sng">
                      <a:noFill/>
                      <a:prstDash val="solid"/>
                    </a:lnR>
                    <a:lnT w="12700" cap="flat" cmpd="sng" algn="ctr">
                      <a:solidFill>
                        <a:schemeClr val="accent1"/>
                      </a:solidFill>
                      <a:prstDash val="solid"/>
                      <a:round/>
                      <a:headEnd type="none" w="med" len="med"/>
                      <a:tailEnd type="none" w="med" len="med"/>
                    </a:lnT>
                    <a:lnB w="12700" cmpd="sng">
                      <a:noFill/>
                      <a:prstDash val="solid"/>
                    </a:lnB>
                    <a:solidFill>
                      <a:schemeClr val="bg1">
                        <a:lumMod val="95000"/>
                      </a:schemeClr>
                    </a:solidFill>
                  </a:tcPr>
                </a:tc>
                <a:extLst>
                  <a:ext uri="{0D108BD9-81ED-4DB2-BD59-A6C34878D82A}">
                    <a16:rowId xmlns:a16="http://schemas.microsoft.com/office/drawing/2014/main" val="3631588943"/>
                  </a:ext>
                </a:extLst>
              </a:tr>
              <a:tr h="570664">
                <a:tc>
                  <a:txBody>
                    <a:bodyPr/>
                    <a:lstStyle/>
                    <a:p>
                      <a:pPr algn="ctr"/>
                      <a:r>
                        <a:rPr lang="en-US" sz="2200" cap="none" spc="0">
                          <a:solidFill>
                            <a:schemeClr val="tx1"/>
                          </a:solidFill>
                          <a:effectLst/>
                        </a:rPr>
                        <a:t>1</a:t>
                      </a:r>
                    </a:p>
                  </a:txBody>
                  <a:tcPr marL="82241" marR="82241" marT="11422" marB="164483"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a:r>
                        <a:rPr lang="en-US" sz="2200" cap="none" spc="0">
                          <a:solidFill>
                            <a:schemeClr val="tx1"/>
                          </a:solidFill>
                          <a:effectLst/>
                        </a:rPr>
                        <a:t>0</a:t>
                      </a:r>
                    </a:p>
                  </a:txBody>
                  <a:tcPr marL="82241" marR="82241" marT="11422" marB="164483"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a:r>
                        <a:rPr lang="en-US" sz="2200" cap="none" spc="0">
                          <a:solidFill>
                            <a:schemeClr val="tx1"/>
                          </a:solidFill>
                          <a:effectLst/>
                        </a:rPr>
                        <a:t>1</a:t>
                      </a:r>
                    </a:p>
                  </a:txBody>
                  <a:tcPr marL="82241" marR="82241" marT="11422" marB="164483"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a:r>
                        <a:rPr lang="en-US" sz="2200" cap="none" spc="0">
                          <a:solidFill>
                            <a:schemeClr val="tx1"/>
                          </a:solidFill>
                          <a:effectLst/>
                        </a:rPr>
                        <a:t>1</a:t>
                      </a:r>
                    </a:p>
                  </a:txBody>
                  <a:tcPr marL="82241" marR="82241" marT="11422" marB="164483"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a:r>
                        <a:rPr lang="en-US" sz="2200" cap="none" spc="0" dirty="0">
                          <a:solidFill>
                            <a:schemeClr val="tx1"/>
                          </a:solidFill>
                          <a:effectLst/>
                        </a:rPr>
                        <a:t>1</a:t>
                      </a:r>
                    </a:p>
                  </a:txBody>
                  <a:tcPr marL="82241" marR="82241" marT="11422" marB="164483" anchor="ctr">
                    <a:lnL w="12700" cmpd="sng">
                      <a:noFill/>
                      <a:prstDash val="solid"/>
                    </a:lnL>
                    <a:lnR w="12700" cmpd="sng">
                      <a:noFill/>
                      <a:prstDash val="solid"/>
                    </a:lnR>
                    <a:lnT w="12700" cmpd="sng">
                      <a:noFill/>
                      <a:prstDash val="soli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589878721"/>
                  </a:ext>
                </a:extLst>
              </a:tr>
              <a:tr h="570664">
                <a:tc>
                  <a:txBody>
                    <a:bodyPr/>
                    <a:lstStyle/>
                    <a:p>
                      <a:pPr algn="ctr"/>
                      <a:r>
                        <a:rPr lang="en-US" sz="2200" cap="none" spc="0">
                          <a:solidFill>
                            <a:schemeClr val="tx1"/>
                          </a:solidFill>
                          <a:effectLst/>
                        </a:rPr>
                        <a:t>0</a:t>
                      </a:r>
                    </a:p>
                  </a:txBody>
                  <a:tcPr marL="82241" marR="82241" marT="11422" marB="164483"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a:r>
                        <a:rPr lang="en-US" sz="2200" cap="none" spc="0">
                          <a:solidFill>
                            <a:schemeClr val="tx1"/>
                          </a:solidFill>
                          <a:effectLst/>
                        </a:rPr>
                        <a:t>1</a:t>
                      </a:r>
                    </a:p>
                  </a:txBody>
                  <a:tcPr marL="82241" marR="82241" marT="11422" marB="164483"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a:r>
                        <a:rPr lang="en-US" sz="2200" cap="none" spc="0">
                          <a:solidFill>
                            <a:schemeClr val="tx1"/>
                          </a:solidFill>
                          <a:effectLst/>
                        </a:rPr>
                        <a:t>1</a:t>
                      </a:r>
                    </a:p>
                  </a:txBody>
                  <a:tcPr marL="82241" marR="82241" marT="11422" marB="164483"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a:r>
                        <a:rPr lang="en-US" sz="2200" cap="none" spc="0" dirty="0">
                          <a:solidFill>
                            <a:schemeClr val="tx1"/>
                          </a:solidFill>
                          <a:effectLst/>
                        </a:rPr>
                        <a:t>0</a:t>
                      </a:r>
                    </a:p>
                  </a:txBody>
                  <a:tcPr marL="82241" marR="82241" marT="11422" marB="164483"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a:r>
                        <a:rPr lang="en-US" sz="2200" cap="none" spc="0" dirty="0">
                          <a:solidFill>
                            <a:schemeClr val="tx1"/>
                          </a:solidFill>
                          <a:effectLst/>
                        </a:rPr>
                        <a:t>1</a:t>
                      </a:r>
                    </a:p>
                  </a:txBody>
                  <a:tcPr marL="82241" marR="82241" marT="11422" marB="164483" anchor="ctr">
                    <a:lnL w="12700" cmpd="sng">
                      <a:noFill/>
                      <a:prstDash val="solid"/>
                    </a:lnL>
                    <a:lnR w="12700" cmpd="sng">
                      <a:noFill/>
                      <a:prstDash val="solid"/>
                    </a:lnR>
                    <a:lnT w="12700" cap="flat" cmpd="sng" algn="ctr">
                      <a:solidFill>
                        <a:schemeClr val="accent1"/>
                      </a:solidFill>
                      <a:prstDash val="solid"/>
                      <a:round/>
                      <a:headEnd type="none" w="med" len="med"/>
                      <a:tailEnd type="none" w="med" len="med"/>
                    </a:lnT>
                    <a:lnB w="12700" cmpd="sng">
                      <a:noFill/>
                      <a:prstDash val="solid"/>
                    </a:lnB>
                    <a:solidFill>
                      <a:schemeClr val="bg1">
                        <a:lumMod val="95000"/>
                      </a:schemeClr>
                    </a:solidFill>
                  </a:tcPr>
                </a:tc>
                <a:extLst>
                  <a:ext uri="{0D108BD9-81ED-4DB2-BD59-A6C34878D82A}">
                    <a16:rowId xmlns:a16="http://schemas.microsoft.com/office/drawing/2014/main" val="3255628746"/>
                  </a:ext>
                </a:extLst>
              </a:tr>
            </a:tbl>
          </a:graphicData>
        </a:graphic>
      </p:graphicFrame>
    </p:spTree>
    <p:extLst>
      <p:ext uri="{BB962C8B-B14F-4D97-AF65-F5344CB8AC3E}">
        <p14:creationId xmlns:p14="http://schemas.microsoft.com/office/powerpoint/2010/main" val="34976934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F4455D-ED72-568E-658C-AE5DDA183D4A}"/>
              </a:ext>
            </a:extLst>
          </p:cNvPr>
          <p:cNvSpPr>
            <a:spLocks noGrp="1"/>
          </p:cNvSpPr>
          <p:nvPr>
            <p:ph type="title"/>
          </p:nvPr>
        </p:nvSpPr>
        <p:spPr>
          <a:xfrm>
            <a:off x="838200" y="365125"/>
            <a:ext cx="10515600" cy="1325563"/>
          </a:xfrm>
        </p:spPr>
        <p:txBody>
          <a:bodyPr>
            <a:normAutofit/>
          </a:bodyPr>
          <a:lstStyle/>
          <a:p>
            <a:r>
              <a:rPr lang="en-US" sz="5400"/>
              <a:t>References</a:t>
            </a:r>
            <a:endParaRPr lang="en-CA" sz="5400"/>
          </a:p>
        </p:txBody>
      </p:sp>
      <p:sp>
        <p:nvSpPr>
          <p:cNvPr id="1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07765D3-6271-D080-9768-FB131E8177C7}"/>
              </a:ext>
            </a:extLst>
          </p:cNvPr>
          <p:cNvSpPr>
            <a:spLocks noGrp="1"/>
          </p:cNvSpPr>
          <p:nvPr>
            <p:ph idx="1"/>
          </p:nvPr>
        </p:nvSpPr>
        <p:spPr>
          <a:xfrm>
            <a:off x="838200" y="1929384"/>
            <a:ext cx="10515600" cy="4251960"/>
          </a:xfrm>
        </p:spPr>
        <p:txBody>
          <a:bodyPr>
            <a:normAutofit/>
          </a:bodyPr>
          <a:lstStyle/>
          <a:p>
            <a:r>
              <a:rPr lang="en-US" sz="2200" dirty="0">
                <a:hlinkClick r:id="rId2"/>
              </a:rPr>
              <a:t>[1706.03762] Attention Is All You Need (arxiv.org)</a:t>
            </a:r>
            <a:r>
              <a:rPr lang="en-US" sz="2200" dirty="0"/>
              <a:t> by Vaswani et al.</a:t>
            </a:r>
          </a:p>
          <a:p>
            <a:r>
              <a:rPr lang="en-US" sz="2200" dirty="0">
                <a:hlinkClick r:id="rId3"/>
              </a:rPr>
              <a:t>Build a large language model from scratch</a:t>
            </a:r>
            <a:r>
              <a:rPr lang="en-US" sz="2200" dirty="0"/>
              <a:t> by Sebastian </a:t>
            </a:r>
            <a:r>
              <a:rPr lang="en-US" sz="2200" dirty="0" err="1"/>
              <a:t>Raschka</a:t>
            </a:r>
            <a:endParaRPr lang="en-US" sz="2200" dirty="0"/>
          </a:p>
          <a:p>
            <a:r>
              <a:rPr lang="en-US" sz="2200" dirty="0">
                <a:hlinkClick r:id="rId4"/>
              </a:rPr>
              <a:t>GitHub - </a:t>
            </a:r>
            <a:r>
              <a:rPr lang="en-US" sz="2200" dirty="0" err="1">
                <a:hlinkClick r:id="rId4"/>
              </a:rPr>
              <a:t>karpathy</a:t>
            </a:r>
            <a:r>
              <a:rPr lang="en-US" sz="2200" dirty="0">
                <a:hlinkClick r:id="rId4"/>
              </a:rPr>
              <a:t>/</a:t>
            </a:r>
            <a:r>
              <a:rPr lang="en-US" sz="2200" dirty="0" err="1">
                <a:hlinkClick r:id="rId4"/>
              </a:rPr>
              <a:t>minGPT</a:t>
            </a:r>
            <a:r>
              <a:rPr lang="en-US" sz="2200" dirty="0">
                <a:hlinkClick r:id="rId4"/>
              </a:rPr>
              <a:t>: A minimal </a:t>
            </a:r>
            <a:r>
              <a:rPr lang="en-US" sz="2200" dirty="0" err="1">
                <a:hlinkClick r:id="rId4"/>
              </a:rPr>
              <a:t>PyTorch</a:t>
            </a:r>
            <a:r>
              <a:rPr lang="en-US" sz="2200" dirty="0">
                <a:hlinkClick r:id="rId4"/>
              </a:rPr>
              <a:t> re-implementation of the OpenAI GPT (Generative Pretrained Transformer) training</a:t>
            </a:r>
            <a:r>
              <a:rPr lang="en-US" sz="2200" dirty="0"/>
              <a:t> by Andrej </a:t>
            </a:r>
            <a:r>
              <a:rPr lang="en-US" sz="2200" dirty="0" err="1"/>
              <a:t>Karpathy</a:t>
            </a:r>
            <a:endParaRPr lang="en-US" sz="2200" dirty="0"/>
          </a:p>
          <a:p>
            <a:r>
              <a:rPr lang="en-US" sz="2200" dirty="0">
                <a:hlinkClick r:id="rId5"/>
              </a:rPr>
              <a:t>LM Debugger</a:t>
            </a:r>
            <a:r>
              <a:rPr lang="en-US" sz="2200" dirty="0"/>
              <a:t> </a:t>
            </a:r>
          </a:p>
          <a:p>
            <a:pPr marL="0" indent="0">
              <a:buNone/>
            </a:pPr>
            <a:endParaRPr lang="en-US" sz="2200" dirty="0"/>
          </a:p>
          <a:p>
            <a:endParaRPr lang="en-CA" sz="2200" dirty="0"/>
          </a:p>
        </p:txBody>
      </p:sp>
    </p:spTree>
    <p:extLst>
      <p:ext uri="{BB962C8B-B14F-4D97-AF65-F5344CB8AC3E}">
        <p14:creationId xmlns:p14="http://schemas.microsoft.com/office/powerpoint/2010/main" val="8775776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close up of a circuit board&#10;&#10;Description automatically generated">
            <a:extLst>
              <a:ext uri="{FF2B5EF4-FFF2-40B4-BE49-F238E27FC236}">
                <a16:creationId xmlns:a16="http://schemas.microsoft.com/office/drawing/2014/main" id="{C2CB0ED9-0C62-4198-30C6-6710CF7DA109}"/>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
        <p:nvSpPr>
          <p:cNvPr id="54" name="Rectangle 5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569168-6E2B-6650-9D53-16A8E514C951}"/>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Thank you!</a:t>
            </a:r>
            <a:endParaRPr lang="en-US" sz="3600" dirty="0">
              <a:solidFill>
                <a:schemeClr val="tx1">
                  <a:lumMod val="85000"/>
                  <a:lumOff val="15000"/>
                </a:schemeClr>
              </a:solidFill>
            </a:endParaRPr>
          </a:p>
        </p:txBody>
      </p:sp>
      <p:cxnSp>
        <p:nvCxnSpPr>
          <p:cNvPr id="56" name="Straight Connector 5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2820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close up of a circuit board&#10;&#10;Description automatically generated">
            <a:extLst>
              <a:ext uri="{FF2B5EF4-FFF2-40B4-BE49-F238E27FC236}">
                <a16:creationId xmlns:a16="http://schemas.microsoft.com/office/drawing/2014/main" id="{C2CB0ED9-0C62-4198-30C6-6710CF7DA109}"/>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
        <p:nvSpPr>
          <p:cNvPr id="54" name="Rectangle 5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569168-6E2B-6650-9D53-16A8E514C951}"/>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Q &amp; A</a:t>
            </a:r>
          </a:p>
        </p:txBody>
      </p:sp>
      <p:cxnSp>
        <p:nvCxnSpPr>
          <p:cNvPr id="56" name="Straight Connector 5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9181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389DD-2E01-1632-A0EE-3C7062475F99}"/>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0DED7DA5-8D7D-23D6-95CC-F0BA250108DB}"/>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40321594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389DD-2E01-1632-A0EE-3C7062475F99}"/>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0DED7DA5-8D7D-23D6-95CC-F0BA250108DB}"/>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16034171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7DB178-43F3-49C3-87BD-BC4DEC06B46C}"/>
              </a:ext>
            </a:extLst>
          </p:cNvPr>
          <p:cNvSpPr>
            <a:spLocks noGrp="1"/>
          </p:cNvSpPr>
          <p:nvPr>
            <p:ph type="title"/>
          </p:nvPr>
        </p:nvSpPr>
        <p:spPr>
          <a:xfrm>
            <a:off x="630936" y="640080"/>
            <a:ext cx="4818888" cy="1481328"/>
          </a:xfrm>
        </p:spPr>
        <p:txBody>
          <a:bodyPr anchor="b">
            <a:normAutofit/>
          </a:bodyPr>
          <a:lstStyle/>
          <a:p>
            <a:r>
              <a:rPr lang="en-CA" sz="5400"/>
              <a:t>Encoder stack</a:t>
            </a:r>
          </a:p>
        </p:txBody>
      </p:sp>
      <p:sp>
        <p:nvSpPr>
          <p:cNvPr id="27"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30379A-7CE7-083E-0BF0-072060391550}"/>
              </a:ext>
            </a:extLst>
          </p:cNvPr>
          <p:cNvSpPr>
            <a:spLocks noGrp="1"/>
          </p:cNvSpPr>
          <p:nvPr>
            <p:ph idx="1"/>
          </p:nvPr>
        </p:nvSpPr>
        <p:spPr>
          <a:xfrm>
            <a:off x="630936" y="2660904"/>
            <a:ext cx="4818888" cy="3547872"/>
          </a:xfrm>
        </p:spPr>
        <p:txBody>
          <a:bodyPr anchor="t">
            <a:normAutofit/>
          </a:bodyPr>
          <a:lstStyle/>
          <a:p>
            <a:r>
              <a:rPr lang="en-CA" sz="2200"/>
              <a:t>Input embeddings</a:t>
            </a:r>
          </a:p>
          <a:p>
            <a:r>
              <a:rPr lang="en-CA" sz="2200"/>
              <a:t>Positional encoding</a:t>
            </a:r>
          </a:p>
          <a:p>
            <a:r>
              <a:rPr lang="en-CA" sz="2200"/>
              <a:t>Sub layer: Multi head attention</a:t>
            </a:r>
          </a:p>
          <a:p>
            <a:r>
              <a:rPr lang="en-CA" sz="2200"/>
              <a:t>Sub layer: Feed forward network</a:t>
            </a:r>
          </a:p>
          <a:p>
            <a:pPr marL="0" indent="0">
              <a:buNone/>
            </a:pPr>
            <a:endParaRPr lang="en-CA" sz="2200"/>
          </a:p>
        </p:txBody>
      </p:sp>
      <p:pic>
        <p:nvPicPr>
          <p:cNvPr id="9" name="Picture 8">
            <a:extLst>
              <a:ext uri="{FF2B5EF4-FFF2-40B4-BE49-F238E27FC236}">
                <a16:creationId xmlns:a16="http://schemas.microsoft.com/office/drawing/2014/main" id="{03A86822-CFF0-2F1F-EBE4-876CC65FAFD3}"/>
              </a:ext>
            </a:extLst>
          </p:cNvPr>
          <p:cNvPicPr>
            <a:picLocks noChangeAspect="1"/>
          </p:cNvPicPr>
          <p:nvPr/>
        </p:nvPicPr>
        <p:blipFill>
          <a:blip r:embed="rId2"/>
          <a:stretch>
            <a:fillRect/>
          </a:stretch>
        </p:blipFill>
        <p:spPr>
          <a:xfrm>
            <a:off x="7413155" y="640080"/>
            <a:ext cx="2830753" cy="5577840"/>
          </a:xfrm>
          <a:prstGeom prst="rect">
            <a:avLst/>
          </a:prstGeom>
        </p:spPr>
      </p:pic>
    </p:spTree>
    <p:extLst>
      <p:ext uri="{BB962C8B-B14F-4D97-AF65-F5344CB8AC3E}">
        <p14:creationId xmlns:p14="http://schemas.microsoft.com/office/powerpoint/2010/main" val="9398700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356857" y="640823"/>
            <a:ext cx="2670194" cy="5583148"/>
          </a:xfrm>
        </p:spPr>
        <p:txBody>
          <a:bodyPr anchor="ctr">
            <a:normAutofit/>
          </a:bodyPr>
          <a:lstStyle/>
          <a:p>
            <a:r>
              <a:rPr lang="en-US" sz="5400" dirty="0"/>
              <a:t>N tokens</a:t>
            </a:r>
            <a:br>
              <a:rPr lang="en-US" sz="5400" dirty="0"/>
            </a:br>
            <a:endParaRPr lang="en-CA" sz="5400" dirty="0"/>
          </a:p>
        </p:txBody>
      </p:sp>
      <p:grpSp>
        <p:nvGrpSpPr>
          <p:cNvPr id="301" name="Group 300">
            <a:extLst>
              <a:ext uri="{FF2B5EF4-FFF2-40B4-BE49-F238E27FC236}">
                <a16:creationId xmlns:a16="http://schemas.microsoft.com/office/drawing/2014/main" id="{D3B8DEB4-2A1D-DF9C-B2AB-FEAEF4F428E7}"/>
              </a:ext>
            </a:extLst>
          </p:cNvPr>
          <p:cNvGrpSpPr/>
          <p:nvPr/>
        </p:nvGrpSpPr>
        <p:grpSpPr>
          <a:xfrm>
            <a:off x="3289996" y="196916"/>
            <a:ext cx="8803752" cy="6291022"/>
            <a:chOff x="3289996" y="196916"/>
            <a:chExt cx="8803752" cy="6291022"/>
          </a:xfrm>
        </p:grpSpPr>
        <p:sp>
          <p:nvSpPr>
            <p:cNvPr id="118" name="TextBox 117">
              <a:extLst>
                <a:ext uri="{FF2B5EF4-FFF2-40B4-BE49-F238E27FC236}">
                  <a16:creationId xmlns:a16="http://schemas.microsoft.com/office/drawing/2014/main" id="{F9BDF8ED-0EF9-64A5-EDC0-0EBA81E525F2}"/>
                </a:ext>
              </a:extLst>
            </p:cNvPr>
            <p:cNvSpPr txBox="1"/>
            <p:nvPr/>
          </p:nvSpPr>
          <p:spPr>
            <a:xfrm>
              <a:off x="8359501" y="1904101"/>
              <a:ext cx="898988" cy="1200329"/>
            </a:xfrm>
            <a:prstGeom prst="rect">
              <a:avLst/>
            </a:prstGeom>
            <a:noFill/>
          </p:spPr>
          <p:txBody>
            <a:bodyPr wrap="square" rtlCol="0">
              <a:spAutoFit/>
            </a:bodyPr>
            <a:lstStyle/>
            <a:p>
              <a:r>
                <a:rPr lang="en-US" sz="7200" dirty="0"/>
                <a:t>…</a:t>
              </a:r>
              <a:endParaRPr lang="en-CA" dirty="0"/>
            </a:p>
          </p:txBody>
        </p:sp>
        <p:grpSp>
          <p:nvGrpSpPr>
            <p:cNvPr id="44" name="Group 43">
              <a:extLst>
                <a:ext uri="{FF2B5EF4-FFF2-40B4-BE49-F238E27FC236}">
                  <a16:creationId xmlns:a16="http://schemas.microsoft.com/office/drawing/2014/main" id="{F7AAA43D-AA6A-FE6C-AADB-36AD55A5C480}"/>
                </a:ext>
              </a:extLst>
            </p:cNvPr>
            <p:cNvGrpSpPr/>
            <p:nvPr/>
          </p:nvGrpSpPr>
          <p:grpSpPr>
            <a:xfrm>
              <a:off x="3289996" y="196916"/>
              <a:ext cx="2233191" cy="6280628"/>
              <a:chOff x="7626249" y="308654"/>
              <a:chExt cx="2233191" cy="6280628"/>
            </a:xfrm>
          </p:grpSpPr>
          <p:sp>
            <p:nvSpPr>
              <p:cNvPr id="45" name="Rectangle: Rounded Corners 44">
                <a:extLst>
                  <a:ext uri="{FF2B5EF4-FFF2-40B4-BE49-F238E27FC236}">
                    <a16:creationId xmlns:a16="http://schemas.microsoft.com/office/drawing/2014/main" id="{C968D549-663C-A3E7-DF42-4A97F719A66B}"/>
                  </a:ext>
                </a:extLst>
              </p:cNvPr>
              <p:cNvSpPr>
                <a:spLocks noChangeAspect="1"/>
              </p:cNvSpPr>
              <p:nvPr/>
            </p:nvSpPr>
            <p:spPr>
              <a:xfrm>
                <a:off x="8535685" y="6258865"/>
                <a:ext cx="1003870" cy="3304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200" kern="1200" dirty="0">
                    <a:solidFill>
                      <a:schemeClr val="bg1"/>
                    </a:solidFill>
                    <a:latin typeface="+mn-lt"/>
                    <a:ea typeface="+mn-ea"/>
                    <a:cs typeface="+mn-cs"/>
                  </a:rPr>
                  <a:t>Token 1</a:t>
                </a:r>
                <a:endParaRPr lang="en-CA" sz="1200" dirty="0">
                  <a:solidFill>
                    <a:schemeClr val="bg1"/>
                  </a:solidFill>
                </a:endParaRPr>
              </a:p>
            </p:txBody>
          </p:sp>
          <p:sp>
            <p:nvSpPr>
              <p:cNvPr id="46" name="Rectangle: Rounded Corners 45">
                <a:extLst>
                  <a:ext uri="{FF2B5EF4-FFF2-40B4-BE49-F238E27FC236}">
                    <a16:creationId xmlns:a16="http://schemas.microsoft.com/office/drawing/2014/main" id="{A04AC6E9-9215-3B9A-42D6-A727664506E8}"/>
                  </a:ext>
                </a:extLst>
              </p:cNvPr>
              <p:cNvSpPr>
                <a:spLocks noChangeAspect="1"/>
              </p:cNvSpPr>
              <p:nvPr/>
            </p:nvSpPr>
            <p:spPr>
              <a:xfrm>
                <a:off x="8409325" y="5832980"/>
                <a:ext cx="1269382" cy="263037"/>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200" kern="1200" dirty="0">
                    <a:solidFill>
                      <a:srgbClr val="555555"/>
                    </a:solidFill>
                    <a:latin typeface="+mn-lt"/>
                    <a:ea typeface="+mn-ea"/>
                    <a:cs typeface="+mn-cs"/>
                  </a:rPr>
                  <a:t>Embedding</a:t>
                </a:r>
                <a:endParaRPr lang="en-CA" sz="1200" dirty="0"/>
              </a:p>
            </p:txBody>
          </p:sp>
          <p:sp>
            <p:nvSpPr>
              <p:cNvPr id="47" name="Rectangle: Rounded Corners 46">
                <a:extLst>
                  <a:ext uri="{FF2B5EF4-FFF2-40B4-BE49-F238E27FC236}">
                    <a16:creationId xmlns:a16="http://schemas.microsoft.com/office/drawing/2014/main" id="{C30CA199-64E9-E3A8-1E97-74ECB0D8EABC}"/>
                  </a:ext>
                </a:extLst>
              </p:cNvPr>
              <p:cNvSpPr>
                <a:spLocks noChangeAspect="1"/>
              </p:cNvSpPr>
              <p:nvPr/>
            </p:nvSpPr>
            <p:spPr>
              <a:xfrm>
                <a:off x="8568800" y="805089"/>
                <a:ext cx="857963" cy="281879"/>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200" kern="1200" dirty="0">
                    <a:solidFill>
                      <a:srgbClr val="555555"/>
                    </a:solidFill>
                    <a:latin typeface="+mn-lt"/>
                    <a:ea typeface="+mn-ea"/>
                    <a:cs typeface="+mn-cs"/>
                  </a:rPr>
                  <a:t>Unembed</a:t>
                </a:r>
                <a:endParaRPr lang="en-CA" sz="1200" dirty="0"/>
              </a:p>
            </p:txBody>
          </p:sp>
          <p:cxnSp>
            <p:nvCxnSpPr>
              <p:cNvPr id="48" name="Straight Arrow Connector 47">
                <a:extLst>
                  <a:ext uri="{FF2B5EF4-FFF2-40B4-BE49-F238E27FC236}">
                    <a16:creationId xmlns:a16="http://schemas.microsoft.com/office/drawing/2014/main" id="{F2C7AF53-C8ED-89DF-648D-6CAE9A9DB993}"/>
                  </a:ext>
                </a:extLst>
              </p:cNvPr>
              <p:cNvCxnSpPr>
                <a:cxnSpLocks noChangeAspect="1"/>
                <a:stCxn id="45" idx="0"/>
                <a:endCxn id="46" idx="2"/>
              </p:cNvCxnSpPr>
              <p:nvPr/>
            </p:nvCxnSpPr>
            <p:spPr>
              <a:xfrm flipV="1">
                <a:off x="9037620" y="6096017"/>
                <a:ext cx="6396" cy="16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ECC89D38-D8D2-2EA8-7607-16804C1948F5}"/>
                  </a:ext>
                </a:extLst>
              </p:cNvPr>
              <p:cNvSpPr>
                <a:spLocks noChangeAspect="1"/>
              </p:cNvSpPr>
              <p:nvPr/>
            </p:nvSpPr>
            <p:spPr>
              <a:xfrm>
                <a:off x="8517430" y="308654"/>
                <a:ext cx="950431" cy="3122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200" kern="1200" dirty="0">
                    <a:solidFill>
                      <a:schemeClr val="bg1"/>
                    </a:solidFill>
                    <a:latin typeface="+mn-lt"/>
                    <a:ea typeface="+mn-ea"/>
                    <a:cs typeface="+mn-cs"/>
                  </a:rPr>
                  <a:t>Token 2</a:t>
                </a:r>
                <a:endParaRPr lang="en-CA" sz="1200" dirty="0">
                  <a:solidFill>
                    <a:schemeClr val="bg1"/>
                  </a:solidFill>
                </a:endParaRPr>
              </a:p>
            </p:txBody>
          </p:sp>
          <p:cxnSp>
            <p:nvCxnSpPr>
              <p:cNvPr id="50" name="Straight Arrow Connector 49">
                <a:extLst>
                  <a:ext uri="{FF2B5EF4-FFF2-40B4-BE49-F238E27FC236}">
                    <a16:creationId xmlns:a16="http://schemas.microsoft.com/office/drawing/2014/main" id="{E7F840CE-9A49-FFE2-F02E-3E46A5609FDE}"/>
                  </a:ext>
                </a:extLst>
              </p:cNvPr>
              <p:cNvCxnSpPr>
                <a:cxnSpLocks noChangeAspect="1"/>
                <a:stCxn id="47" idx="0"/>
                <a:endCxn id="49" idx="2"/>
              </p:cNvCxnSpPr>
              <p:nvPr/>
            </p:nvCxnSpPr>
            <p:spPr>
              <a:xfrm flipH="1" flipV="1">
                <a:off x="8992646" y="620912"/>
                <a:ext cx="5136" cy="18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Plus Sign 50">
                <a:extLst>
                  <a:ext uri="{FF2B5EF4-FFF2-40B4-BE49-F238E27FC236}">
                    <a16:creationId xmlns:a16="http://schemas.microsoft.com/office/drawing/2014/main" id="{BC202DEE-8D7C-E604-AC98-D67C20F9B0FD}"/>
                  </a:ext>
                </a:extLst>
              </p:cNvPr>
              <p:cNvSpPr/>
              <p:nvPr/>
            </p:nvSpPr>
            <p:spPr>
              <a:xfrm>
                <a:off x="8933829" y="1229353"/>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2" name="Straight Arrow Connector 51">
                <a:extLst>
                  <a:ext uri="{FF2B5EF4-FFF2-40B4-BE49-F238E27FC236}">
                    <a16:creationId xmlns:a16="http://schemas.microsoft.com/office/drawing/2014/main" id="{43C3DAF9-A9D2-44AB-24E9-2FCFCE5DCC37}"/>
                  </a:ext>
                </a:extLst>
              </p:cNvPr>
              <p:cNvCxnSpPr>
                <a:cxnSpLocks noChangeAspect="1"/>
                <a:stCxn id="51" idx="3"/>
                <a:endCxn id="47" idx="2"/>
              </p:cNvCxnSpPr>
              <p:nvPr/>
            </p:nvCxnSpPr>
            <p:spPr>
              <a:xfrm flipH="1" flipV="1">
                <a:off x="8997782" y="1086968"/>
                <a:ext cx="13276" cy="163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56BF225-3B8D-F519-4E7C-2679ED30AEFE}"/>
                  </a:ext>
                </a:extLst>
              </p:cNvPr>
              <p:cNvCxnSpPr>
                <a:cxnSpLocks noChangeAspect="1"/>
              </p:cNvCxnSpPr>
              <p:nvPr/>
            </p:nvCxnSpPr>
            <p:spPr>
              <a:xfrm flipH="1" flipV="1">
                <a:off x="8992646" y="497624"/>
                <a:ext cx="5136" cy="225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42B42C00-4AE2-3B0F-F86D-FDA3B3F9FC96}"/>
                  </a:ext>
                </a:extLst>
              </p:cNvPr>
              <p:cNvSpPr txBox="1"/>
              <p:nvPr/>
            </p:nvSpPr>
            <p:spPr>
              <a:xfrm>
                <a:off x="8763856" y="2409966"/>
                <a:ext cx="1095584" cy="646331"/>
              </a:xfrm>
              <a:prstGeom prst="rect">
                <a:avLst/>
              </a:prstGeom>
              <a:noFill/>
            </p:spPr>
            <p:txBody>
              <a:bodyPr wrap="square" rtlCol="0">
                <a:spAutoFit/>
              </a:bodyPr>
              <a:lstStyle/>
              <a:p>
                <a:r>
                  <a:rPr lang="en-US" sz="3600" dirty="0"/>
                  <a:t>…</a:t>
                </a:r>
                <a:endParaRPr lang="en-CA" sz="1000" dirty="0"/>
              </a:p>
            </p:txBody>
          </p:sp>
          <p:sp>
            <p:nvSpPr>
              <p:cNvPr id="55" name="Plus Sign 54">
                <a:extLst>
                  <a:ext uri="{FF2B5EF4-FFF2-40B4-BE49-F238E27FC236}">
                    <a16:creationId xmlns:a16="http://schemas.microsoft.com/office/drawing/2014/main" id="{37AD88AD-1E47-0AA9-6C55-ECD508E918D7}"/>
                  </a:ext>
                </a:extLst>
              </p:cNvPr>
              <p:cNvSpPr/>
              <p:nvPr/>
            </p:nvSpPr>
            <p:spPr>
              <a:xfrm>
                <a:off x="8936780" y="2636578"/>
                <a:ext cx="169451"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Rectangle: Rounded Corners 55">
                <a:extLst>
                  <a:ext uri="{FF2B5EF4-FFF2-40B4-BE49-F238E27FC236}">
                    <a16:creationId xmlns:a16="http://schemas.microsoft.com/office/drawing/2014/main" id="{94F39CD9-BE3E-A630-F9EE-B9238EB832D6}"/>
                  </a:ext>
                </a:extLst>
              </p:cNvPr>
              <p:cNvSpPr/>
              <p:nvPr/>
            </p:nvSpPr>
            <p:spPr>
              <a:xfrm>
                <a:off x="7640642" y="5335602"/>
                <a:ext cx="1237506" cy="265668"/>
              </a:xfrm>
              <a:prstGeom prst="round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400" kern="1200" dirty="0">
                    <a:solidFill>
                      <a:srgbClr val="555555"/>
                    </a:solidFill>
                    <a:latin typeface="+mn-lt"/>
                    <a:ea typeface="+mn-ea"/>
                    <a:cs typeface="+mn-cs"/>
                  </a:rPr>
                  <a:t>Attention</a:t>
                </a:r>
                <a:endParaRPr lang="en-CA" sz="1400" dirty="0"/>
              </a:p>
            </p:txBody>
          </p:sp>
          <p:sp>
            <p:nvSpPr>
              <p:cNvPr id="57" name="Rectangle: Rounded Corners 56">
                <a:extLst>
                  <a:ext uri="{FF2B5EF4-FFF2-40B4-BE49-F238E27FC236}">
                    <a16:creationId xmlns:a16="http://schemas.microsoft.com/office/drawing/2014/main" id="{16D6ECB5-0948-5D27-3B13-D29350BE5925}"/>
                  </a:ext>
                </a:extLst>
              </p:cNvPr>
              <p:cNvSpPr/>
              <p:nvPr/>
            </p:nvSpPr>
            <p:spPr>
              <a:xfrm>
                <a:off x="7635166" y="4646532"/>
                <a:ext cx="1259431" cy="26882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400" kern="1200" dirty="0">
                    <a:solidFill>
                      <a:srgbClr val="555555"/>
                    </a:solidFill>
                    <a:latin typeface="+mn-lt"/>
                    <a:ea typeface="+mn-ea"/>
                    <a:cs typeface="+mn-cs"/>
                  </a:rPr>
                  <a:t>Feed forward</a:t>
                </a:r>
                <a:endParaRPr lang="en-CA" sz="1400" dirty="0"/>
              </a:p>
            </p:txBody>
          </p:sp>
          <p:cxnSp>
            <p:nvCxnSpPr>
              <p:cNvPr id="58" name="Straight Arrow Connector 57">
                <a:extLst>
                  <a:ext uri="{FF2B5EF4-FFF2-40B4-BE49-F238E27FC236}">
                    <a16:creationId xmlns:a16="http://schemas.microsoft.com/office/drawing/2014/main" id="{A999B4E8-4534-072C-9AF8-30B4235D54A3}"/>
                  </a:ext>
                </a:extLst>
              </p:cNvPr>
              <p:cNvCxnSpPr>
                <a:cxnSpLocks/>
                <a:stCxn id="46" idx="0"/>
                <a:endCxn id="62" idx="1"/>
              </p:cNvCxnSpPr>
              <p:nvPr/>
            </p:nvCxnSpPr>
            <p:spPr>
              <a:xfrm flipH="1" flipV="1">
                <a:off x="9039010" y="5180042"/>
                <a:ext cx="5006" cy="652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0F8F2C63-401C-EAC4-2763-8685FB932D4B}"/>
                  </a:ext>
                </a:extLst>
              </p:cNvPr>
              <p:cNvCxnSpPr>
                <a:cxnSpLocks/>
                <a:stCxn id="46" idx="0"/>
                <a:endCxn id="56" idx="2"/>
              </p:cNvCxnSpPr>
              <p:nvPr/>
            </p:nvCxnSpPr>
            <p:spPr>
              <a:xfrm rot="16200000" flipV="1">
                <a:off x="8535851" y="5324814"/>
                <a:ext cx="231710" cy="7846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11D8A158-06BA-2257-53B4-2813179FA2C9}"/>
                  </a:ext>
                </a:extLst>
              </p:cNvPr>
              <p:cNvCxnSpPr>
                <a:cxnSpLocks/>
                <a:stCxn id="57" idx="0"/>
                <a:endCxn id="61" idx="1"/>
              </p:cNvCxnSpPr>
              <p:nvPr/>
            </p:nvCxnSpPr>
            <p:spPr>
              <a:xfrm rot="5400000" flipH="1" flipV="1">
                <a:off x="8552196" y="4165118"/>
                <a:ext cx="194101" cy="7687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Plus Sign 60">
                <a:extLst>
                  <a:ext uri="{FF2B5EF4-FFF2-40B4-BE49-F238E27FC236}">
                    <a16:creationId xmlns:a16="http://schemas.microsoft.com/office/drawing/2014/main" id="{E52D75AE-AD6D-4857-8D84-33D4FDF01C48}"/>
                  </a:ext>
                </a:extLst>
              </p:cNvPr>
              <p:cNvSpPr/>
              <p:nvPr/>
            </p:nvSpPr>
            <p:spPr>
              <a:xfrm>
                <a:off x="8971630" y="4352624"/>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Plus Sign 61">
                <a:extLst>
                  <a:ext uri="{FF2B5EF4-FFF2-40B4-BE49-F238E27FC236}">
                    <a16:creationId xmlns:a16="http://schemas.microsoft.com/office/drawing/2014/main" id="{C3BEDFE1-4045-C687-B944-53B79A173379}"/>
                  </a:ext>
                </a:extLst>
              </p:cNvPr>
              <p:cNvSpPr/>
              <p:nvPr/>
            </p:nvSpPr>
            <p:spPr>
              <a:xfrm>
                <a:off x="8977030" y="5080235"/>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3" name="Connector: Elbow 62">
                <a:extLst>
                  <a:ext uri="{FF2B5EF4-FFF2-40B4-BE49-F238E27FC236}">
                    <a16:creationId xmlns:a16="http://schemas.microsoft.com/office/drawing/2014/main" id="{7264FCD1-BBDB-2261-FF89-F17A4138251B}"/>
                  </a:ext>
                </a:extLst>
              </p:cNvPr>
              <p:cNvCxnSpPr>
                <a:cxnSpLocks/>
                <a:stCxn id="56" idx="0"/>
                <a:endCxn id="62" idx="1"/>
              </p:cNvCxnSpPr>
              <p:nvPr/>
            </p:nvCxnSpPr>
            <p:spPr>
              <a:xfrm rot="5400000" flipH="1" flipV="1">
                <a:off x="8571422" y="4868015"/>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5F1768C-6342-5A57-DEC0-C122344FD016}"/>
                  </a:ext>
                </a:extLst>
              </p:cNvPr>
              <p:cNvCxnSpPr>
                <a:cxnSpLocks/>
                <a:stCxn id="62" idx="3"/>
                <a:endCxn id="61" idx="1"/>
              </p:cNvCxnSpPr>
              <p:nvPr/>
            </p:nvCxnSpPr>
            <p:spPr>
              <a:xfrm flipH="1" flipV="1">
                <a:off x="9033610" y="4452431"/>
                <a:ext cx="5400" cy="64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64B9A536-7DF1-3FB5-2301-9EA0DD5ACFC4}"/>
                  </a:ext>
                </a:extLst>
              </p:cNvPr>
              <p:cNvCxnSpPr>
                <a:cxnSpLocks/>
                <a:stCxn id="62" idx="3"/>
                <a:endCxn id="57" idx="2"/>
              </p:cNvCxnSpPr>
              <p:nvPr/>
            </p:nvCxnSpPr>
            <p:spPr>
              <a:xfrm rot="16200000" flipV="1">
                <a:off x="8561883" y="4618359"/>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EB84222E-D37F-7967-39E0-AA8BE18C17E4}"/>
                  </a:ext>
                </a:extLst>
              </p:cNvPr>
              <p:cNvSpPr/>
              <p:nvPr/>
            </p:nvSpPr>
            <p:spPr>
              <a:xfrm>
                <a:off x="7631725" y="3879605"/>
                <a:ext cx="1237506" cy="265668"/>
              </a:xfrm>
              <a:prstGeom prst="round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400" kern="1200" dirty="0">
                    <a:solidFill>
                      <a:srgbClr val="555555"/>
                    </a:solidFill>
                    <a:latin typeface="+mn-lt"/>
                    <a:ea typeface="+mn-ea"/>
                    <a:cs typeface="+mn-cs"/>
                  </a:rPr>
                  <a:t>Attention</a:t>
                </a:r>
                <a:endParaRPr lang="en-CA" sz="1400" dirty="0"/>
              </a:p>
            </p:txBody>
          </p:sp>
          <p:sp>
            <p:nvSpPr>
              <p:cNvPr id="67" name="Rectangle: Rounded Corners 66">
                <a:extLst>
                  <a:ext uri="{FF2B5EF4-FFF2-40B4-BE49-F238E27FC236}">
                    <a16:creationId xmlns:a16="http://schemas.microsoft.com/office/drawing/2014/main" id="{1692706F-E7EB-1120-503C-411DE7F88E05}"/>
                  </a:ext>
                </a:extLst>
              </p:cNvPr>
              <p:cNvSpPr/>
              <p:nvPr/>
            </p:nvSpPr>
            <p:spPr>
              <a:xfrm>
                <a:off x="7626249" y="3190535"/>
                <a:ext cx="1259431" cy="26882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400" kern="1200" dirty="0">
                    <a:solidFill>
                      <a:srgbClr val="555555"/>
                    </a:solidFill>
                    <a:latin typeface="+mn-lt"/>
                    <a:ea typeface="+mn-ea"/>
                    <a:cs typeface="+mn-cs"/>
                  </a:rPr>
                  <a:t>Feed forward</a:t>
                </a:r>
                <a:endParaRPr lang="en-CA" sz="1400" dirty="0"/>
              </a:p>
            </p:txBody>
          </p:sp>
          <p:cxnSp>
            <p:nvCxnSpPr>
              <p:cNvPr id="68" name="Connector: Elbow 67">
                <a:extLst>
                  <a:ext uri="{FF2B5EF4-FFF2-40B4-BE49-F238E27FC236}">
                    <a16:creationId xmlns:a16="http://schemas.microsoft.com/office/drawing/2014/main" id="{54AB6EBB-D47A-B953-53CD-F8AA5667D31C}"/>
                  </a:ext>
                </a:extLst>
              </p:cNvPr>
              <p:cNvCxnSpPr>
                <a:cxnSpLocks/>
                <a:stCxn id="61" idx="3"/>
                <a:endCxn id="66" idx="2"/>
              </p:cNvCxnSpPr>
              <p:nvPr/>
            </p:nvCxnSpPr>
            <p:spPr>
              <a:xfrm rot="16200000" flipV="1">
                <a:off x="8530743" y="3865008"/>
                <a:ext cx="222602" cy="7831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C6923DF7-26F7-B941-955D-F22FAC6A839C}"/>
                  </a:ext>
                </a:extLst>
              </p:cNvPr>
              <p:cNvCxnSpPr>
                <a:cxnSpLocks/>
                <a:stCxn id="67" idx="0"/>
                <a:endCxn id="75" idx="1"/>
              </p:cNvCxnSpPr>
              <p:nvPr/>
            </p:nvCxnSpPr>
            <p:spPr>
              <a:xfrm rot="5400000" flipH="1" flipV="1">
                <a:off x="8554457" y="2707373"/>
                <a:ext cx="184670" cy="7816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Plus Sign 69">
                <a:extLst>
                  <a:ext uri="{FF2B5EF4-FFF2-40B4-BE49-F238E27FC236}">
                    <a16:creationId xmlns:a16="http://schemas.microsoft.com/office/drawing/2014/main" id="{E5714CA4-05C5-15C3-CDCC-FCA15E56A09E}"/>
                  </a:ext>
                </a:extLst>
              </p:cNvPr>
              <p:cNvSpPr/>
              <p:nvPr/>
            </p:nvSpPr>
            <p:spPr>
              <a:xfrm>
                <a:off x="8968113" y="362423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1" name="Connector: Elbow 70">
                <a:extLst>
                  <a:ext uri="{FF2B5EF4-FFF2-40B4-BE49-F238E27FC236}">
                    <a16:creationId xmlns:a16="http://schemas.microsoft.com/office/drawing/2014/main" id="{D8619810-F03F-B699-CBD3-B864A5BC0916}"/>
                  </a:ext>
                </a:extLst>
              </p:cNvPr>
              <p:cNvCxnSpPr>
                <a:cxnSpLocks/>
                <a:stCxn id="66" idx="0"/>
                <a:endCxn id="70" idx="1"/>
              </p:cNvCxnSpPr>
              <p:nvPr/>
            </p:nvCxnSpPr>
            <p:spPr>
              <a:xfrm rot="5400000" flipH="1" flipV="1">
                <a:off x="8562505" y="3412018"/>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85CC740-EB3C-3EA1-DBBF-FCA193013AAE}"/>
                  </a:ext>
                </a:extLst>
              </p:cNvPr>
              <p:cNvCxnSpPr>
                <a:cxnSpLocks/>
                <a:stCxn id="70" idx="3"/>
                <a:endCxn id="75" idx="1"/>
              </p:cNvCxnSpPr>
              <p:nvPr/>
            </p:nvCxnSpPr>
            <p:spPr>
              <a:xfrm flipV="1">
                <a:off x="9030093" y="3005865"/>
                <a:ext cx="7527" cy="633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C3F6046B-0302-A242-4457-9C4FAFE14E5F}"/>
                  </a:ext>
                </a:extLst>
              </p:cNvPr>
              <p:cNvCxnSpPr>
                <a:cxnSpLocks/>
                <a:stCxn id="70" idx="3"/>
                <a:endCxn id="67" idx="2"/>
              </p:cNvCxnSpPr>
              <p:nvPr/>
            </p:nvCxnSpPr>
            <p:spPr>
              <a:xfrm rot="16200000" flipV="1">
                <a:off x="8552966" y="3162362"/>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D5153FA-28A4-9431-8C9C-20CD253A7C23}"/>
                  </a:ext>
                </a:extLst>
              </p:cNvPr>
              <p:cNvCxnSpPr>
                <a:cxnSpLocks/>
                <a:stCxn id="61" idx="3"/>
                <a:endCxn id="70" idx="1"/>
              </p:cNvCxnSpPr>
              <p:nvPr/>
            </p:nvCxnSpPr>
            <p:spPr>
              <a:xfrm flipH="1" flipV="1">
                <a:off x="9030093" y="3724045"/>
                <a:ext cx="3517" cy="64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Plus Sign 74">
                <a:extLst>
                  <a:ext uri="{FF2B5EF4-FFF2-40B4-BE49-F238E27FC236}">
                    <a16:creationId xmlns:a16="http://schemas.microsoft.com/office/drawing/2014/main" id="{3CCAD0E7-F5A5-BB0B-8B55-48F05746EC66}"/>
                  </a:ext>
                </a:extLst>
              </p:cNvPr>
              <p:cNvSpPr/>
              <p:nvPr/>
            </p:nvSpPr>
            <p:spPr>
              <a:xfrm>
                <a:off x="8975640" y="290605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Rectangle: Rounded Corners 75">
                <a:extLst>
                  <a:ext uri="{FF2B5EF4-FFF2-40B4-BE49-F238E27FC236}">
                    <a16:creationId xmlns:a16="http://schemas.microsoft.com/office/drawing/2014/main" id="{CB132E71-6F46-0C56-8789-3D454504DA08}"/>
                  </a:ext>
                </a:extLst>
              </p:cNvPr>
              <p:cNvSpPr/>
              <p:nvPr/>
            </p:nvSpPr>
            <p:spPr>
              <a:xfrm>
                <a:off x="7631725" y="2203283"/>
                <a:ext cx="1237506" cy="265668"/>
              </a:xfrm>
              <a:prstGeom prst="round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400" kern="1200" dirty="0">
                    <a:solidFill>
                      <a:srgbClr val="555555"/>
                    </a:solidFill>
                    <a:latin typeface="+mn-lt"/>
                    <a:ea typeface="+mn-ea"/>
                    <a:cs typeface="+mn-cs"/>
                  </a:rPr>
                  <a:t>Attention</a:t>
                </a:r>
                <a:endParaRPr lang="en-CA" sz="1400" dirty="0"/>
              </a:p>
            </p:txBody>
          </p:sp>
          <p:sp>
            <p:nvSpPr>
              <p:cNvPr id="77" name="Rectangle: Rounded Corners 76">
                <a:extLst>
                  <a:ext uri="{FF2B5EF4-FFF2-40B4-BE49-F238E27FC236}">
                    <a16:creationId xmlns:a16="http://schemas.microsoft.com/office/drawing/2014/main" id="{B935E96C-4C18-7917-BC1F-8001046877ED}"/>
                  </a:ext>
                </a:extLst>
              </p:cNvPr>
              <p:cNvSpPr/>
              <p:nvPr/>
            </p:nvSpPr>
            <p:spPr>
              <a:xfrm>
                <a:off x="7626249" y="1514213"/>
                <a:ext cx="1259431" cy="26882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400" kern="1200" dirty="0">
                    <a:solidFill>
                      <a:srgbClr val="555555"/>
                    </a:solidFill>
                    <a:latin typeface="+mn-lt"/>
                    <a:ea typeface="+mn-ea"/>
                    <a:cs typeface="+mn-cs"/>
                  </a:rPr>
                  <a:t>Feed forward</a:t>
                </a:r>
                <a:endParaRPr lang="en-CA" sz="1400" dirty="0"/>
              </a:p>
            </p:txBody>
          </p:sp>
          <p:sp>
            <p:nvSpPr>
              <p:cNvPr id="78" name="Plus Sign 77">
                <a:extLst>
                  <a:ext uri="{FF2B5EF4-FFF2-40B4-BE49-F238E27FC236}">
                    <a16:creationId xmlns:a16="http://schemas.microsoft.com/office/drawing/2014/main" id="{70C8C948-7E47-49FC-46E1-D0A1859F0D40}"/>
                  </a:ext>
                </a:extLst>
              </p:cNvPr>
              <p:cNvSpPr/>
              <p:nvPr/>
            </p:nvSpPr>
            <p:spPr>
              <a:xfrm>
                <a:off x="8968113" y="1947916"/>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9" name="Connector: Elbow 78">
                <a:extLst>
                  <a:ext uri="{FF2B5EF4-FFF2-40B4-BE49-F238E27FC236}">
                    <a16:creationId xmlns:a16="http://schemas.microsoft.com/office/drawing/2014/main" id="{6ED6D675-F8FE-38AC-104D-CE07DEE22E35}"/>
                  </a:ext>
                </a:extLst>
              </p:cNvPr>
              <p:cNvCxnSpPr>
                <a:cxnSpLocks/>
                <a:stCxn id="76" idx="0"/>
                <a:endCxn id="78" idx="1"/>
              </p:cNvCxnSpPr>
              <p:nvPr/>
            </p:nvCxnSpPr>
            <p:spPr>
              <a:xfrm rot="5400000" flipH="1" flipV="1">
                <a:off x="8562505" y="1735696"/>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40E58E86-551A-D586-BD01-331CC8D39D24}"/>
                  </a:ext>
                </a:extLst>
              </p:cNvPr>
              <p:cNvCxnSpPr>
                <a:cxnSpLocks/>
                <a:stCxn id="78" idx="3"/>
                <a:endCxn id="77" idx="2"/>
              </p:cNvCxnSpPr>
              <p:nvPr/>
            </p:nvCxnSpPr>
            <p:spPr>
              <a:xfrm rot="16200000" flipV="1">
                <a:off x="8552966" y="1486040"/>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398DAC7A-6FEE-30B9-ADD7-9566CF695644}"/>
                  </a:ext>
                </a:extLst>
              </p:cNvPr>
              <p:cNvCxnSpPr>
                <a:cxnSpLocks/>
                <a:stCxn id="55" idx="3"/>
                <a:endCxn id="76" idx="2"/>
              </p:cNvCxnSpPr>
              <p:nvPr/>
            </p:nvCxnSpPr>
            <p:spPr>
              <a:xfrm rot="16200000" flipV="1">
                <a:off x="8541455" y="2177974"/>
                <a:ext cx="189074" cy="771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56F345D4-005F-AEDF-21F7-952340B9E439}"/>
                  </a:ext>
                </a:extLst>
              </p:cNvPr>
              <p:cNvCxnSpPr>
                <a:cxnSpLocks/>
                <a:stCxn id="77" idx="0"/>
                <a:endCxn id="51" idx="1"/>
              </p:cNvCxnSpPr>
              <p:nvPr/>
            </p:nvCxnSpPr>
            <p:spPr>
              <a:xfrm rot="5400000" flipH="1" flipV="1">
                <a:off x="8561258" y="1064414"/>
                <a:ext cx="144506" cy="7550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5B19015-B623-6EAE-6838-CE382C6894D6}"/>
                  </a:ext>
                </a:extLst>
              </p:cNvPr>
              <p:cNvCxnSpPr>
                <a:cxnSpLocks/>
                <a:stCxn id="78" idx="3"/>
                <a:endCxn id="51" idx="1"/>
              </p:cNvCxnSpPr>
              <p:nvPr/>
            </p:nvCxnSpPr>
            <p:spPr>
              <a:xfrm flipH="1" flipV="1">
                <a:off x="9011058" y="1369707"/>
                <a:ext cx="19035" cy="59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E854F20-6C63-6F39-2754-E0BBCAE9DD49}"/>
                  </a:ext>
                </a:extLst>
              </p:cNvPr>
              <p:cNvCxnSpPr>
                <a:cxnSpLocks/>
                <a:stCxn id="55" idx="3"/>
                <a:endCxn id="78" idx="1"/>
              </p:cNvCxnSpPr>
              <p:nvPr/>
            </p:nvCxnSpPr>
            <p:spPr>
              <a:xfrm flipV="1">
                <a:off x="9021506" y="2047723"/>
                <a:ext cx="8587" cy="6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655585D4-1A6C-BD1D-4589-3B8A5208AC9F}"/>
                </a:ext>
              </a:extLst>
            </p:cNvPr>
            <p:cNvGrpSpPr/>
            <p:nvPr/>
          </p:nvGrpSpPr>
          <p:grpSpPr>
            <a:xfrm>
              <a:off x="5747388" y="207310"/>
              <a:ext cx="2233191" cy="6280628"/>
              <a:chOff x="7626249" y="308654"/>
              <a:chExt cx="2233191" cy="6280628"/>
            </a:xfrm>
          </p:grpSpPr>
          <p:sp>
            <p:nvSpPr>
              <p:cNvPr id="86" name="Rectangle: Rounded Corners 85">
                <a:extLst>
                  <a:ext uri="{FF2B5EF4-FFF2-40B4-BE49-F238E27FC236}">
                    <a16:creationId xmlns:a16="http://schemas.microsoft.com/office/drawing/2014/main" id="{605736A8-7695-DB63-E9AD-CD6E85866BFB}"/>
                  </a:ext>
                </a:extLst>
              </p:cNvPr>
              <p:cNvSpPr>
                <a:spLocks noChangeAspect="1"/>
              </p:cNvSpPr>
              <p:nvPr/>
            </p:nvSpPr>
            <p:spPr>
              <a:xfrm>
                <a:off x="8535685" y="6258865"/>
                <a:ext cx="1003870" cy="3304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200" kern="1200" dirty="0">
                    <a:solidFill>
                      <a:schemeClr val="bg1"/>
                    </a:solidFill>
                    <a:latin typeface="+mn-lt"/>
                    <a:ea typeface="+mn-ea"/>
                    <a:cs typeface="+mn-cs"/>
                  </a:rPr>
                  <a:t>Token 2</a:t>
                </a:r>
                <a:endParaRPr lang="en-CA" sz="1200" dirty="0">
                  <a:solidFill>
                    <a:schemeClr val="bg1"/>
                  </a:solidFill>
                </a:endParaRPr>
              </a:p>
            </p:txBody>
          </p:sp>
          <p:sp>
            <p:nvSpPr>
              <p:cNvPr id="87" name="Rectangle: Rounded Corners 86">
                <a:extLst>
                  <a:ext uri="{FF2B5EF4-FFF2-40B4-BE49-F238E27FC236}">
                    <a16:creationId xmlns:a16="http://schemas.microsoft.com/office/drawing/2014/main" id="{9ECBC466-9371-FB1A-3096-E9B14EF690B2}"/>
                  </a:ext>
                </a:extLst>
              </p:cNvPr>
              <p:cNvSpPr>
                <a:spLocks noChangeAspect="1"/>
              </p:cNvSpPr>
              <p:nvPr/>
            </p:nvSpPr>
            <p:spPr>
              <a:xfrm>
                <a:off x="8409325" y="5832980"/>
                <a:ext cx="1269382" cy="263037"/>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200" kern="1200" dirty="0">
                    <a:solidFill>
                      <a:srgbClr val="555555"/>
                    </a:solidFill>
                    <a:latin typeface="+mn-lt"/>
                    <a:ea typeface="+mn-ea"/>
                    <a:cs typeface="+mn-cs"/>
                  </a:rPr>
                  <a:t>Embedding</a:t>
                </a:r>
                <a:endParaRPr lang="en-CA" sz="1200" dirty="0"/>
              </a:p>
            </p:txBody>
          </p:sp>
          <p:sp>
            <p:nvSpPr>
              <p:cNvPr id="88" name="Rectangle: Rounded Corners 87">
                <a:extLst>
                  <a:ext uri="{FF2B5EF4-FFF2-40B4-BE49-F238E27FC236}">
                    <a16:creationId xmlns:a16="http://schemas.microsoft.com/office/drawing/2014/main" id="{272D6DFF-586F-A756-F871-91BA34F1F66C}"/>
                  </a:ext>
                </a:extLst>
              </p:cNvPr>
              <p:cNvSpPr>
                <a:spLocks noChangeAspect="1"/>
              </p:cNvSpPr>
              <p:nvPr/>
            </p:nvSpPr>
            <p:spPr>
              <a:xfrm>
                <a:off x="8568800" y="805089"/>
                <a:ext cx="857963" cy="281879"/>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200" kern="1200" dirty="0">
                    <a:solidFill>
                      <a:srgbClr val="555555"/>
                    </a:solidFill>
                    <a:latin typeface="+mn-lt"/>
                    <a:ea typeface="+mn-ea"/>
                    <a:cs typeface="+mn-cs"/>
                  </a:rPr>
                  <a:t>Unembed</a:t>
                </a:r>
                <a:endParaRPr lang="en-CA" sz="1200" dirty="0"/>
              </a:p>
            </p:txBody>
          </p:sp>
          <p:cxnSp>
            <p:nvCxnSpPr>
              <p:cNvPr id="89" name="Straight Arrow Connector 88">
                <a:extLst>
                  <a:ext uri="{FF2B5EF4-FFF2-40B4-BE49-F238E27FC236}">
                    <a16:creationId xmlns:a16="http://schemas.microsoft.com/office/drawing/2014/main" id="{E3621419-DB59-A05E-DF9E-E49A2456E631}"/>
                  </a:ext>
                </a:extLst>
              </p:cNvPr>
              <p:cNvCxnSpPr>
                <a:cxnSpLocks noChangeAspect="1"/>
                <a:stCxn id="86" idx="0"/>
                <a:endCxn id="87" idx="2"/>
              </p:cNvCxnSpPr>
              <p:nvPr/>
            </p:nvCxnSpPr>
            <p:spPr>
              <a:xfrm flipV="1">
                <a:off x="9037620" y="6096017"/>
                <a:ext cx="6396" cy="16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88B3C004-87EA-4968-FD5E-F966FF4A8EE9}"/>
                  </a:ext>
                </a:extLst>
              </p:cNvPr>
              <p:cNvSpPr>
                <a:spLocks noChangeAspect="1"/>
              </p:cNvSpPr>
              <p:nvPr/>
            </p:nvSpPr>
            <p:spPr>
              <a:xfrm>
                <a:off x="8517430" y="308654"/>
                <a:ext cx="950431" cy="3122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200" kern="1200" dirty="0">
                    <a:solidFill>
                      <a:schemeClr val="bg1"/>
                    </a:solidFill>
                    <a:latin typeface="+mn-lt"/>
                    <a:ea typeface="+mn-ea"/>
                    <a:cs typeface="+mn-cs"/>
                  </a:rPr>
                  <a:t>Token 3</a:t>
                </a:r>
                <a:endParaRPr lang="en-CA" sz="1200" dirty="0">
                  <a:solidFill>
                    <a:schemeClr val="bg1"/>
                  </a:solidFill>
                </a:endParaRPr>
              </a:p>
            </p:txBody>
          </p:sp>
          <p:cxnSp>
            <p:nvCxnSpPr>
              <p:cNvPr id="91" name="Straight Arrow Connector 90">
                <a:extLst>
                  <a:ext uri="{FF2B5EF4-FFF2-40B4-BE49-F238E27FC236}">
                    <a16:creationId xmlns:a16="http://schemas.microsoft.com/office/drawing/2014/main" id="{B36D02C0-ADD0-CDA5-C848-1C644D419DEA}"/>
                  </a:ext>
                </a:extLst>
              </p:cNvPr>
              <p:cNvCxnSpPr>
                <a:cxnSpLocks noChangeAspect="1"/>
                <a:stCxn id="88" idx="0"/>
                <a:endCxn id="90" idx="2"/>
              </p:cNvCxnSpPr>
              <p:nvPr/>
            </p:nvCxnSpPr>
            <p:spPr>
              <a:xfrm flipH="1" flipV="1">
                <a:off x="8992646" y="620912"/>
                <a:ext cx="5136" cy="18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Plus Sign 91">
                <a:extLst>
                  <a:ext uri="{FF2B5EF4-FFF2-40B4-BE49-F238E27FC236}">
                    <a16:creationId xmlns:a16="http://schemas.microsoft.com/office/drawing/2014/main" id="{C23FE1E4-FEC9-C355-7A44-8251D8D46716}"/>
                  </a:ext>
                </a:extLst>
              </p:cNvPr>
              <p:cNvSpPr/>
              <p:nvPr/>
            </p:nvSpPr>
            <p:spPr>
              <a:xfrm>
                <a:off x="8933829" y="1229353"/>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3" name="Straight Arrow Connector 92">
                <a:extLst>
                  <a:ext uri="{FF2B5EF4-FFF2-40B4-BE49-F238E27FC236}">
                    <a16:creationId xmlns:a16="http://schemas.microsoft.com/office/drawing/2014/main" id="{E8C24B7B-B892-18E9-2F72-29652F0360C1}"/>
                  </a:ext>
                </a:extLst>
              </p:cNvPr>
              <p:cNvCxnSpPr>
                <a:cxnSpLocks noChangeAspect="1"/>
                <a:stCxn id="92" idx="3"/>
                <a:endCxn id="88" idx="2"/>
              </p:cNvCxnSpPr>
              <p:nvPr/>
            </p:nvCxnSpPr>
            <p:spPr>
              <a:xfrm flipH="1" flipV="1">
                <a:off x="8997782" y="1086968"/>
                <a:ext cx="13276" cy="163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2014E1E-5AAE-086F-C3B3-137A3B11D30E}"/>
                  </a:ext>
                </a:extLst>
              </p:cNvPr>
              <p:cNvCxnSpPr>
                <a:cxnSpLocks noChangeAspect="1"/>
              </p:cNvCxnSpPr>
              <p:nvPr/>
            </p:nvCxnSpPr>
            <p:spPr>
              <a:xfrm flipH="1" flipV="1">
                <a:off x="8992646" y="497624"/>
                <a:ext cx="5136" cy="225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A4F8DC73-5A67-DD58-31C9-9A9B9C7D632F}"/>
                  </a:ext>
                </a:extLst>
              </p:cNvPr>
              <p:cNvSpPr txBox="1"/>
              <p:nvPr/>
            </p:nvSpPr>
            <p:spPr>
              <a:xfrm>
                <a:off x="8763856" y="2409966"/>
                <a:ext cx="1095584" cy="646331"/>
              </a:xfrm>
              <a:prstGeom prst="rect">
                <a:avLst/>
              </a:prstGeom>
              <a:noFill/>
            </p:spPr>
            <p:txBody>
              <a:bodyPr wrap="square" rtlCol="0">
                <a:spAutoFit/>
              </a:bodyPr>
              <a:lstStyle/>
              <a:p>
                <a:r>
                  <a:rPr lang="en-US" sz="3600" dirty="0"/>
                  <a:t>…</a:t>
                </a:r>
                <a:endParaRPr lang="en-CA" sz="1000" dirty="0"/>
              </a:p>
            </p:txBody>
          </p:sp>
          <p:sp>
            <p:nvSpPr>
              <p:cNvPr id="96" name="Plus Sign 95">
                <a:extLst>
                  <a:ext uri="{FF2B5EF4-FFF2-40B4-BE49-F238E27FC236}">
                    <a16:creationId xmlns:a16="http://schemas.microsoft.com/office/drawing/2014/main" id="{1DEDB286-B796-381C-9F92-F4E81D03FC4D}"/>
                  </a:ext>
                </a:extLst>
              </p:cNvPr>
              <p:cNvSpPr/>
              <p:nvPr/>
            </p:nvSpPr>
            <p:spPr>
              <a:xfrm>
                <a:off x="8936780" y="2636578"/>
                <a:ext cx="169451"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Rectangle: Rounded Corners 96">
                <a:extLst>
                  <a:ext uri="{FF2B5EF4-FFF2-40B4-BE49-F238E27FC236}">
                    <a16:creationId xmlns:a16="http://schemas.microsoft.com/office/drawing/2014/main" id="{EC339746-D0C1-A713-AC28-51D59CE80D21}"/>
                  </a:ext>
                </a:extLst>
              </p:cNvPr>
              <p:cNvSpPr/>
              <p:nvPr/>
            </p:nvSpPr>
            <p:spPr>
              <a:xfrm>
                <a:off x="7640642" y="5335602"/>
                <a:ext cx="1237506" cy="265668"/>
              </a:xfrm>
              <a:prstGeom prst="round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400" kern="1200" dirty="0">
                    <a:solidFill>
                      <a:srgbClr val="555555"/>
                    </a:solidFill>
                    <a:latin typeface="+mn-lt"/>
                    <a:ea typeface="+mn-ea"/>
                    <a:cs typeface="+mn-cs"/>
                  </a:rPr>
                  <a:t>Attention</a:t>
                </a:r>
                <a:endParaRPr lang="en-CA" sz="1400" dirty="0"/>
              </a:p>
            </p:txBody>
          </p:sp>
          <p:sp>
            <p:nvSpPr>
              <p:cNvPr id="98" name="Rectangle: Rounded Corners 97">
                <a:extLst>
                  <a:ext uri="{FF2B5EF4-FFF2-40B4-BE49-F238E27FC236}">
                    <a16:creationId xmlns:a16="http://schemas.microsoft.com/office/drawing/2014/main" id="{40EE45F7-7B01-3D7D-0333-0BBBD4243FF4}"/>
                  </a:ext>
                </a:extLst>
              </p:cNvPr>
              <p:cNvSpPr/>
              <p:nvPr/>
            </p:nvSpPr>
            <p:spPr>
              <a:xfrm>
                <a:off x="7635166" y="4646532"/>
                <a:ext cx="1259431" cy="26882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400" kern="1200" dirty="0">
                    <a:solidFill>
                      <a:srgbClr val="555555"/>
                    </a:solidFill>
                    <a:latin typeface="+mn-lt"/>
                    <a:ea typeface="+mn-ea"/>
                    <a:cs typeface="+mn-cs"/>
                  </a:rPr>
                  <a:t>Feed forward</a:t>
                </a:r>
                <a:endParaRPr lang="en-CA" sz="1400" dirty="0"/>
              </a:p>
            </p:txBody>
          </p:sp>
          <p:cxnSp>
            <p:nvCxnSpPr>
              <p:cNvPr id="99" name="Straight Arrow Connector 98">
                <a:extLst>
                  <a:ext uri="{FF2B5EF4-FFF2-40B4-BE49-F238E27FC236}">
                    <a16:creationId xmlns:a16="http://schemas.microsoft.com/office/drawing/2014/main" id="{2E6D929F-1693-6228-57E6-D02DE83E1B30}"/>
                  </a:ext>
                </a:extLst>
              </p:cNvPr>
              <p:cNvCxnSpPr>
                <a:cxnSpLocks/>
                <a:stCxn id="87" idx="0"/>
                <a:endCxn id="103" idx="1"/>
              </p:cNvCxnSpPr>
              <p:nvPr/>
            </p:nvCxnSpPr>
            <p:spPr>
              <a:xfrm flipH="1" flipV="1">
                <a:off x="9039010" y="5180042"/>
                <a:ext cx="5006" cy="652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7C7DAE20-06E8-8465-45D5-064F62ADDB8B}"/>
                  </a:ext>
                </a:extLst>
              </p:cNvPr>
              <p:cNvCxnSpPr>
                <a:cxnSpLocks/>
                <a:stCxn id="87" idx="0"/>
                <a:endCxn id="97" idx="2"/>
              </p:cNvCxnSpPr>
              <p:nvPr/>
            </p:nvCxnSpPr>
            <p:spPr>
              <a:xfrm rot="16200000" flipV="1">
                <a:off x="8535851" y="5324814"/>
                <a:ext cx="231710" cy="7846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CE8723CD-E1EF-012F-A170-E8D84D71183C}"/>
                  </a:ext>
                </a:extLst>
              </p:cNvPr>
              <p:cNvCxnSpPr>
                <a:cxnSpLocks/>
                <a:stCxn id="98" idx="0"/>
                <a:endCxn id="102" idx="1"/>
              </p:cNvCxnSpPr>
              <p:nvPr/>
            </p:nvCxnSpPr>
            <p:spPr>
              <a:xfrm rot="5400000" flipH="1" flipV="1">
                <a:off x="8552196" y="4165118"/>
                <a:ext cx="194101" cy="7687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Plus Sign 101">
                <a:extLst>
                  <a:ext uri="{FF2B5EF4-FFF2-40B4-BE49-F238E27FC236}">
                    <a16:creationId xmlns:a16="http://schemas.microsoft.com/office/drawing/2014/main" id="{247B50E0-1B57-2968-FA83-DFA3BA74C31E}"/>
                  </a:ext>
                </a:extLst>
              </p:cNvPr>
              <p:cNvSpPr/>
              <p:nvPr/>
            </p:nvSpPr>
            <p:spPr>
              <a:xfrm>
                <a:off x="8971630" y="4352624"/>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 name="Plus Sign 102">
                <a:extLst>
                  <a:ext uri="{FF2B5EF4-FFF2-40B4-BE49-F238E27FC236}">
                    <a16:creationId xmlns:a16="http://schemas.microsoft.com/office/drawing/2014/main" id="{6359A648-B297-A478-DBA9-2C780CB503F3}"/>
                  </a:ext>
                </a:extLst>
              </p:cNvPr>
              <p:cNvSpPr/>
              <p:nvPr/>
            </p:nvSpPr>
            <p:spPr>
              <a:xfrm>
                <a:off x="8977030" y="5080235"/>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4" name="Connector: Elbow 103">
                <a:extLst>
                  <a:ext uri="{FF2B5EF4-FFF2-40B4-BE49-F238E27FC236}">
                    <a16:creationId xmlns:a16="http://schemas.microsoft.com/office/drawing/2014/main" id="{BE0822B0-A2B6-6840-9547-58AAE6CF38A2}"/>
                  </a:ext>
                </a:extLst>
              </p:cNvPr>
              <p:cNvCxnSpPr>
                <a:cxnSpLocks/>
                <a:stCxn id="97" idx="0"/>
                <a:endCxn id="103" idx="1"/>
              </p:cNvCxnSpPr>
              <p:nvPr/>
            </p:nvCxnSpPr>
            <p:spPr>
              <a:xfrm rot="5400000" flipH="1" flipV="1">
                <a:off x="8571422" y="4868015"/>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41483C1-4723-BA77-BAD7-CB10A438486F}"/>
                  </a:ext>
                </a:extLst>
              </p:cNvPr>
              <p:cNvCxnSpPr>
                <a:cxnSpLocks/>
                <a:stCxn id="103" idx="3"/>
                <a:endCxn id="102" idx="1"/>
              </p:cNvCxnSpPr>
              <p:nvPr/>
            </p:nvCxnSpPr>
            <p:spPr>
              <a:xfrm flipH="1" flipV="1">
                <a:off x="9033610" y="4452431"/>
                <a:ext cx="5400" cy="64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AAA6BDBB-B51A-3DC8-9717-281694DEBDD1}"/>
                  </a:ext>
                </a:extLst>
              </p:cNvPr>
              <p:cNvCxnSpPr>
                <a:cxnSpLocks/>
                <a:stCxn id="103" idx="3"/>
                <a:endCxn id="98" idx="2"/>
              </p:cNvCxnSpPr>
              <p:nvPr/>
            </p:nvCxnSpPr>
            <p:spPr>
              <a:xfrm rot="16200000" flipV="1">
                <a:off x="8561883" y="4618359"/>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743525E0-E166-9130-C047-E48D406561A4}"/>
                  </a:ext>
                </a:extLst>
              </p:cNvPr>
              <p:cNvSpPr/>
              <p:nvPr/>
            </p:nvSpPr>
            <p:spPr>
              <a:xfrm>
                <a:off x="7631725" y="3879605"/>
                <a:ext cx="1237506" cy="265668"/>
              </a:xfrm>
              <a:prstGeom prst="round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400" kern="1200" dirty="0">
                    <a:solidFill>
                      <a:srgbClr val="555555"/>
                    </a:solidFill>
                    <a:latin typeface="+mn-lt"/>
                    <a:ea typeface="+mn-ea"/>
                    <a:cs typeface="+mn-cs"/>
                  </a:rPr>
                  <a:t>Attention</a:t>
                </a:r>
                <a:endParaRPr lang="en-CA" sz="1400" dirty="0"/>
              </a:p>
            </p:txBody>
          </p:sp>
          <p:sp>
            <p:nvSpPr>
              <p:cNvPr id="108" name="Rectangle: Rounded Corners 107">
                <a:extLst>
                  <a:ext uri="{FF2B5EF4-FFF2-40B4-BE49-F238E27FC236}">
                    <a16:creationId xmlns:a16="http://schemas.microsoft.com/office/drawing/2014/main" id="{29F57D2F-C5DA-37C1-1509-D22D9C537551}"/>
                  </a:ext>
                </a:extLst>
              </p:cNvPr>
              <p:cNvSpPr/>
              <p:nvPr/>
            </p:nvSpPr>
            <p:spPr>
              <a:xfrm>
                <a:off x="7626249" y="3190535"/>
                <a:ext cx="1259431" cy="26882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400" kern="1200" dirty="0">
                    <a:solidFill>
                      <a:srgbClr val="555555"/>
                    </a:solidFill>
                    <a:latin typeface="+mn-lt"/>
                    <a:ea typeface="+mn-ea"/>
                    <a:cs typeface="+mn-cs"/>
                  </a:rPr>
                  <a:t>Feed forward</a:t>
                </a:r>
                <a:endParaRPr lang="en-CA" sz="1400" dirty="0"/>
              </a:p>
            </p:txBody>
          </p:sp>
          <p:cxnSp>
            <p:nvCxnSpPr>
              <p:cNvPr id="109" name="Connector: Elbow 108">
                <a:extLst>
                  <a:ext uri="{FF2B5EF4-FFF2-40B4-BE49-F238E27FC236}">
                    <a16:creationId xmlns:a16="http://schemas.microsoft.com/office/drawing/2014/main" id="{5A305315-A3AF-7113-370D-8CBB464D5C41}"/>
                  </a:ext>
                </a:extLst>
              </p:cNvPr>
              <p:cNvCxnSpPr>
                <a:cxnSpLocks/>
                <a:stCxn id="102" idx="3"/>
                <a:endCxn id="107" idx="2"/>
              </p:cNvCxnSpPr>
              <p:nvPr/>
            </p:nvCxnSpPr>
            <p:spPr>
              <a:xfrm rot="16200000" flipV="1">
                <a:off x="8530743" y="3865008"/>
                <a:ext cx="222602" cy="7831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31B6440B-BC21-806D-73C5-4B5773F4743F}"/>
                  </a:ext>
                </a:extLst>
              </p:cNvPr>
              <p:cNvCxnSpPr>
                <a:cxnSpLocks/>
                <a:stCxn id="108" idx="0"/>
                <a:endCxn id="116" idx="1"/>
              </p:cNvCxnSpPr>
              <p:nvPr/>
            </p:nvCxnSpPr>
            <p:spPr>
              <a:xfrm rot="5400000" flipH="1" flipV="1">
                <a:off x="8554457" y="2707373"/>
                <a:ext cx="184670" cy="7816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Plus Sign 110">
                <a:extLst>
                  <a:ext uri="{FF2B5EF4-FFF2-40B4-BE49-F238E27FC236}">
                    <a16:creationId xmlns:a16="http://schemas.microsoft.com/office/drawing/2014/main" id="{8B09A412-581C-EE4A-1397-E728F59A4BD0}"/>
                  </a:ext>
                </a:extLst>
              </p:cNvPr>
              <p:cNvSpPr/>
              <p:nvPr/>
            </p:nvSpPr>
            <p:spPr>
              <a:xfrm>
                <a:off x="8968113" y="362423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2" name="Connector: Elbow 111">
                <a:extLst>
                  <a:ext uri="{FF2B5EF4-FFF2-40B4-BE49-F238E27FC236}">
                    <a16:creationId xmlns:a16="http://schemas.microsoft.com/office/drawing/2014/main" id="{F54BD652-0F3D-770B-0F15-830854F9176D}"/>
                  </a:ext>
                </a:extLst>
              </p:cNvPr>
              <p:cNvCxnSpPr>
                <a:cxnSpLocks/>
                <a:stCxn id="107" idx="0"/>
                <a:endCxn id="111" idx="1"/>
              </p:cNvCxnSpPr>
              <p:nvPr/>
            </p:nvCxnSpPr>
            <p:spPr>
              <a:xfrm rot="5400000" flipH="1" flipV="1">
                <a:off x="8562505" y="3412018"/>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83E0AB4-8FEA-015C-0570-3D1591BE25B9}"/>
                  </a:ext>
                </a:extLst>
              </p:cNvPr>
              <p:cNvCxnSpPr>
                <a:cxnSpLocks/>
                <a:stCxn id="111" idx="3"/>
                <a:endCxn id="116" idx="1"/>
              </p:cNvCxnSpPr>
              <p:nvPr/>
            </p:nvCxnSpPr>
            <p:spPr>
              <a:xfrm flipV="1">
                <a:off x="9030093" y="3005865"/>
                <a:ext cx="7527" cy="633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1F605795-5CCB-E984-CC67-F71F8092236E}"/>
                  </a:ext>
                </a:extLst>
              </p:cNvPr>
              <p:cNvCxnSpPr>
                <a:cxnSpLocks/>
                <a:stCxn id="111" idx="3"/>
                <a:endCxn id="108" idx="2"/>
              </p:cNvCxnSpPr>
              <p:nvPr/>
            </p:nvCxnSpPr>
            <p:spPr>
              <a:xfrm rot="16200000" flipV="1">
                <a:off x="8552966" y="3162362"/>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1DE7DCB-047E-F4EB-5D2A-490AF7C7D4B7}"/>
                  </a:ext>
                </a:extLst>
              </p:cNvPr>
              <p:cNvCxnSpPr>
                <a:cxnSpLocks/>
                <a:stCxn id="102" idx="3"/>
                <a:endCxn id="111" idx="1"/>
              </p:cNvCxnSpPr>
              <p:nvPr/>
            </p:nvCxnSpPr>
            <p:spPr>
              <a:xfrm flipH="1" flipV="1">
                <a:off x="9030093" y="3724045"/>
                <a:ext cx="3517" cy="64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Plus Sign 115">
                <a:extLst>
                  <a:ext uri="{FF2B5EF4-FFF2-40B4-BE49-F238E27FC236}">
                    <a16:creationId xmlns:a16="http://schemas.microsoft.com/office/drawing/2014/main" id="{621343E5-6C78-4D64-46DC-08D325EDF843}"/>
                  </a:ext>
                </a:extLst>
              </p:cNvPr>
              <p:cNvSpPr/>
              <p:nvPr/>
            </p:nvSpPr>
            <p:spPr>
              <a:xfrm>
                <a:off x="8975640" y="290605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Rectangle: Rounded Corners 116">
                <a:extLst>
                  <a:ext uri="{FF2B5EF4-FFF2-40B4-BE49-F238E27FC236}">
                    <a16:creationId xmlns:a16="http://schemas.microsoft.com/office/drawing/2014/main" id="{A99DFE91-AC7A-4A61-43BC-2064B3D867D2}"/>
                  </a:ext>
                </a:extLst>
              </p:cNvPr>
              <p:cNvSpPr/>
              <p:nvPr/>
            </p:nvSpPr>
            <p:spPr>
              <a:xfrm>
                <a:off x="7631725" y="2203283"/>
                <a:ext cx="1237506" cy="265668"/>
              </a:xfrm>
              <a:prstGeom prst="round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400" kern="1200" dirty="0">
                    <a:solidFill>
                      <a:srgbClr val="555555"/>
                    </a:solidFill>
                    <a:latin typeface="+mn-lt"/>
                    <a:ea typeface="+mn-ea"/>
                    <a:cs typeface="+mn-cs"/>
                  </a:rPr>
                  <a:t>Attention</a:t>
                </a:r>
                <a:endParaRPr lang="en-CA" sz="1400" dirty="0"/>
              </a:p>
            </p:txBody>
          </p:sp>
          <p:sp>
            <p:nvSpPr>
              <p:cNvPr id="129" name="Rectangle: Rounded Corners 128">
                <a:extLst>
                  <a:ext uri="{FF2B5EF4-FFF2-40B4-BE49-F238E27FC236}">
                    <a16:creationId xmlns:a16="http://schemas.microsoft.com/office/drawing/2014/main" id="{D1A12A59-A83F-821C-8C24-C6907C50B922}"/>
                  </a:ext>
                </a:extLst>
              </p:cNvPr>
              <p:cNvSpPr/>
              <p:nvPr/>
            </p:nvSpPr>
            <p:spPr>
              <a:xfrm>
                <a:off x="7626249" y="1514213"/>
                <a:ext cx="1259431" cy="26882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400" kern="1200" dirty="0">
                    <a:solidFill>
                      <a:srgbClr val="555555"/>
                    </a:solidFill>
                    <a:latin typeface="+mn-lt"/>
                    <a:ea typeface="+mn-ea"/>
                    <a:cs typeface="+mn-cs"/>
                  </a:rPr>
                  <a:t>Feed forward</a:t>
                </a:r>
                <a:endParaRPr lang="en-CA" sz="1400" dirty="0"/>
              </a:p>
            </p:txBody>
          </p:sp>
          <p:sp>
            <p:nvSpPr>
              <p:cNvPr id="135" name="Plus Sign 134">
                <a:extLst>
                  <a:ext uri="{FF2B5EF4-FFF2-40B4-BE49-F238E27FC236}">
                    <a16:creationId xmlns:a16="http://schemas.microsoft.com/office/drawing/2014/main" id="{06F507A3-E756-4333-B449-897FC16BB5CF}"/>
                  </a:ext>
                </a:extLst>
              </p:cNvPr>
              <p:cNvSpPr/>
              <p:nvPr/>
            </p:nvSpPr>
            <p:spPr>
              <a:xfrm>
                <a:off x="8968113" y="1947916"/>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3" name="Connector: Elbow 182">
                <a:extLst>
                  <a:ext uri="{FF2B5EF4-FFF2-40B4-BE49-F238E27FC236}">
                    <a16:creationId xmlns:a16="http://schemas.microsoft.com/office/drawing/2014/main" id="{BBEFB814-F2DD-0AC4-00BC-281375DDCA2B}"/>
                  </a:ext>
                </a:extLst>
              </p:cNvPr>
              <p:cNvCxnSpPr>
                <a:cxnSpLocks/>
                <a:stCxn id="117" idx="0"/>
                <a:endCxn id="135" idx="1"/>
              </p:cNvCxnSpPr>
              <p:nvPr/>
            </p:nvCxnSpPr>
            <p:spPr>
              <a:xfrm rot="5400000" flipH="1" flipV="1">
                <a:off x="8562505" y="1735696"/>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F00EE25E-AD08-DFEC-9925-536B0754E869}"/>
                  </a:ext>
                </a:extLst>
              </p:cNvPr>
              <p:cNvCxnSpPr>
                <a:cxnSpLocks/>
                <a:stCxn id="135" idx="3"/>
                <a:endCxn id="129" idx="2"/>
              </p:cNvCxnSpPr>
              <p:nvPr/>
            </p:nvCxnSpPr>
            <p:spPr>
              <a:xfrm rot="16200000" flipV="1">
                <a:off x="8552966" y="1486040"/>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B1569990-C954-E59E-87C6-E3BB6562AEBA}"/>
                  </a:ext>
                </a:extLst>
              </p:cNvPr>
              <p:cNvCxnSpPr>
                <a:cxnSpLocks/>
                <a:stCxn id="96" idx="3"/>
                <a:endCxn id="117" idx="2"/>
              </p:cNvCxnSpPr>
              <p:nvPr/>
            </p:nvCxnSpPr>
            <p:spPr>
              <a:xfrm rot="16200000" flipV="1">
                <a:off x="8541455" y="2177974"/>
                <a:ext cx="189074" cy="771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a:extLst>
                  <a:ext uri="{FF2B5EF4-FFF2-40B4-BE49-F238E27FC236}">
                    <a16:creationId xmlns:a16="http://schemas.microsoft.com/office/drawing/2014/main" id="{57F31C5F-5281-1868-B2EE-34EBDA0E849B}"/>
                  </a:ext>
                </a:extLst>
              </p:cNvPr>
              <p:cNvCxnSpPr>
                <a:cxnSpLocks/>
                <a:stCxn id="129" idx="0"/>
                <a:endCxn id="92" idx="1"/>
              </p:cNvCxnSpPr>
              <p:nvPr/>
            </p:nvCxnSpPr>
            <p:spPr>
              <a:xfrm rot="5400000" flipH="1" flipV="1">
                <a:off x="8561258" y="1064414"/>
                <a:ext cx="144506" cy="7550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1346A4BC-FF0F-8854-D2E3-5A5E1C0584D5}"/>
                  </a:ext>
                </a:extLst>
              </p:cNvPr>
              <p:cNvCxnSpPr>
                <a:cxnSpLocks/>
                <a:stCxn id="135" idx="3"/>
                <a:endCxn id="92" idx="1"/>
              </p:cNvCxnSpPr>
              <p:nvPr/>
            </p:nvCxnSpPr>
            <p:spPr>
              <a:xfrm flipH="1" flipV="1">
                <a:off x="9011058" y="1369707"/>
                <a:ext cx="19035" cy="59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A87D5733-3C51-D009-E40B-BCFCB4588841}"/>
                  </a:ext>
                </a:extLst>
              </p:cNvPr>
              <p:cNvCxnSpPr>
                <a:cxnSpLocks/>
                <a:stCxn id="96" idx="3"/>
                <a:endCxn id="135" idx="1"/>
              </p:cNvCxnSpPr>
              <p:nvPr/>
            </p:nvCxnSpPr>
            <p:spPr>
              <a:xfrm flipV="1">
                <a:off x="9021506" y="2047723"/>
                <a:ext cx="8587" cy="6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3D611E37-3160-2398-D60D-E9C71412B11B}"/>
                </a:ext>
              </a:extLst>
            </p:cNvPr>
            <p:cNvGrpSpPr/>
            <p:nvPr/>
          </p:nvGrpSpPr>
          <p:grpSpPr>
            <a:xfrm>
              <a:off x="9860557" y="207310"/>
              <a:ext cx="2233191" cy="6280628"/>
              <a:chOff x="7626249" y="308654"/>
              <a:chExt cx="2233191" cy="6280628"/>
            </a:xfrm>
          </p:grpSpPr>
          <p:sp>
            <p:nvSpPr>
              <p:cNvPr id="190" name="Rectangle: Rounded Corners 189">
                <a:extLst>
                  <a:ext uri="{FF2B5EF4-FFF2-40B4-BE49-F238E27FC236}">
                    <a16:creationId xmlns:a16="http://schemas.microsoft.com/office/drawing/2014/main" id="{70542ADC-FD45-D5A1-FE61-5259D314080B}"/>
                  </a:ext>
                </a:extLst>
              </p:cNvPr>
              <p:cNvSpPr>
                <a:spLocks noChangeAspect="1"/>
              </p:cNvSpPr>
              <p:nvPr/>
            </p:nvSpPr>
            <p:spPr>
              <a:xfrm>
                <a:off x="8535685" y="6258865"/>
                <a:ext cx="1003870" cy="3304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200" kern="1200" dirty="0">
                    <a:solidFill>
                      <a:schemeClr val="bg1"/>
                    </a:solidFill>
                    <a:latin typeface="+mn-lt"/>
                    <a:ea typeface="+mn-ea"/>
                    <a:cs typeface="+mn-cs"/>
                  </a:rPr>
                  <a:t>Token N-1</a:t>
                </a:r>
                <a:endParaRPr lang="en-CA" sz="1200" dirty="0">
                  <a:solidFill>
                    <a:schemeClr val="bg1"/>
                  </a:solidFill>
                </a:endParaRPr>
              </a:p>
            </p:txBody>
          </p:sp>
          <p:sp>
            <p:nvSpPr>
              <p:cNvPr id="191" name="Rectangle: Rounded Corners 190">
                <a:extLst>
                  <a:ext uri="{FF2B5EF4-FFF2-40B4-BE49-F238E27FC236}">
                    <a16:creationId xmlns:a16="http://schemas.microsoft.com/office/drawing/2014/main" id="{201EA6EE-86CE-07F9-C517-FBE195E45005}"/>
                  </a:ext>
                </a:extLst>
              </p:cNvPr>
              <p:cNvSpPr>
                <a:spLocks noChangeAspect="1"/>
              </p:cNvSpPr>
              <p:nvPr/>
            </p:nvSpPr>
            <p:spPr>
              <a:xfrm>
                <a:off x="8409325" y="5832980"/>
                <a:ext cx="1269382" cy="263037"/>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200" kern="1200" dirty="0">
                    <a:solidFill>
                      <a:srgbClr val="555555"/>
                    </a:solidFill>
                    <a:latin typeface="+mn-lt"/>
                    <a:ea typeface="+mn-ea"/>
                    <a:cs typeface="+mn-cs"/>
                  </a:rPr>
                  <a:t>Embedding</a:t>
                </a:r>
                <a:endParaRPr lang="en-CA" sz="1200" dirty="0"/>
              </a:p>
            </p:txBody>
          </p:sp>
          <p:sp>
            <p:nvSpPr>
              <p:cNvPr id="192" name="Rectangle: Rounded Corners 191">
                <a:extLst>
                  <a:ext uri="{FF2B5EF4-FFF2-40B4-BE49-F238E27FC236}">
                    <a16:creationId xmlns:a16="http://schemas.microsoft.com/office/drawing/2014/main" id="{493EA4E9-84BA-4BE8-00F2-1B098615423E}"/>
                  </a:ext>
                </a:extLst>
              </p:cNvPr>
              <p:cNvSpPr>
                <a:spLocks noChangeAspect="1"/>
              </p:cNvSpPr>
              <p:nvPr/>
            </p:nvSpPr>
            <p:spPr>
              <a:xfrm>
                <a:off x="8568800" y="805089"/>
                <a:ext cx="857963" cy="281879"/>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200" kern="1200" dirty="0">
                    <a:solidFill>
                      <a:srgbClr val="555555"/>
                    </a:solidFill>
                    <a:latin typeface="+mn-lt"/>
                    <a:ea typeface="+mn-ea"/>
                    <a:cs typeface="+mn-cs"/>
                  </a:rPr>
                  <a:t>Unembed</a:t>
                </a:r>
                <a:endParaRPr lang="en-CA" sz="1200" dirty="0"/>
              </a:p>
            </p:txBody>
          </p:sp>
          <p:cxnSp>
            <p:nvCxnSpPr>
              <p:cNvPr id="193" name="Straight Arrow Connector 192">
                <a:extLst>
                  <a:ext uri="{FF2B5EF4-FFF2-40B4-BE49-F238E27FC236}">
                    <a16:creationId xmlns:a16="http://schemas.microsoft.com/office/drawing/2014/main" id="{0F6D9AB2-CBB9-14D1-99E5-426341A32CDD}"/>
                  </a:ext>
                </a:extLst>
              </p:cNvPr>
              <p:cNvCxnSpPr>
                <a:cxnSpLocks noChangeAspect="1"/>
                <a:stCxn id="190" idx="0"/>
                <a:endCxn id="191" idx="2"/>
              </p:cNvCxnSpPr>
              <p:nvPr/>
            </p:nvCxnSpPr>
            <p:spPr>
              <a:xfrm flipV="1">
                <a:off x="9037620" y="6096017"/>
                <a:ext cx="6396" cy="16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4" name="Rectangle: Rounded Corners 193">
                <a:extLst>
                  <a:ext uri="{FF2B5EF4-FFF2-40B4-BE49-F238E27FC236}">
                    <a16:creationId xmlns:a16="http://schemas.microsoft.com/office/drawing/2014/main" id="{C8EDC7D9-D4ED-3C1E-BDDF-E7D480BB92F4}"/>
                  </a:ext>
                </a:extLst>
              </p:cNvPr>
              <p:cNvSpPr>
                <a:spLocks noChangeAspect="1"/>
              </p:cNvSpPr>
              <p:nvPr/>
            </p:nvSpPr>
            <p:spPr>
              <a:xfrm>
                <a:off x="8517430" y="308654"/>
                <a:ext cx="950431" cy="3122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200" kern="1200" dirty="0">
                    <a:solidFill>
                      <a:schemeClr val="bg1"/>
                    </a:solidFill>
                    <a:latin typeface="+mn-lt"/>
                    <a:ea typeface="+mn-ea"/>
                    <a:cs typeface="+mn-cs"/>
                  </a:rPr>
                  <a:t>Token N</a:t>
                </a:r>
                <a:endParaRPr lang="en-CA" sz="1200" dirty="0">
                  <a:solidFill>
                    <a:schemeClr val="bg1"/>
                  </a:solidFill>
                </a:endParaRPr>
              </a:p>
            </p:txBody>
          </p:sp>
          <p:cxnSp>
            <p:nvCxnSpPr>
              <p:cNvPr id="195" name="Straight Arrow Connector 194">
                <a:extLst>
                  <a:ext uri="{FF2B5EF4-FFF2-40B4-BE49-F238E27FC236}">
                    <a16:creationId xmlns:a16="http://schemas.microsoft.com/office/drawing/2014/main" id="{E1F1FC5F-C77D-0DC8-FA23-A14CD79E575B}"/>
                  </a:ext>
                </a:extLst>
              </p:cNvPr>
              <p:cNvCxnSpPr>
                <a:cxnSpLocks noChangeAspect="1"/>
                <a:stCxn id="192" idx="0"/>
                <a:endCxn id="194" idx="2"/>
              </p:cNvCxnSpPr>
              <p:nvPr/>
            </p:nvCxnSpPr>
            <p:spPr>
              <a:xfrm flipH="1" flipV="1">
                <a:off x="8992646" y="620912"/>
                <a:ext cx="5136" cy="18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6" name="Plus Sign 195">
                <a:extLst>
                  <a:ext uri="{FF2B5EF4-FFF2-40B4-BE49-F238E27FC236}">
                    <a16:creationId xmlns:a16="http://schemas.microsoft.com/office/drawing/2014/main" id="{23271BDE-01C1-E3A4-1283-564C30DDBF8A}"/>
                  </a:ext>
                </a:extLst>
              </p:cNvPr>
              <p:cNvSpPr/>
              <p:nvPr/>
            </p:nvSpPr>
            <p:spPr>
              <a:xfrm>
                <a:off x="8933829" y="1229353"/>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7" name="Straight Arrow Connector 196">
                <a:extLst>
                  <a:ext uri="{FF2B5EF4-FFF2-40B4-BE49-F238E27FC236}">
                    <a16:creationId xmlns:a16="http://schemas.microsoft.com/office/drawing/2014/main" id="{A6353FA2-29C2-69FF-0F78-A48859A5D8F3}"/>
                  </a:ext>
                </a:extLst>
              </p:cNvPr>
              <p:cNvCxnSpPr>
                <a:cxnSpLocks noChangeAspect="1"/>
                <a:stCxn id="196" idx="3"/>
                <a:endCxn id="192" idx="2"/>
              </p:cNvCxnSpPr>
              <p:nvPr/>
            </p:nvCxnSpPr>
            <p:spPr>
              <a:xfrm flipH="1" flipV="1">
                <a:off x="8997782" y="1086968"/>
                <a:ext cx="13276" cy="163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AF79536D-51C1-83E2-1380-5CA633C157F2}"/>
                  </a:ext>
                </a:extLst>
              </p:cNvPr>
              <p:cNvCxnSpPr>
                <a:cxnSpLocks noChangeAspect="1"/>
              </p:cNvCxnSpPr>
              <p:nvPr/>
            </p:nvCxnSpPr>
            <p:spPr>
              <a:xfrm flipH="1" flipV="1">
                <a:off x="8992646" y="497624"/>
                <a:ext cx="5136" cy="225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B19DB696-67FB-C3CC-46A2-70616524ABF9}"/>
                  </a:ext>
                </a:extLst>
              </p:cNvPr>
              <p:cNvSpPr txBox="1"/>
              <p:nvPr/>
            </p:nvSpPr>
            <p:spPr>
              <a:xfrm>
                <a:off x="8763856" y="2409966"/>
                <a:ext cx="1095584" cy="646331"/>
              </a:xfrm>
              <a:prstGeom prst="rect">
                <a:avLst/>
              </a:prstGeom>
              <a:noFill/>
            </p:spPr>
            <p:txBody>
              <a:bodyPr wrap="square" rtlCol="0">
                <a:spAutoFit/>
              </a:bodyPr>
              <a:lstStyle/>
              <a:p>
                <a:r>
                  <a:rPr lang="en-US" sz="3600" dirty="0"/>
                  <a:t>…</a:t>
                </a:r>
                <a:endParaRPr lang="en-CA" sz="1000" dirty="0"/>
              </a:p>
            </p:txBody>
          </p:sp>
          <p:sp>
            <p:nvSpPr>
              <p:cNvPr id="200" name="Plus Sign 199">
                <a:extLst>
                  <a:ext uri="{FF2B5EF4-FFF2-40B4-BE49-F238E27FC236}">
                    <a16:creationId xmlns:a16="http://schemas.microsoft.com/office/drawing/2014/main" id="{CF26843E-E980-0B40-41C1-ED1DCBCF4CBB}"/>
                  </a:ext>
                </a:extLst>
              </p:cNvPr>
              <p:cNvSpPr/>
              <p:nvPr/>
            </p:nvSpPr>
            <p:spPr>
              <a:xfrm>
                <a:off x="8936780" y="2636578"/>
                <a:ext cx="169451"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1" name="Rectangle: Rounded Corners 200">
                <a:extLst>
                  <a:ext uri="{FF2B5EF4-FFF2-40B4-BE49-F238E27FC236}">
                    <a16:creationId xmlns:a16="http://schemas.microsoft.com/office/drawing/2014/main" id="{620CC9B5-162F-50C4-59AE-A6D77C4D7D6B}"/>
                  </a:ext>
                </a:extLst>
              </p:cNvPr>
              <p:cNvSpPr/>
              <p:nvPr/>
            </p:nvSpPr>
            <p:spPr>
              <a:xfrm>
                <a:off x="7640642" y="5335602"/>
                <a:ext cx="1237506" cy="265668"/>
              </a:xfrm>
              <a:prstGeom prst="round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400" kern="1200" dirty="0">
                    <a:solidFill>
                      <a:srgbClr val="555555"/>
                    </a:solidFill>
                    <a:latin typeface="+mn-lt"/>
                    <a:ea typeface="+mn-ea"/>
                    <a:cs typeface="+mn-cs"/>
                  </a:rPr>
                  <a:t>Attention</a:t>
                </a:r>
                <a:endParaRPr lang="en-CA" sz="1400" dirty="0"/>
              </a:p>
            </p:txBody>
          </p:sp>
          <p:sp>
            <p:nvSpPr>
              <p:cNvPr id="202" name="Rectangle: Rounded Corners 201">
                <a:extLst>
                  <a:ext uri="{FF2B5EF4-FFF2-40B4-BE49-F238E27FC236}">
                    <a16:creationId xmlns:a16="http://schemas.microsoft.com/office/drawing/2014/main" id="{F8C2816B-3E44-958F-CB48-41B44046FE2D}"/>
                  </a:ext>
                </a:extLst>
              </p:cNvPr>
              <p:cNvSpPr/>
              <p:nvPr/>
            </p:nvSpPr>
            <p:spPr>
              <a:xfrm>
                <a:off x="7635166" y="4646532"/>
                <a:ext cx="1259431" cy="26882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400" kern="1200" dirty="0">
                    <a:solidFill>
                      <a:srgbClr val="555555"/>
                    </a:solidFill>
                    <a:latin typeface="+mn-lt"/>
                    <a:ea typeface="+mn-ea"/>
                    <a:cs typeface="+mn-cs"/>
                  </a:rPr>
                  <a:t>Feed forward</a:t>
                </a:r>
                <a:endParaRPr lang="en-CA" sz="1400" dirty="0"/>
              </a:p>
            </p:txBody>
          </p:sp>
          <p:cxnSp>
            <p:nvCxnSpPr>
              <p:cNvPr id="203" name="Straight Arrow Connector 202">
                <a:extLst>
                  <a:ext uri="{FF2B5EF4-FFF2-40B4-BE49-F238E27FC236}">
                    <a16:creationId xmlns:a16="http://schemas.microsoft.com/office/drawing/2014/main" id="{1F9354A1-F1A3-9668-58F8-C6AC553E3A4F}"/>
                  </a:ext>
                </a:extLst>
              </p:cNvPr>
              <p:cNvCxnSpPr>
                <a:cxnSpLocks/>
                <a:stCxn id="191" idx="0"/>
                <a:endCxn id="207" idx="1"/>
              </p:cNvCxnSpPr>
              <p:nvPr/>
            </p:nvCxnSpPr>
            <p:spPr>
              <a:xfrm flipH="1" flipV="1">
                <a:off x="9039010" y="5180042"/>
                <a:ext cx="5006" cy="652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Connector: Elbow 203">
                <a:extLst>
                  <a:ext uri="{FF2B5EF4-FFF2-40B4-BE49-F238E27FC236}">
                    <a16:creationId xmlns:a16="http://schemas.microsoft.com/office/drawing/2014/main" id="{30A1F29A-0CDC-89E0-5886-A110C43C99E8}"/>
                  </a:ext>
                </a:extLst>
              </p:cNvPr>
              <p:cNvCxnSpPr>
                <a:cxnSpLocks/>
                <a:stCxn id="191" idx="0"/>
                <a:endCxn id="201" idx="2"/>
              </p:cNvCxnSpPr>
              <p:nvPr/>
            </p:nvCxnSpPr>
            <p:spPr>
              <a:xfrm rot="16200000" flipV="1">
                <a:off x="8535851" y="5324814"/>
                <a:ext cx="231710" cy="7846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 name="Connector: Elbow 204">
                <a:extLst>
                  <a:ext uri="{FF2B5EF4-FFF2-40B4-BE49-F238E27FC236}">
                    <a16:creationId xmlns:a16="http://schemas.microsoft.com/office/drawing/2014/main" id="{4D6F4342-94E3-CA47-320E-C892695B6972}"/>
                  </a:ext>
                </a:extLst>
              </p:cNvPr>
              <p:cNvCxnSpPr>
                <a:cxnSpLocks/>
                <a:stCxn id="202" idx="0"/>
                <a:endCxn id="206" idx="1"/>
              </p:cNvCxnSpPr>
              <p:nvPr/>
            </p:nvCxnSpPr>
            <p:spPr>
              <a:xfrm rot="5400000" flipH="1" flipV="1">
                <a:off x="8552196" y="4165118"/>
                <a:ext cx="194101" cy="7687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6" name="Plus Sign 205">
                <a:extLst>
                  <a:ext uri="{FF2B5EF4-FFF2-40B4-BE49-F238E27FC236}">
                    <a16:creationId xmlns:a16="http://schemas.microsoft.com/office/drawing/2014/main" id="{0906DD41-1464-9946-B8E4-EA2D287F6265}"/>
                  </a:ext>
                </a:extLst>
              </p:cNvPr>
              <p:cNvSpPr/>
              <p:nvPr/>
            </p:nvSpPr>
            <p:spPr>
              <a:xfrm>
                <a:off x="8971630" y="4352624"/>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7" name="Plus Sign 206">
                <a:extLst>
                  <a:ext uri="{FF2B5EF4-FFF2-40B4-BE49-F238E27FC236}">
                    <a16:creationId xmlns:a16="http://schemas.microsoft.com/office/drawing/2014/main" id="{C7AECABA-5194-C872-56E7-64B4350B7BEA}"/>
                  </a:ext>
                </a:extLst>
              </p:cNvPr>
              <p:cNvSpPr/>
              <p:nvPr/>
            </p:nvSpPr>
            <p:spPr>
              <a:xfrm>
                <a:off x="8977030" y="5080235"/>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08" name="Connector: Elbow 207">
                <a:extLst>
                  <a:ext uri="{FF2B5EF4-FFF2-40B4-BE49-F238E27FC236}">
                    <a16:creationId xmlns:a16="http://schemas.microsoft.com/office/drawing/2014/main" id="{EDD89649-5F8E-F51F-192B-6BF27BFEF3B9}"/>
                  </a:ext>
                </a:extLst>
              </p:cNvPr>
              <p:cNvCxnSpPr>
                <a:cxnSpLocks/>
                <a:stCxn id="201" idx="0"/>
                <a:endCxn id="207" idx="1"/>
              </p:cNvCxnSpPr>
              <p:nvPr/>
            </p:nvCxnSpPr>
            <p:spPr>
              <a:xfrm rot="5400000" flipH="1" flipV="1">
                <a:off x="8571422" y="4868015"/>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3707E65D-3EE1-5705-9F83-7FD8E69808A7}"/>
                  </a:ext>
                </a:extLst>
              </p:cNvPr>
              <p:cNvCxnSpPr>
                <a:cxnSpLocks/>
                <a:stCxn id="207" idx="3"/>
                <a:endCxn id="206" idx="1"/>
              </p:cNvCxnSpPr>
              <p:nvPr/>
            </p:nvCxnSpPr>
            <p:spPr>
              <a:xfrm flipH="1" flipV="1">
                <a:off x="9033610" y="4452431"/>
                <a:ext cx="5400" cy="64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Connector: Elbow 209">
                <a:extLst>
                  <a:ext uri="{FF2B5EF4-FFF2-40B4-BE49-F238E27FC236}">
                    <a16:creationId xmlns:a16="http://schemas.microsoft.com/office/drawing/2014/main" id="{8BD15EE2-2015-B5A2-5551-674F01567BC9}"/>
                  </a:ext>
                </a:extLst>
              </p:cNvPr>
              <p:cNvCxnSpPr>
                <a:cxnSpLocks/>
                <a:stCxn id="207" idx="3"/>
                <a:endCxn id="202" idx="2"/>
              </p:cNvCxnSpPr>
              <p:nvPr/>
            </p:nvCxnSpPr>
            <p:spPr>
              <a:xfrm rot="16200000" flipV="1">
                <a:off x="8561883" y="4618359"/>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1" name="Rectangle: Rounded Corners 210">
                <a:extLst>
                  <a:ext uri="{FF2B5EF4-FFF2-40B4-BE49-F238E27FC236}">
                    <a16:creationId xmlns:a16="http://schemas.microsoft.com/office/drawing/2014/main" id="{490EE3C6-1D4B-EA28-1C45-70CC7ACCC984}"/>
                  </a:ext>
                </a:extLst>
              </p:cNvPr>
              <p:cNvSpPr/>
              <p:nvPr/>
            </p:nvSpPr>
            <p:spPr>
              <a:xfrm>
                <a:off x="7631725" y="3879605"/>
                <a:ext cx="1237506" cy="265668"/>
              </a:xfrm>
              <a:prstGeom prst="round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400" kern="1200" dirty="0">
                    <a:solidFill>
                      <a:srgbClr val="555555"/>
                    </a:solidFill>
                    <a:latin typeface="+mn-lt"/>
                    <a:ea typeface="+mn-ea"/>
                    <a:cs typeface="+mn-cs"/>
                  </a:rPr>
                  <a:t>Attention</a:t>
                </a:r>
                <a:endParaRPr lang="en-CA" sz="1400" dirty="0"/>
              </a:p>
            </p:txBody>
          </p:sp>
          <p:sp>
            <p:nvSpPr>
              <p:cNvPr id="212" name="Rectangle: Rounded Corners 211">
                <a:extLst>
                  <a:ext uri="{FF2B5EF4-FFF2-40B4-BE49-F238E27FC236}">
                    <a16:creationId xmlns:a16="http://schemas.microsoft.com/office/drawing/2014/main" id="{04E31896-A56C-035F-331E-269714F99414}"/>
                  </a:ext>
                </a:extLst>
              </p:cNvPr>
              <p:cNvSpPr/>
              <p:nvPr/>
            </p:nvSpPr>
            <p:spPr>
              <a:xfrm>
                <a:off x="7626249" y="3190535"/>
                <a:ext cx="1259431" cy="26882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400" kern="1200" dirty="0">
                    <a:solidFill>
                      <a:srgbClr val="555555"/>
                    </a:solidFill>
                    <a:latin typeface="+mn-lt"/>
                    <a:ea typeface="+mn-ea"/>
                    <a:cs typeface="+mn-cs"/>
                  </a:rPr>
                  <a:t>Feed forward</a:t>
                </a:r>
                <a:endParaRPr lang="en-CA" sz="1400" dirty="0"/>
              </a:p>
            </p:txBody>
          </p:sp>
          <p:cxnSp>
            <p:nvCxnSpPr>
              <p:cNvPr id="213" name="Connector: Elbow 212">
                <a:extLst>
                  <a:ext uri="{FF2B5EF4-FFF2-40B4-BE49-F238E27FC236}">
                    <a16:creationId xmlns:a16="http://schemas.microsoft.com/office/drawing/2014/main" id="{93054203-FBF6-921C-584E-AAD137E9F810}"/>
                  </a:ext>
                </a:extLst>
              </p:cNvPr>
              <p:cNvCxnSpPr>
                <a:cxnSpLocks/>
                <a:stCxn id="206" idx="3"/>
                <a:endCxn id="211" idx="2"/>
              </p:cNvCxnSpPr>
              <p:nvPr/>
            </p:nvCxnSpPr>
            <p:spPr>
              <a:xfrm rot="16200000" flipV="1">
                <a:off x="8530743" y="3865008"/>
                <a:ext cx="222602" cy="7831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334C1FC6-DC55-F54C-62A3-B3C1444BB8CE}"/>
                  </a:ext>
                </a:extLst>
              </p:cNvPr>
              <p:cNvCxnSpPr>
                <a:cxnSpLocks/>
                <a:stCxn id="212" idx="0"/>
                <a:endCxn id="250" idx="1"/>
              </p:cNvCxnSpPr>
              <p:nvPr/>
            </p:nvCxnSpPr>
            <p:spPr>
              <a:xfrm rot="5400000" flipH="1" flipV="1">
                <a:off x="8554457" y="2707373"/>
                <a:ext cx="184670" cy="7816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45" name="Plus Sign 244">
                <a:extLst>
                  <a:ext uri="{FF2B5EF4-FFF2-40B4-BE49-F238E27FC236}">
                    <a16:creationId xmlns:a16="http://schemas.microsoft.com/office/drawing/2014/main" id="{8EA09665-16D3-D5B6-3097-B22DF4470051}"/>
                  </a:ext>
                </a:extLst>
              </p:cNvPr>
              <p:cNvSpPr/>
              <p:nvPr/>
            </p:nvSpPr>
            <p:spPr>
              <a:xfrm>
                <a:off x="8968113" y="362423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46" name="Connector: Elbow 245">
                <a:extLst>
                  <a:ext uri="{FF2B5EF4-FFF2-40B4-BE49-F238E27FC236}">
                    <a16:creationId xmlns:a16="http://schemas.microsoft.com/office/drawing/2014/main" id="{F688200C-8540-324C-E47F-CB654F980CCC}"/>
                  </a:ext>
                </a:extLst>
              </p:cNvPr>
              <p:cNvCxnSpPr>
                <a:cxnSpLocks/>
                <a:stCxn id="211" idx="0"/>
                <a:endCxn id="245" idx="1"/>
              </p:cNvCxnSpPr>
              <p:nvPr/>
            </p:nvCxnSpPr>
            <p:spPr>
              <a:xfrm rot="5400000" flipH="1" flipV="1">
                <a:off x="8562505" y="3412018"/>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9AACC12C-1A77-BCB7-F631-F94EA12FB564}"/>
                  </a:ext>
                </a:extLst>
              </p:cNvPr>
              <p:cNvCxnSpPr>
                <a:cxnSpLocks/>
                <a:stCxn id="245" idx="3"/>
                <a:endCxn id="250" idx="1"/>
              </p:cNvCxnSpPr>
              <p:nvPr/>
            </p:nvCxnSpPr>
            <p:spPr>
              <a:xfrm flipV="1">
                <a:off x="9030093" y="3005865"/>
                <a:ext cx="7527" cy="633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8" name="Connector: Elbow 247">
                <a:extLst>
                  <a:ext uri="{FF2B5EF4-FFF2-40B4-BE49-F238E27FC236}">
                    <a16:creationId xmlns:a16="http://schemas.microsoft.com/office/drawing/2014/main" id="{9BBEB255-2ED4-D3A7-9656-3E2431464069}"/>
                  </a:ext>
                </a:extLst>
              </p:cNvPr>
              <p:cNvCxnSpPr>
                <a:cxnSpLocks/>
                <a:stCxn id="245" idx="3"/>
                <a:endCxn id="212" idx="2"/>
              </p:cNvCxnSpPr>
              <p:nvPr/>
            </p:nvCxnSpPr>
            <p:spPr>
              <a:xfrm rot="16200000" flipV="1">
                <a:off x="8552966" y="3162362"/>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A201E37B-A545-CB09-CEB0-576DD6C09A68}"/>
                  </a:ext>
                </a:extLst>
              </p:cNvPr>
              <p:cNvCxnSpPr>
                <a:cxnSpLocks/>
                <a:stCxn id="206" idx="3"/>
                <a:endCxn id="245" idx="1"/>
              </p:cNvCxnSpPr>
              <p:nvPr/>
            </p:nvCxnSpPr>
            <p:spPr>
              <a:xfrm flipH="1" flipV="1">
                <a:off x="9030093" y="3724045"/>
                <a:ext cx="3517" cy="64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0" name="Plus Sign 249">
                <a:extLst>
                  <a:ext uri="{FF2B5EF4-FFF2-40B4-BE49-F238E27FC236}">
                    <a16:creationId xmlns:a16="http://schemas.microsoft.com/office/drawing/2014/main" id="{EE3757EF-B092-3C65-898B-07B7B9FD097B}"/>
                  </a:ext>
                </a:extLst>
              </p:cNvPr>
              <p:cNvSpPr/>
              <p:nvPr/>
            </p:nvSpPr>
            <p:spPr>
              <a:xfrm>
                <a:off x="8975640" y="290605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1" name="Rectangle: Rounded Corners 250">
                <a:extLst>
                  <a:ext uri="{FF2B5EF4-FFF2-40B4-BE49-F238E27FC236}">
                    <a16:creationId xmlns:a16="http://schemas.microsoft.com/office/drawing/2014/main" id="{C2CC1467-813D-E868-D77D-9D303C129530}"/>
                  </a:ext>
                </a:extLst>
              </p:cNvPr>
              <p:cNvSpPr/>
              <p:nvPr/>
            </p:nvSpPr>
            <p:spPr>
              <a:xfrm>
                <a:off x="7631725" y="2203283"/>
                <a:ext cx="1237506" cy="265668"/>
              </a:xfrm>
              <a:prstGeom prst="round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400" kern="1200" dirty="0">
                    <a:solidFill>
                      <a:srgbClr val="555555"/>
                    </a:solidFill>
                    <a:latin typeface="+mn-lt"/>
                    <a:ea typeface="+mn-ea"/>
                    <a:cs typeface="+mn-cs"/>
                  </a:rPr>
                  <a:t>Attention</a:t>
                </a:r>
                <a:endParaRPr lang="en-CA" sz="1400" dirty="0"/>
              </a:p>
            </p:txBody>
          </p:sp>
          <p:sp>
            <p:nvSpPr>
              <p:cNvPr id="252" name="Rectangle: Rounded Corners 251">
                <a:extLst>
                  <a:ext uri="{FF2B5EF4-FFF2-40B4-BE49-F238E27FC236}">
                    <a16:creationId xmlns:a16="http://schemas.microsoft.com/office/drawing/2014/main" id="{4ED2A7F7-2624-90A3-273B-BE8EFA15EDB4}"/>
                  </a:ext>
                </a:extLst>
              </p:cNvPr>
              <p:cNvSpPr/>
              <p:nvPr/>
            </p:nvSpPr>
            <p:spPr>
              <a:xfrm>
                <a:off x="7626249" y="1514213"/>
                <a:ext cx="1259431" cy="26882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14984">
                  <a:spcAft>
                    <a:spcPts val="600"/>
                  </a:spcAft>
                </a:pPr>
                <a:r>
                  <a:rPr lang="en-US" sz="1400" kern="1200" dirty="0">
                    <a:solidFill>
                      <a:srgbClr val="555555"/>
                    </a:solidFill>
                    <a:latin typeface="+mn-lt"/>
                    <a:ea typeface="+mn-ea"/>
                    <a:cs typeface="+mn-cs"/>
                  </a:rPr>
                  <a:t>Feed forward</a:t>
                </a:r>
                <a:endParaRPr lang="en-CA" sz="1400" dirty="0"/>
              </a:p>
            </p:txBody>
          </p:sp>
          <p:sp>
            <p:nvSpPr>
              <p:cNvPr id="253" name="Plus Sign 252">
                <a:extLst>
                  <a:ext uri="{FF2B5EF4-FFF2-40B4-BE49-F238E27FC236}">
                    <a16:creationId xmlns:a16="http://schemas.microsoft.com/office/drawing/2014/main" id="{B654A595-75B0-BC46-E5A6-5E2F810DEEE1}"/>
                  </a:ext>
                </a:extLst>
              </p:cNvPr>
              <p:cNvSpPr/>
              <p:nvPr/>
            </p:nvSpPr>
            <p:spPr>
              <a:xfrm>
                <a:off x="8968113" y="1947916"/>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54" name="Connector: Elbow 253">
                <a:extLst>
                  <a:ext uri="{FF2B5EF4-FFF2-40B4-BE49-F238E27FC236}">
                    <a16:creationId xmlns:a16="http://schemas.microsoft.com/office/drawing/2014/main" id="{5665A828-BF6B-50E6-5142-F68BB77483D5}"/>
                  </a:ext>
                </a:extLst>
              </p:cNvPr>
              <p:cNvCxnSpPr>
                <a:cxnSpLocks/>
                <a:stCxn id="251" idx="0"/>
                <a:endCxn id="253" idx="1"/>
              </p:cNvCxnSpPr>
              <p:nvPr/>
            </p:nvCxnSpPr>
            <p:spPr>
              <a:xfrm rot="5400000" flipH="1" flipV="1">
                <a:off x="8562505" y="1735696"/>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5" name="Connector: Elbow 254">
                <a:extLst>
                  <a:ext uri="{FF2B5EF4-FFF2-40B4-BE49-F238E27FC236}">
                    <a16:creationId xmlns:a16="http://schemas.microsoft.com/office/drawing/2014/main" id="{5D385C10-31DD-B1A7-A29A-B4BFAA9A4547}"/>
                  </a:ext>
                </a:extLst>
              </p:cNvPr>
              <p:cNvCxnSpPr>
                <a:cxnSpLocks/>
                <a:stCxn id="253" idx="3"/>
                <a:endCxn id="252" idx="2"/>
              </p:cNvCxnSpPr>
              <p:nvPr/>
            </p:nvCxnSpPr>
            <p:spPr>
              <a:xfrm rot="16200000" flipV="1">
                <a:off x="8552966" y="1486040"/>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F602878D-6577-2B4F-0D41-A334D42CCE5C}"/>
                  </a:ext>
                </a:extLst>
              </p:cNvPr>
              <p:cNvCxnSpPr>
                <a:cxnSpLocks/>
                <a:stCxn id="200" idx="3"/>
                <a:endCxn id="251" idx="2"/>
              </p:cNvCxnSpPr>
              <p:nvPr/>
            </p:nvCxnSpPr>
            <p:spPr>
              <a:xfrm rot="16200000" flipV="1">
                <a:off x="8541455" y="2177974"/>
                <a:ext cx="189074" cy="771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7" name="Connector: Elbow 256">
                <a:extLst>
                  <a:ext uri="{FF2B5EF4-FFF2-40B4-BE49-F238E27FC236}">
                    <a16:creationId xmlns:a16="http://schemas.microsoft.com/office/drawing/2014/main" id="{CA0AC0D8-F8C8-8150-DE1E-8DD60E6A7C76}"/>
                  </a:ext>
                </a:extLst>
              </p:cNvPr>
              <p:cNvCxnSpPr>
                <a:cxnSpLocks/>
                <a:stCxn id="252" idx="0"/>
                <a:endCxn id="196" idx="1"/>
              </p:cNvCxnSpPr>
              <p:nvPr/>
            </p:nvCxnSpPr>
            <p:spPr>
              <a:xfrm rot="5400000" flipH="1" flipV="1">
                <a:off x="8561258" y="1064414"/>
                <a:ext cx="144506" cy="7550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BC221EC3-D465-D88B-16DD-6932D4797C8F}"/>
                  </a:ext>
                </a:extLst>
              </p:cNvPr>
              <p:cNvCxnSpPr>
                <a:cxnSpLocks/>
                <a:stCxn id="253" idx="3"/>
                <a:endCxn id="196" idx="1"/>
              </p:cNvCxnSpPr>
              <p:nvPr/>
            </p:nvCxnSpPr>
            <p:spPr>
              <a:xfrm flipH="1" flipV="1">
                <a:off x="9011058" y="1369707"/>
                <a:ext cx="19035" cy="59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B133B7F8-1BD6-625F-927C-BF122B41D009}"/>
                  </a:ext>
                </a:extLst>
              </p:cNvPr>
              <p:cNvCxnSpPr>
                <a:cxnSpLocks/>
                <a:stCxn id="200" idx="3"/>
                <a:endCxn id="253" idx="1"/>
              </p:cNvCxnSpPr>
              <p:nvPr/>
            </p:nvCxnSpPr>
            <p:spPr>
              <a:xfrm flipV="1">
                <a:off x="9021506" y="2047723"/>
                <a:ext cx="8587" cy="6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61" name="Connector: Elbow 260">
              <a:extLst>
                <a:ext uri="{FF2B5EF4-FFF2-40B4-BE49-F238E27FC236}">
                  <a16:creationId xmlns:a16="http://schemas.microsoft.com/office/drawing/2014/main" id="{0D1216CA-67FC-649C-BAB2-13C6340D751D}"/>
                </a:ext>
              </a:extLst>
            </p:cNvPr>
            <p:cNvCxnSpPr>
              <a:stCxn id="49" idx="0"/>
              <a:endCxn id="86" idx="2"/>
            </p:cNvCxnSpPr>
            <p:nvPr/>
          </p:nvCxnSpPr>
          <p:spPr>
            <a:xfrm rot="16200000" flipH="1">
              <a:off x="2762065" y="2091244"/>
              <a:ext cx="6291022" cy="2502366"/>
            </a:xfrm>
            <a:prstGeom prst="bentConnector5">
              <a:avLst>
                <a:gd name="adj1" fmla="val -1632"/>
                <a:gd name="adj2" fmla="val 36337"/>
                <a:gd name="adj3" fmla="val 1036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5" name="Connector: Elbow 264">
              <a:extLst>
                <a:ext uri="{FF2B5EF4-FFF2-40B4-BE49-F238E27FC236}">
                  <a16:creationId xmlns:a16="http://schemas.microsoft.com/office/drawing/2014/main" id="{7963D962-0F59-BF8E-CFB0-4DABE726FA9A}"/>
                </a:ext>
              </a:extLst>
            </p:cNvPr>
            <p:cNvCxnSpPr>
              <a:cxnSpLocks/>
              <a:stCxn id="90" idx="0"/>
              <a:endCxn id="267" idx="2"/>
            </p:cNvCxnSpPr>
            <p:nvPr/>
          </p:nvCxnSpPr>
          <p:spPr>
            <a:xfrm rot="16200000" flipH="1">
              <a:off x="4746464" y="2574631"/>
              <a:ext cx="6280628" cy="1545986"/>
            </a:xfrm>
            <a:prstGeom prst="bentConnector5">
              <a:avLst>
                <a:gd name="adj1" fmla="val -1595"/>
                <a:gd name="adj2" fmla="val 49217"/>
                <a:gd name="adj3" fmla="val 103640"/>
              </a:avLst>
            </a:prstGeom>
            <a:ln>
              <a:tailEnd type="triangle"/>
            </a:ln>
          </p:spPr>
          <p:style>
            <a:lnRef idx="1">
              <a:schemeClr val="accent1"/>
            </a:lnRef>
            <a:fillRef idx="0">
              <a:schemeClr val="accent1"/>
            </a:fillRef>
            <a:effectRef idx="0">
              <a:schemeClr val="accent1"/>
            </a:effectRef>
            <a:fontRef idx="minor">
              <a:schemeClr val="tx1"/>
            </a:fontRef>
          </p:style>
        </p:cxnSp>
        <p:sp>
          <p:nvSpPr>
            <p:cNvPr id="267" name="Rectangle: Rounded Corners 266">
              <a:extLst>
                <a:ext uri="{FF2B5EF4-FFF2-40B4-BE49-F238E27FC236}">
                  <a16:creationId xmlns:a16="http://schemas.microsoft.com/office/drawing/2014/main" id="{B947FCE7-0354-0B60-1B61-F9D272822B7F}"/>
                </a:ext>
              </a:extLst>
            </p:cNvPr>
            <p:cNvSpPr/>
            <p:nvPr/>
          </p:nvSpPr>
          <p:spPr>
            <a:xfrm>
              <a:off x="8160351" y="6157521"/>
              <a:ext cx="998839" cy="330417"/>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Token 3</a:t>
              </a:r>
              <a:endParaRPr lang="en-CA" sz="1400" dirty="0"/>
            </a:p>
          </p:txBody>
        </p:sp>
        <p:sp>
          <p:nvSpPr>
            <p:cNvPr id="282" name="Rectangle: Rounded Corners 281">
              <a:extLst>
                <a:ext uri="{FF2B5EF4-FFF2-40B4-BE49-F238E27FC236}">
                  <a16:creationId xmlns:a16="http://schemas.microsoft.com/office/drawing/2014/main" id="{A59F1388-DD44-84A8-96CB-29666A36DE07}"/>
                </a:ext>
              </a:extLst>
            </p:cNvPr>
            <p:cNvSpPr/>
            <p:nvPr/>
          </p:nvSpPr>
          <p:spPr>
            <a:xfrm>
              <a:off x="8663023" y="207309"/>
              <a:ext cx="950431" cy="312257"/>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Token N-1</a:t>
              </a:r>
              <a:endParaRPr lang="en-CA" sz="1400" dirty="0"/>
            </a:p>
          </p:txBody>
        </p:sp>
        <p:cxnSp>
          <p:nvCxnSpPr>
            <p:cNvPr id="285" name="Connector: Elbow 284">
              <a:extLst>
                <a:ext uri="{FF2B5EF4-FFF2-40B4-BE49-F238E27FC236}">
                  <a16:creationId xmlns:a16="http://schemas.microsoft.com/office/drawing/2014/main" id="{75D117EF-8140-973D-7E91-D31F6C9E5CC8}"/>
                </a:ext>
              </a:extLst>
            </p:cNvPr>
            <p:cNvCxnSpPr>
              <a:cxnSpLocks/>
              <a:stCxn id="282" idx="0"/>
              <a:endCxn id="190" idx="2"/>
            </p:cNvCxnSpPr>
            <p:nvPr/>
          </p:nvCxnSpPr>
          <p:spPr>
            <a:xfrm rot="16200000" flipH="1">
              <a:off x="7064768" y="2280779"/>
              <a:ext cx="6280629" cy="2133689"/>
            </a:xfrm>
            <a:prstGeom prst="bentConnector5">
              <a:avLst>
                <a:gd name="adj1" fmla="val -1513"/>
                <a:gd name="adj2" fmla="val 29150"/>
                <a:gd name="adj3" fmla="val 103640"/>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76344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DD4211-E3FC-F347-E5E9-6F7333C48FE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Simplified view</a:t>
            </a:r>
            <a:endParaRPr lang="en-US" sz="6600" kern="1200" dirty="0">
              <a:solidFill>
                <a:schemeClr val="tx1"/>
              </a:solidFill>
              <a:latin typeface="+mj-lt"/>
              <a:ea typeface="+mj-ea"/>
              <a:cs typeface="+mj-cs"/>
            </a:endParaRP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7AD3F0D-3C8A-2155-9BA3-9E7AF3F5A581}"/>
              </a:ext>
            </a:extLst>
          </p:cNvPr>
          <p:cNvPicPr>
            <a:picLocks noChangeAspect="1"/>
          </p:cNvPicPr>
          <p:nvPr/>
        </p:nvPicPr>
        <p:blipFill>
          <a:blip r:embed="rId2"/>
          <a:stretch>
            <a:fillRect/>
          </a:stretch>
        </p:blipFill>
        <p:spPr>
          <a:xfrm>
            <a:off x="4654296" y="1593593"/>
            <a:ext cx="7214616" cy="3643382"/>
          </a:xfrm>
          <a:prstGeom prst="rect">
            <a:avLst/>
          </a:prstGeom>
        </p:spPr>
      </p:pic>
    </p:spTree>
    <p:extLst>
      <p:ext uri="{BB962C8B-B14F-4D97-AF65-F5344CB8AC3E}">
        <p14:creationId xmlns:p14="http://schemas.microsoft.com/office/powerpoint/2010/main" val="18823100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EF35C-76B6-66E9-7A48-4523DD6EB289}"/>
              </a:ext>
            </a:extLst>
          </p:cNvPr>
          <p:cNvSpPr>
            <a:spLocks noGrp="1"/>
          </p:cNvSpPr>
          <p:nvPr>
            <p:ph type="title"/>
          </p:nvPr>
        </p:nvSpPr>
        <p:spPr/>
        <p:txBody>
          <a:bodyPr/>
          <a:lstStyle/>
          <a:p>
            <a:r>
              <a:rPr lang="en-US" dirty="0"/>
              <a:t>Cross attention</a:t>
            </a:r>
            <a:endParaRPr lang="en-CA" dirty="0"/>
          </a:p>
        </p:txBody>
      </p:sp>
      <p:sp>
        <p:nvSpPr>
          <p:cNvPr id="3" name="Content Placeholder 2">
            <a:extLst>
              <a:ext uri="{FF2B5EF4-FFF2-40B4-BE49-F238E27FC236}">
                <a16:creationId xmlns:a16="http://schemas.microsoft.com/office/drawing/2014/main" id="{AE91E17C-CE3D-0BF7-BA32-0329FA7E4362}"/>
              </a:ext>
            </a:extLst>
          </p:cNvPr>
          <p:cNvSpPr>
            <a:spLocks noGrp="1"/>
          </p:cNvSpPr>
          <p:nvPr>
            <p:ph idx="1"/>
          </p:nvPr>
        </p:nvSpPr>
        <p:spPr/>
        <p:txBody>
          <a:bodyPr/>
          <a:lstStyle/>
          <a:p>
            <a:r>
              <a:rPr lang="en-US" dirty="0"/>
              <a:t>TBD</a:t>
            </a:r>
            <a:endParaRPr lang="en-CA" dirty="0"/>
          </a:p>
        </p:txBody>
      </p:sp>
    </p:spTree>
    <p:extLst>
      <p:ext uri="{BB962C8B-B14F-4D97-AF65-F5344CB8AC3E}">
        <p14:creationId xmlns:p14="http://schemas.microsoft.com/office/powerpoint/2010/main" val="6091200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0B84E4-19AD-D518-CA0A-ADB1CB6B9442}"/>
              </a:ext>
            </a:extLst>
          </p:cNvPr>
          <p:cNvSpPr>
            <a:spLocks noGrp="1"/>
          </p:cNvSpPr>
          <p:nvPr>
            <p:ph type="title"/>
          </p:nvPr>
        </p:nvSpPr>
        <p:spPr>
          <a:xfrm>
            <a:off x="630936" y="640080"/>
            <a:ext cx="4818888" cy="1481328"/>
          </a:xfrm>
        </p:spPr>
        <p:txBody>
          <a:bodyPr anchor="b">
            <a:normAutofit/>
          </a:bodyPr>
          <a:lstStyle/>
          <a:p>
            <a:r>
              <a:rPr lang="en-CA" sz="5400"/>
              <a:t>Decoder stack</a:t>
            </a:r>
          </a:p>
        </p:txBody>
      </p:sp>
      <p:sp>
        <p:nvSpPr>
          <p:cNvPr id="27"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801A8B-D135-F711-FE6F-D4119C5F68A0}"/>
              </a:ext>
            </a:extLst>
          </p:cNvPr>
          <p:cNvSpPr>
            <a:spLocks noGrp="1"/>
          </p:cNvSpPr>
          <p:nvPr>
            <p:ph idx="1"/>
          </p:nvPr>
        </p:nvSpPr>
        <p:spPr>
          <a:xfrm>
            <a:off x="630936" y="2660904"/>
            <a:ext cx="4818888" cy="3547872"/>
          </a:xfrm>
        </p:spPr>
        <p:txBody>
          <a:bodyPr anchor="t">
            <a:normAutofit/>
          </a:bodyPr>
          <a:lstStyle/>
          <a:p>
            <a:r>
              <a:rPr lang="en-CA" sz="2200" dirty="0"/>
              <a:t>Output embeddings</a:t>
            </a:r>
          </a:p>
          <a:p>
            <a:r>
              <a:rPr lang="en-CA" sz="2200" dirty="0"/>
              <a:t>Sub layer: Multi head attention</a:t>
            </a:r>
          </a:p>
          <a:p>
            <a:r>
              <a:rPr lang="en-CA" sz="2200" dirty="0"/>
              <a:t>Sub layer: Feed forward network</a:t>
            </a:r>
          </a:p>
        </p:txBody>
      </p:sp>
      <p:pic>
        <p:nvPicPr>
          <p:cNvPr id="6" name="Picture 5">
            <a:extLst>
              <a:ext uri="{FF2B5EF4-FFF2-40B4-BE49-F238E27FC236}">
                <a16:creationId xmlns:a16="http://schemas.microsoft.com/office/drawing/2014/main" id="{7AE2E0A5-3CEA-BE33-FBA0-652C7B63201B}"/>
              </a:ext>
            </a:extLst>
          </p:cNvPr>
          <p:cNvPicPr>
            <a:picLocks noChangeAspect="1"/>
          </p:cNvPicPr>
          <p:nvPr/>
        </p:nvPicPr>
        <p:blipFill>
          <a:blip r:embed="rId2"/>
          <a:stretch>
            <a:fillRect/>
          </a:stretch>
        </p:blipFill>
        <p:spPr>
          <a:xfrm>
            <a:off x="7699020" y="640080"/>
            <a:ext cx="2259023" cy="5577840"/>
          </a:xfrm>
          <a:prstGeom prst="rect">
            <a:avLst/>
          </a:prstGeom>
        </p:spPr>
      </p:pic>
    </p:spTree>
    <p:extLst>
      <p:ext uri="{BB962C8B-B14F-4D97-AF65-F5344CB8AC3E}">
        <p14:creationId xmlns:p14="http://schemas.microsoft.com/office/powerpoint/2010/main" val="71671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635000" y="640823"/>
            <a:ext cx="3418659" cy="5583148"/>
          </a:xfrm>
        </p:spPr>
        <p:txBody>
          <a:bodyPr anchor="ctr">
            <a:normAutofit/>
          </a:bodyPr>
          <a:lstStyle/>
          <a:p>
            <a:r>
              <a:rPr lang="en-US" sz="5400" dirty="0"/>
              <a:t>Neural network training</a:t>
            </a:r>
            <a:endParaRPr lang="en-CA" sz="5400" dirty="0"/>
          </a:p>
        </p:txBody>
      </p:sp>
      <p:sp>
        <p:nvSpPr>
          <p:cNvPr id="10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CEEB43E-A749-3CBF-E64E-031AB5F6696C}"/>
              </a:ext>
            </a:extLst>
          </p:cNvPr>
          <p:cNvSpPr/>
          <p:nvPr/>
        </p:nvSpPr>
        <p:spPr>
          <a:xfrm>
            <a:off x="5218814" y="4302641"/>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x3</a:t>
            </a:r>
            <a:endParaRPr lang="en-CA" dirty="0">
              <a:solidFill>
                <a:schemeClr val="tx1"/>
              </a:solidFill>
            </a:endParaRPr>
          </a:p>
        </p:txBody>
      </p:sp>
      <p:sp>
        <p:nvSpPr>
          <p:cNvPr id="8" name="Oval 7">
            <a:extLst>
              <a:ext uri="{FF2B5EF4-FFF2-40B4-BE49-F238E27FC236}">
                <a16:creationId xmlns:a16="http://schemas.microsoft.com/office/drawing/2014/main" id="{7861C601-F1D3-B4C2-3FEE-98C5EAE7B30B}"/>
              </a:ext>
            </a:extLst>
          </p:cNvPr>
          <p:cNvSpPr/>
          <p:nvPr/>
        </p:nvSpPr>
        <p:spPr>
          <a:xfrm>
            <a:off x="5218814" y="1922721"/>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x1</a:t>
            </a:r>
            <a:endParaRPr lang="en-CA" dirty="0">
              <a:solidFill>
                <a:schemeClr val="tx1"/>
              </a:solidFill>
            </a:endParaRPr>
          </a:p>
        </p:txBody>
      </p:sp>
      <p:sp>
        <p:nvSpPr>
          <p:cNvPr id="9" name="Oval 8">
            <a:extLst>
              <a:ext uri="{FF2B5EF4-FFF2-40B4-BE49-F238E27FC236}">
                <a16:creationId xmlns:a16="http://schemas.microsoft.com/office/drawing/2014/main" id="{2C4A76DA-39E7-078C-FC89-982131ED1551}"/>
              </a:ext>
            </a:extLst>
          </p:cNvPr>
          <p:cNvSpPr/>
          <p:nvPr/>
        </p:nvSpPr>
        <p:spPr>
          <a:xfrm>
            <a:off x="5218814" y="3112681"/>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x2</a:t>
            </a:r>
            <a:endParaRPr lang="en-CA" dirty="0">
              <a:solidFill>
                <a:schemeClr val="tx1"/>
              </a:solidFill>
            </a:endParaRPr>
          </a:p>
        </p:txBody>
      </p:sp>
      <p:grpSp>
        <p:nvGrpSpPr>
          <p:cNvPr id="63" name="Group 62">
            <a:extLst>
              <a:ext uri="{FF2B5EF4-FFF2-40B4-BE49-F238E27FC236}">
                <a16:creationId xmlns:a16="http://schemas.microsoft.com/office/drawing/2014/main" id="{FB6F9C56-83A5-FC36-1540-5AE768C48895}"/>
              </a:ext>
            </a:extLst>
          </p:cNvPr>
          <p:cNvGrpSpPr/>
          <p:nvPr/>
        </p:nvGrpSpPr>
        <p:grpSpPr>
          <a:xfrm>
            <a:off x="6805976" y="1291855"/>
            <a:ext cx="643908" cy="4202517"/>
            <a:chOff x="6417888" y="1291855"/>
            <a:chExt cx="643908" cy="4202517"/>
          </a:xfrm>
        </p:grpSpPr>
        <p:sp>
          <p:nvSpPr>
            <p:cNvPr id="10" name="Oval 9">
              <a:extLst>
                <a:ext uri="{FF2B5EF4-FFF2-40B4-BE49-F238E27FC236}">
                  <a16:creationId xmlns:a16="http://schemas.microsoft.com/office/drawing/2014/main" id="{68450BC5-7931-1659-C590-03C01AC23815}"/>
                </a:ext>
              </a:extLst>
            </p:cNvPr>
            <p:cNvSpPr/>
            <p:nvPr/>
          </p:nvSpPr>
          <p:spPr>
            <a:xfrm>
              <a:off x="6417888" y="367177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solidFill>
                  <a:schemeClr val="tx1"/>
                </a:solidFill>
              </a:endParaRPr>
            </a:p>
          </p:txBody>
        </p:sp>
        <p:sp>
          <p:nvSpPr>
            <p:cNvPr id="11" name="Oval 10">
              <a:extLst>
                <a:ext uri="{FF2B5EF4-FFF2-40B4-BE49-F238E27FC236}">
                  <a16:creationId xmlns:a16="http://schemas.microsoft.com/office/drawing/2014/main" id="{20E77B6A-E5C2-A992-F02E-0D1CC974235E}"/>
                </a:ext>
              </a:extLst>
            </p:cNvPr>
            <p:cNvSpPr/>
            <p:nvPr/>
          </p:nvSpPr>
          <p:spPr>
            <a:xfrm>
              <a:off x="6417888" y="129185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solidFill>
                  <a:schemeClr val="tx1"/>
                </a:solidFill>
              </a:endParaRPr>
            </a:p>
          </p:txBody>
        </p:sp>
        <p:sp>
          <p:nvSpPr>
            <p:cNvPr id="12" name="Oval 11">
              <a:extLst>
                <a:ext uri="{FF2B5EF4-FFF2-40B4-BE49-F238E27FC236}">
                  <a16:creationId xmlns:a16="http://schemas.microsoft.com/office/drawing/2014/main" id="{1D008969-9CC1-6AEC-FF9C-A2BC7C5FE548}"/>
                </a:ext>
              </a:extLst>
            </p:cNvPr>
            <p:cNvSpPr/>
            <p:nvPr/>
          </p:nvSpPr>
          <p:spPr>
            <a:xfrm>
              <a:off x="6417888" y="248181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solidFill>
                  <a:schemeClr val="tx1"/>
                </a:solidFill>
              </a:endParaRPr>
            </a:p>
          </p:txBody>
        </p:sp>
        <p:sp>
          <p:nvSpPr>
            <p:cNvPr id="13" name="Oval 12">
              <a:extLst>
                <a:ext uri="{FF2B5EF4-FFF2-40B4-BE49-F238E27FC236}">
                  <a16:creationId xmlns:a16="http://schemas.microsoft.com/office/drawing/2014/main" id="{1623B275-1A71-AF4B-2EB7-290CFCBE0F72}"/>
                </a:ext>
              </a:extLst>
            </p:cNvPr>
            <p:cNvSpPr/>
            <p:nvPr/>
          </p:nvSpPr>
          <p:spPr>
            <a:xfrm>
              <a:off x="6417888" y="486173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solidFill>
                  <a:schemeClr val="tx1"/>
                </a:solidFill>
              </a:endParaRPr>
            </a:p>
          </p:txBody>
        </p:sp>
      </p:grpSp>
      <p:grpSp>
        <p:nvGrpSpPr>
          <p:cNvPr id="64" name="Group 63">
            <a:extLst>
              <a:ext uri="{FF2B5EF4-FFF2-40B4-BE49-F238E27FC236}">
                <a16:creationId xmlns:a16="http://schemas.microsoft.com/office/drawing/2014/main" id="{4E8E8C3C-9652-9606-7AE8-77F24E7305CA}"/>
              </a:ext>
            </a:extLst>
          </p:cNvPr>
          <p:cNvGrpSpPr/>
          <p:nvPr/>
        </p:nvGrpSpPr>
        <p:grpSpPr>
          <a:xfrm>
            <a:off x="8380102" y="1291855"/>
            <a:ext cx="643908" cy="4202517"/>
            <a:chOff x="8816036" y="1291855"/>
            <a:chExt cx="643908" cy="4202517"/>
          </a:xfrm>
        </p:grpSpPr>
        <p:sp>
          <p:nvSpPr>
            <p:cNvPr id="14" name="Oval 13">
              <a:extLst>
                <a:ext uri="{FF2B5EF4-FFF2-40B4-BE49-F238E27FC236}">
                  <a16:creationId xmlns:a16="http://schemas.microsoft.com/office/drawing/2014/main" id="{B2227BF0-FEEA-ABF0-8586-373D8378284D}"/>
                </a:ext>
              </a:extLst>
            </p:cNvPr>
            <p:cNvSpPr/>
            <p:nvPr/>
          </p:nvSpPr>
          <p:spPr>
            <a:xfrm>
              <a:off x="8816036" y="367177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p>
          </p:txBody>
        </p:sp>
        <p:sp>
          <p:nvSpPr>
            <p:cNvPr id="16" name="Oval 15">
              <a:extLst>
                <a:ext uri="{FF2B5EF4-FFF2-40B4-BE49-F238E27FC236}">
                  <a16:creationId xmlns:a16="http://schemas.microsoft.com/office/drawing/2014/main" id="{ACD95052-EC3C-2364-F2E0-55A5AA77A9D1}"/>
                </a:ext>
              </a:extLst>
            </p:cNvPr>
            <p:cNvSpPr/>
            <p:nvPr/>
          </p:nvSpPr>
          <p:spPr>
            <a:xfrm>
              <a:off x="8816036" y="129185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p>
          </p:txBody>
        </p:sp>
        <p:sp>
          <p:nvSpPr>
            <p:cNvPr id="17" name="Oval 16">
              <a:extLst>
                <a:ext uri="{FF2B5EF4-FFF2-40B4-BE49-F238E27FC236}">
                  <a16:creationId xmlns:a16="http://schemas.microsoft.com/office/drawing/2014/main" id="{9F8BE5BB-AE09-9EB1-1D32-C39BB3275303}"/>
                </a:ext>
              </a:extLst>
            </p:cNvPr>
            <p:cNvSpPr/>
            <p:nvPr/>
          </p:nvSpPr>
          <p:spPr>
            <a:xfrm>
              <a:off x="8816036" y="248181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p>
          </p:txBody>
        </p:sp>
        <p:sp>
          <p:nvSpPr>
            <p:cNvPr id="18" name="Oval 17">
              <a:extLst>
                <a:ext uri="{FF2B5EF4-FFF2-40B4-BE49-F238E27FC236}">
                  <a16:creationId xmlns:a16="http://schemas.microsoft.com/office/drawing/2014/main" id="{C92BD4C5-4D5F-4783-C63A-490FB42903F2}"/>
                </a:ext>
              </a:extLst>
            </p:cNvPr>
            <p:cNvSpPr/>
            <p:nvPr/>
          </p:nvSpPr>
          <p:spPr>
            <a:xfrm>
              <a:off x="8816036" y="486173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p>
          </p:txBody>
        </p:sp>
      </p:grpSp>
      <p:sp>
        <p:nvSpPr>
          <p:cNvPr id="19" name="Oval 18">
            <a:extLst>
              <a:ext uri="{FF2B5EF4-FFF2-40B4-BE49-F238E27FC236}">
                <a16:creationId xmlns:a16="http://schemas.microsoft.com/office/drawing/2014/main" id="{8FE4EEC3-1390-FD34-1491-D98C6EFFB417}"/>
              </a:ext>
            </a:extLst>
          </p:cNvPr>
          <p:cNvSpPr/>
          <p:nvPr/>
        </p:nvSpPr>
        <p:spPr>
          <a:xfrm>
            <a:off x="10010364" y="3671775"/>
            <a:ext cx="643908" cy="632637"/>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y2'</a:t>
            </a:r>
            <a:endParaRPr lang="en-CA" dirty="0">
              <a:solidFill>
                <a:schemeClr val="bg1"/>
              </a:solidFill>
            </a:endParaRPr>
          </a:p>
        </p:txBody>
      </p:sp>
      <p:sp>
        <p:nvSpPr>
          <p:cNvPr id="20" name="Oval 19">
            <a:extLst>
              <a:ext uri="{FF2B5EF4-FFF2-40B4-BE49-F238E27FC236}">
                <a16:creationId xmlns:a16="http://schemas.microsoft.com/office/drawing/2014/main" id="{BEB3EA1C-6E24-FF86-A880-45012C5A7DD4}"/>
              </a:ext>
            </a:extLst>
          </p:cNvPr>
          <p:cNvSpPr/>
          <p:nvPr/>
        </p:nvSpPr>
        <p:spPr>
          <a:xfrm>
            <a:off x="10010364" y="2481815"/>
            <a:ext cx="643908" cy="632637"/>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y1'</a:t>
            </a:r>
            <a:endParaRPr lang="en-CA" dirty="0">
              <a:solidFill>
                <a:schemeClr val="bg1"/>
              </a:solidFill>
            </a:endParaRPr>
          </a:p>
        </p:txBody>
      </p:sp>
      <p:cxnSp>
        <p:nvCxnSpPr>
          <p:cNvPr id="22" name="Straight Arrow Connector 21">
            <a:extLst>
              <a:ext uri="{FF2B5EF4-FFF2-40B4-BE49-F238E27FC236}">
                <a16:creationId xmlns:a16="http://schemas.microsoft.com/office/drawing/2014/main" id="{CA84560B-A75B-E000-6394-821BCC87A624}"/>
              </a:ext>
            </a:extLst>
          </p:cNvPr>
          <p:cNvCxnSpPr>
            <a:stCxn id="8" idx="6"/>
            <a:endCxn id="11" idx="2"/>
          </p:cNvCxnSpPr>
          <p:nvPr/>
        </p:nvCxnSpPr>
        <p:spPr>
          <a:xfrm flipV="1">
            <a:off x="5862722" y="1608174"/>
            <a:ext cx="943254" cy="63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93957EA-70E7-D03E-0770-9E1D10488456}"/>
              </a:ext>
            </a:extLst>
          </p:cNvPr>
          <p:cNvCxnSpPr>
            <a:stCxn id="8" idx="6"/>
            <a:endCxn id="12" idx="2"/>
          </p:cNvCxnSpPr>
          <p:nvPr/>
        </p:nvCxnSpPr>
        <p:spPr>
          <a:xfrm>
            <a:off x="5862722" y="2239040"/>
            <a:ext cx="943254" cy="559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6D7E87E-105D-09C8-CE37-4F06A891F520}"/>
              </a:ext>
            </a:extLst>
          </p:cNvPr>
          <p:cNvCxnSpPr>
            <a:stCxn id="8" idx="6"/>
            <a:endCxn id="10" idx="2"/>
          </p:cNvCxnSpPr>
          <p:nvPr/>
        </p:nvCxnSpPr>
        <p:spPr>
          <a:xfrm>
            <a:off x="5862722" y="2239040"/>
            <a:ext cx="943254" cy="1749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91A053E-EC8F-7E5F-B79D-C2B23646995E}"/>
              </a:ext>
            </a:extLst>
          </p:cNvPr>
          <p:cNvCxnSpPr>
            <a:stCxn id="8" idx="6"/>
            <a:endCxn id="13" idx="2"/>
          </p:cNvCxnSpPr>
          <p:nvPr/>
        </p:nvCxnSpPr>
        <p:spPr>
          <a:xfrm>
            <a:off x="5862722" y="2239040"/>
            <a:ext cx="943254" cy="2939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1E69E1-1884-2FF0-97C6-382725FDD020}"/>
              </a:ext>
            </a:extLst>
          </p:cNvPr>
          <p:cNvCxnSpPr>
            <a:stCxn id="9" idx="6"/>
            <a:endCxn id="11" idx="2"/>
          </p:cNvCxnSpPr>
          <p:nvPr/>
        </p:nvCxnSpPr>
        <p:spPr>
          <a:xfrm flipV="1">
            <a:off x="5862722" y="1608174"/>
            <a:ext cx="943254" cy="182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ABD6473-60CC-EA16-39CE-CEFFABAEA2ED}"/>
              </a:ext>
            </a:extLst>
          </p:cNvPr>
          <p:cNvCxnSpPr>
            <a:stCxn id="9" idx="6"/>
            <a:endCxn id="12" idx="2"/>
          </p:cNvCxnSpPr>
          <p:nvPr/>
        </p:nvCxnSpPr>
        <p:spPr>
          <a:xfrm flipV="1">
            <a:off x="5862722" y="2798134"/>
            <a:ext cx="943254" cy="63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22D54C0-8C06-F22A-A75E-DC40A274DA24}"/>
              </a:ext>
            </a:extLst>
          </p:cNvPr>
          <p:cNvCxnSpPr>
            <a:stCxn id="9" idx="6"/>
            <a:endCxn id="10" idx="2"/>
          </p:cNvCxnSpPr>
          <p:nvPr/>
        </p:nvCxnSpPr>
        <p:spPr>
          <a:xfrm>
            <a:off x="5862722" y="3429000"/>
            <a:ext cx="943254" cy="559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2D7BE70-2D83-7402-EBD1-CDA9D0974F90}"/>
              </a:ext>
            </a:extLst>
          </p:cNvPr>
          <p:cNvCxnSpPr>
            <a:stCxn id="9" idx="6"/>
            <a:endCxn id="13" idx="2"/>
          </p:cNvCxnSpPr>
          <p:nvPr/>
        </p:nvCxnSpPr>
        <p:spPr>
          <a:xfrm>
            <a:off x="5862722" y="3429000"/>
            <a:ext cx="943254" cy="1749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DA7A75E-C4D5-F1A1-CEA2-D23FEAB332DC}"/>
              </a:ext>
            </a:extLst>
          </p:cNvPr>
          <p:cNvCxnSpPr>
            <a:stCxn id="7" idx="6"/>
            <a:endCxn id="11" idx="2"/>
          </p:cNvCxnSpPr>
          <p:nvPr/>
        </p:nvCxnSpPr>
        <p:spPr>
          <a:xfrm flipV="1">
            <a:off x="5862722" y="1608174"/>
            <a:ext cx="943254" cy="3010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0471C5B-2BF6-D903-B0A4-EF7056AD3ACF}"/>
              </a:ext>
            </a:extLst>
          </p:cNvPr>
          <p:cNvCxnSpPr>
            <a:stCxn id="7" idx="6"/>
            <a:endCxn id="12" idx="2"/>
          </p:cNvCxnSpPr>
          <p:nvPr/>
        </p:nvCxnSpPr>
        <p:spPr>
          <a:xfrm flipV="1">
            <a:off x="5862722" y="2798134"/>
            <a:ext cx="943254" cy="182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1A7B81-4A7A-5630-0D0E-0CAA81505692}"/>
              </a:ext>
            </a:extLst>
          </p:cNvPr>
          <p:cNvCxnSpPr>
            <a:stCxn id="7" idx="6"/>
            <a:endCxn id="10" idx="2"/>
          </p:cNvCxnSpPr>
          <p:nvPr/>
        </p:nvCxnSpPr>
        <p:spPr>
          <a:xfrm flipV="1">
            <a:off x="5862722" y="3988094"/>
            <a:ext cx="943254" cy="63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CF8DB34-83BD-D0AA-D598-9BE28E2C3FB2}"/>
              </a:ext>
            </a:extLst>
          </p:cNvPr>
          <p:cNvCxnSpPr>
            <a:stCxn id="7" idx="6"/>
            <a:endCxn id="13" idx="2"/>
          </p:cNvCxnSpPr>
          <p:nvPr/>
        </p:nvCxnSpPr>
        <p:spPr>
          <a:xfrm>
            <a:off x="5862722" y="4618960"/>
            <a:ext cx="943254" cy="559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5C8C5FE-9EFB-4DF3-ED57-B59E13F076DF}"/>
              </a:ext>
            </a:extLst>
          </p:cNvPr>
          <p:cNvSpPr txBox="1"/>
          <p:nvPr/>
        </p:nvSpPr>
        <p:spPr>
          <a:xfrm>
            <a:off x="7525025" y="2673529"/>
            <a:ext cx="740591" cy="1216622"/>
          </a:xfrm>
          <a:prstGeom prst="rect">
            <a:avLst/>
          </a:prstGeom>
          <a:noFill/>
        </p:spPr>
        <p:txBody>
          <a:bodyPr wrap="square" rtlCol="0">
            <a:spAutoFit/>
          </a:bodyPr>
          <a:lstStyle/>
          <a:p>
            <a:pPr defTabSz="748894">
              <a:spcAft>
                <a:spcPts val="630"/>
              </a:spcAft>
            </a:pPr>
            <a:r>
              <a:rPr lang="en-US" sz="5897" kern="1200" dirty="0">
                <a:solidFill>
                  <a:schemeClr val="tx1"/>
                </a:solidFill>
                <a:latin typeface="+mn-lt"/>
                <a:ea typeface="+mn-ea"/>
                <a:cs typeface="+mn-cs"/>
              </a:rPr>
              <a:t>…</a:t>
            </a:r>
            <a:endParaRPr lang="en-CA" dirty="0"/>
          </a:p>
        </p:txBody>
      </p:sp>
      <p:cxnSp>
        <p:nvCxnSpPr>
          <p:cNvPr id="48" name="Straight Arrow Connector 47">
            <a:extLst>
              <a:ext uri="{FF2B5EF4-FFF2-40B4-BE49-F238E27FC236}">
                <a16:creationId xmlns:a16="http://schemas.microsoft.com/office/drawing/2014/main" id="{FAABF75C-0DB3-E5EE-73A8-44037D4F5C4B}"/>
              </a:ext>
            </a:extLst>
          </p:cNvPr>
          <p:cNvCxnSpPr>
            <a:stCxn id="16" idx="6"/>
            <a:endCxn id="20" idx="2"/>
          </p:cNvCxnSpPr>
          <p:nvPr/>
        </p:nvCxnSpPr>
        <p:spPr>
          <a:xfrm>
            <a:off x="9024010" y="160817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0C19B25-7200-02B1-BBF4-D59D610471D3}"/>
              </a:ext>
            </a:extLst>
          </p:cNvPr>
          <p:cNvCxnSpPr>
            <a:stCxn id="16" idx="6"/>
            <a:endCxn id="19" idx="2"/>
          </p:cNvCxnSpPr>
          <p:nvPr/>
        </p:nvCxnSpPr>
        <p:spPr>
          <a:xfrm>
            <a:off x="9024010" y="1608174"/>
            <a:ext cx="986354" cy="2379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B9C71D4-4FCB-FE9D-A878-377E7587DD46}"/>
              </a:ext>
            </a:extLst>
          </p:cNvPr>
          <p:cNvCxnSpPr>
            <a:stCxn id="17" idx="6"/>
            <a:endCxn id="20" idx="2"/>
          </p:cNvCxnSpPr>
          <p:nvPr/>
        </p:nvCxnSpPr>
        <p:spPr>
          <a:xfrm>
            <a:off x="9024010" y="2798134"/>
            <a:ext cx="986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EF4B0F6-6EF4-4688-1751-B8FE4EE07956}"/>
              </a:ext>
            </a:extLst>
          </p:cNvPr>
          <p:cNvCxnSpPr>
            <a:stCxn id="17" idx="6"/>
            <a:endCxn id="19" idx="2"/>
          </p:cNvCxnSpPr>
          <p:nvPr/>
        </p:nvCxnSpPr>
        <p:spPr>
          <a:xfrm>
            <a:off x="9024010" y="279813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4B0F02-CB41-E18D-1CF0-9B5623D45504}"/>
              </a:ext>
            </a:extLst>
          </p:cNvPr>
          <p:cNvCxnSpPr>
            <a:stCxn id="14" idx="6"/>
            <a:endCxn id="20" idx="2"/>
          </p:cNvCxnSpPr>
          <p:nvPr/>
        </p:nvCxnSpPr>
        <p:spPr>
          <a:xfrm flipV="1">
            <a:off x="9024010" y="279813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D66DD94-8259-DAC2-2A64-223CDD8EE68A}"/>
              </a:ext>
            </a:extLst>
          </p:cNvPr>
          <p:cNvCxnSpPr>
            <a:stCxn id="14" idx="6"/>
            <a:endCxn id="19" idx="2"/>
          </p:cNvCxnSpPr>
          <p:nvPr/>
        </p:nvCxnSpPr>
        <p:spPr>
          <a:xfrm>
            <a:off x="9024010" y="3988094"/>
            <a:ext cx="986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E5D8A4B-40E4-FC88-7C37-8986DF395364}"/>
              </a:ext>
            </a:extLst>
          </p:cNvPr>
          <p:cNvCxnSpPr>
            <a:stCxn id="18" idx="6"/>
            <a:endCxn id="20" idx="2"/>
          </p:cNvCxnSpPr>
          <p:nvPr/>
        </p:nvCxnSpPr>
        <p:spPr>
          <a:xfrm flipV="1">
            <a:off x="9024010" y="2798134"/>
            <a:ext cx="986354" cy="2379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C58C47B-6EBB-A028-8B14-19AAE206516D}"/>
              </a:ext>
            </a:extLst>
          </p:cNvPr>
          <p:cNvCxnSpPr>
            <a:stCxn id="18" idx="6"/>
            <a:endCxn id="19" idx="2"/>
          </p:cNvCxnSpPr>
          <p:nvPr/>
        </p:nvCxnSpPr>
        <p:spPr>
          <a:xfrm flipV="1">
            <a:off x="9024010" y="398809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73D178-3C42-1234-9037-90502E1E11C9}"/>
              </a:ext>
            </a:extLst>
          </p:cNvPr>
          <p:cNvSpPr txBox="1"/>
          <p:nvPr/>
        </p:nvSpPr>
        <p:spPr>
          <a:xfrm>
            <a:off x="5198366" y="5693733"/>
            <a:ext cx="684803" cy="369332"/>
          </a:xfrm>
          <a:prstGeom prst="rect">
            <a:avLst/>
          </a:prstGeom>
          <a:noFill/>
        </p:spPr>
        <p:txBody>
          <a:bodyPr wrap="none" rtlCol="0">
            <a:spAutoFit/>
          </a:bodyPr>
          <a:lstStyle/>
          <a:p>
            <a:r>
              <a:rPr lang="en-US" dirty="0"/>
              <a:t>Input</a:t>
            </a:r>
            <a:endParaRPr lang="en-CA" dirty="0"/>
          </a:p>
        </p:txBody>
      </p:sp>
      <p:sp>
        <p:nvSpPr>
          <p:cNvPr id="66" name="TextBox 65">
            <a:extLst>
              <a:ext uri="{FF2B5EF4-FFF2-40B4-BE49-F238E27FC236}">
                <a16:creationId xmlns:a16="http://schemas.microsoft.com/office/drawing/2014/main" id="{0606CC2B-434C-87E6-72F5-50E6A627A281}"/>
              </a:ext>
            </a:extLst>
          </p:cNvPr>
          <p:cNvSpPr txBox="1"/>
          <p:nvPr/>
        </p:nvSpPr>
        <p:spPr>
          <a:xfrm>
            <a:off x="6711540" y="5693733"/>
            <a:ext cx="862737" cy="369332"/>
          </a:xfrm>
          <a:prstGeom prst="rect">
            <a:avLst/>
          </a:prstGeom>
          <a:noFill/>
        </p:spPr>
        <p:txBody>
          <a:bodyPr wrap="none" rtlCol="0">
            <a:spAutoFit/>
          </a:bodyPr>
          <a:lstStyle/>
          <a:p>
            <a:r>
              <a:rPr lang="en-US" dirty="0"/>
              <a:t>Hidden</a:t>
            </a:r>
            <a:endParaRPr lang="en-CA" dirty="0"/>
          </a:p>
        </p:txBody>
      </p:sp>
      <p:sp>
        <p:nvSpPr>
          <p:cNvPr id="67" name="TextBox 66">
            <a:extLst>
              <a:ext uri="{FF2B5EF4-FFF2-40B4-BE49-F238E27FC236}">
                <a16:creationId xmlns:a16="http://schemas.microsoft.com/office/drawing/2014/main" id="{04253060-554B-CFEF-A298-5D527CF44854}"/>
              </a:ext>
            </a:extLst>
          </p:cNvPr>
          <p:cNvSpPr txBox="1"/>
          <p:nvPr/>
        </p:nvSpPr>
        <p:spPr>
          <a:xfrm>
            <a:off x="8273051" y="5698899"/>
            <a:ext cx="862737" cy="369332"/>
          </a:xfrm>
          <a:prstGeom prst="rect">
            <a:avLst/>
          </a:prstGeom>
          <a:noFill/>
        </p:spPr>
        <p:txBody>
          <a:bodyPr wrap="none" rtlCol="0">
            <a:spAutoFit/>
          </a:bodyPr>
          <a:lstStyle/>
          <a:p>
            <a:r>
              <a:rPr lang="en-US" dirty="0"/>
              <a:t>Hidden</a:t>
            </a:r>
            <a:endParaRPr lang="en-CA" dirty="0"/>
          </a:p>
        </p:txBody>
      </p:sp>
      <p:sp>
        <p:nvSpPr>
          <p:cNvPr id="68" name="TextBox 67">
            <a:extLst>
              <a:ext uri="{FF2B5EF4-FFF2-40B4-BE49-F238E27FC236}">
                <a16:creationId xmlns:a16="http://schemas.microsoft.com/office/drawing/2014/main" id="{70C0EF99-E499-B8D1-03E4-EE8FE7EC6E0A}"/>
              </a:ext>
            </a:extLst>
          </p:cNvPr>
          <p:cNvSpPr txBox="1"/>
          <p:nvPr/>
        </p:nvSpPr>
        <p:spPr>
          <a:xfrm>
            <a:off x="9904155" y="5693733"/>
            <a:ext cx="856325" cy="369332"/>
          </a:xfrm>
          <a:prstGeom prst="rect">
            <a:avLst/>
          </a:prstGeom>
          <a:noFill/>
        </p:spPr>
        <p:txBody>
          <a:bodyPr wrap="none" rtlCol="0">
            <a:spAutoFit/>
          </a:bodyPr>
          <a:lstStyle/>
          <a:p>
            <a:r>
              <a:rPr lang="en-US" dirty="0"/>
              <a:t>Output</a:t>
            </a:r>
            <a:endParaRPr lang="en-CA" dirty="0"/>
          </a:p>
        </p:txBody>
      </p:sp>
      <p:sp>
        <p:nvSpPr>
          <p:cNvPr id="69" name="TextBox 68">
            <a:extLst>
              <a:ext uri="{FF2B5EF4-FFF2-40B4-BE49-F238E27FC236}">
                <a16:creationId xmlns:a16="http://schemas.microsoft.com/office/drawing/2014/main" id="{83645A67-7C24-A402-3EA0-1E891C778DE6}"/>
              </a:ext>
            </a:extLst>
          </p:cNvPr>
          <p:cNvSpPr txBox="1"/>
          <p:nvPr/>
        </p:nvSpPr>
        <p:spPr>
          <a:xfrm>
            <a:off x="5198366" y="626218"/>
            <a:ext cx="855619" cy="369332"/>
          </a:xfrm>
          <a:prstGeom prst="rect">
            <a:avLst/>
          </a:prstGeom>
          <a:noFill/>
        </p:spPr>
        <p:txBody>
          <a:bodyPr wrap="none" rtlCol="0">
            <a:spAutoFit/>
          </a:bodyPr>
          <a:lstStyle/>
          <a:p>
            <a:r>
              <a:rPr lang="en-US" dirty="0"/>
              <a:t>Layer 0</a:t>
            </a:r>
            <a:endParaRPr lang="en-CA" dirty="0"/>
          </a:p>
        </p:txBody>
      </p:sp>
      <p:sp>
        <p:nvSpPr>
          <p:cNvPr id="70" name="TextBox 69">
            <a:extLst>
              <a:ext uri="{FF2B5EF4-FFF2-40B4-BE49-F238E27FC236}">
                <a16:creationId xmlns:a16="http://schemas.microsoft.com/office/drawing/2014/main" id="{4C289966-A624-E590-29BD-5585E545795D}"/>
              </a:ext>
            </a:extLst>
          </p:cNvPr>
          <p:cNvSpPr txBox="1"/>
          <p:nvPr/>
        </p:nvSpPr>
        <p:spPr>
          <a:xfrm>
            <a:off x="6711540" y="626218"/>
            <a:ext cx="855619" cy="369332"/>
          </a:xfrm>
          <a:prstGeom prst="rect">
            <a:avLst/>
          </a:prstGeom>
          <a:noFill/>
        </p:spPr>
        <p:txBody>
          <a:bodyPr wrap="none" rtlCol="0">
            <a:spAutoFit/>
          </a:bodyPr>
          <a:lstStyle/>
          <a:p>
            <a:r>
              <a:rPr lang="en-US" dirty="0"/>
              <a:t>Layer 1</a:t>
            </a:r>
            <a:endParaRPr lang="en-CA" dirty="0"/>
          </a:p>
        </p:txBody>
      </p:sp>
      <p:sp>
        <p:nvSpPr>
          <p:cNvPr id="71" name="TextBox 70">
            <a:extLst>
              <a:ext uri="{FF2B5EF4-FFF2-40B4-BE49-F238E27FC236}">
                <a16:creationId xmlns:a16="http://schemas.microsoft.com/office/drawing/2014/main" id="{B4677790-FDD5-8779-546A-62E6847DDF12}"/>
              </a:ext>
            </a:extLst>
          </p:cNvPr>
          <p:cNvSpPr txBox="1"/>
          <p:nvPr/>
        </p:nvSpPr>
        <p:spPr>
          <a:xfrm>
            <a:off x="8273051" y="631384"/>
            <a:ext cx="1075231" cy="369332"/>
          </a:xfrm>
          <a:prstGeom prst="rect">
            <a:avLst/>
          </a:prstGeom>
          <a:noFill/>
        </p:spPr>
        <p:txBody>
          <a:bodyPr wrap="none" rtlCol="0">
            <a:spAutoFit/>
          </a:bodyPr>
          <a:lstStyle/>
          <a:p>
            <a:r>
              <a:rPr lang="en-US" dirty="0"/>
              <a:t>Layer N-1</a:t>
            </a:r>
            <a:endParaRPr lang="en-CA" dirty="0"/>
          </a:p>
        </p:txBody>
      </p:sp>
      <p:sp>
        <p:nvSpPr>
          <p:cNvPr id="72" name="TextBox 71">
            <a:extLst>
              <a:ext uri="{FF2B5EF4-FFF2-40B4-BE49-F238E27FC236}">
                <a16:creationId xmlns:a16="http://schemas.microsoft.com/office/drawing/2014/main" id="{9D421D42-9AA9-C90E-95B5-275E67720656}"/>
              </a:ext>
            </a:extLst>
          </p:cNvPr>
          <p:cNvSpPr txBox="1"/>
          <p:nvPr/>
        </p:nvSpPr>
        <p:spPr>
          <a:xfrm>
            <a:off x="9904155" y="626218"/>
            <a:ext cx="887679" cy="369332"/>
          </a:xfrm>
          <a:prstGeom prst="rect">
            <a:avLst/>
          </a:prstGeom>
          <a:noFill/>
        </p:spPr>
        <p:txBody>
          <a:bodyPr wrap="none" rtlCol="0">
            <a:spAutoFit/>
          </a:bodyPr>
          <a:lstStyle/>
          <a:p>
            <a:r>
              <a:rPr lang="en-US" dirty="0"/>
              <a:t>Layer N</a:t>
            </a:r>
            <a:endParaRPr lang="en-CA" dirty="0"/>
          </a:p>
        </p:txBody>
      </p:sp>
      <p:sp>
        <p:nvSpPr>
          <p:cNvPr id="73" name="TextBox 72">
            <a:extLst>
              <a:ext uri="{FF2B5EF4-FFF2-40B4-BE49-F238E27FC236}">
                <a16:creationId xmlns:a16="http://schemas.microsoft.com/office/drawing/2014/main" id="{39D47A74-A13A-DCC4-0E5B-C5C01796E215}"/>
              </a:ext>
            </a:extLst>
          </p:cNvPr>
          <p:cNvSpPr txBox="1"/>
          <p:nvPr/>
        </p:nvSpPr>
        <p:spPr>
          <a:xfrm>
            <a:off x="5637914" y="2971800"/>
            <a:ext cx="65" cy="276999"/>
          </a:xfrm>
          <a:prstGeom prst="rect">
            <a:avLst/>
          </a:prstGeom>
          <a:noFill/>
        </p:spPr>
        <p:txBody>
          <a:bodyPr wrap="none" lIns="0" tIns="0" rIns="0" bIns="0" rtlCol="0">
            <a:spAutoFit/>
          </a:bodyPr>
          <a:lstStyle/>
          <a:p>
            <a:endParaRPr lang="en-CA" dirty="0"/>
          </a:p>
        </p:txBody>
      </p:sp>
      <p:sp>
        <p:nvSpPr>
          <p:cNvPr id="3" name="Arrow: Right 2">
            <a:extLst>
              <a:ext uri="{FF2B5EF4-FFF2-40B4-BE49-F238E27FC236}">
                <a16:creationId xmlns:a16="http://schemas.microsoft.com/office/drawing/2014/main" id="{1EF8571C-E890-3064-C2B2-4C58BF01DE86}"/>
              </a:ext>
            </a:extLst>
          </p:cNvPr>
          <p:cNvSpPr/>
          <p:nvPr/>
        </p:nvSpPr>
        <p:spPr>
          <a:xfrm>
            <a:off x="5198367" y="146902"/>
            <a:ext cx="4897248" cy="5590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Forward pass</a:t>
            </a:r>
            <a:endParaRPr lang="en-CA" dirty="0"/>
          </a:p>
        </p:txBody>
      </p:sp>
      <p:sp>
        <p:nvSpPr>
          <p:cNvPr id="4" name="Rectangle: Rounded Corners 3">
            <a:extLst>
              <a:ext uri="{FF2B5EF4-FFF2-40B4-BE49-F238E27FC236}">
                <a16:creationId xmlns:a16="http://schemas.microsoft.com/office/drawing/2014/main" id="{881CB254-A03D-0893-123D-E8FC7D8DCC32}"/>
              </a:ext>
            </a:extLst>
          </p:cNvPr>
          <p:cNvSpPr/>
          <p:nvPr/>
        </p:nvSpPr>
        <p:spPr>
          <a:xfrm rot="5400000">
            <a:off x="3123020" y="3259179"/>
            <a:ext cx="3368525" cy="3522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Training data</a:t>
            </a:r>
          </a:p>
        </p:txBody>
      </p:sp>
    </p:spTree>
    <p:extLst>
      <p:ext uri="{BB962C8B-B14F-4D97-AF65-F5344CB8AC3E}">
        <p14:creationId xmlns:p14="http://schemas.microsoft.com/office/powerpoint/2010/main" val="16234795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Self-attention</a:t>
            </a:r>
          </a:p>
        </p:txBody>
      </p:sp>
      <p:sp>
        <p:nvSpPr>
          <p:cNvPr id="308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EF60EFD3-629F-65D0-A488-CDD88CD815F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54296" y="1539484"/>
            <a:ext cx="7214616" cy="375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2224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9" name="Rectangle 114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635000" y="640823"/>
            <a:ext cx="3418659" cy="5583148"/>
          </a:xfrm>
        </p:spPr>
        <p:txBody>
          <a:bodyPr anchor="ctr">
            <a:normAutofit/>
          </a:bodyPr>
          <a:lstStyle/>
          <a:p>
            <a:r>
              <a:rPr lang="en-US" sz="5400" dirty="0"/>
              <a:t>Trainable Attention</a:t>
            </a:r>
            <a:endParaRPr lang="en-CA" sz="5400" dirty="0"/>
          </a:p>
        </p:txBody>
      </p:sp>
      <p:sp>
        <p:nvSpPr>
          <p:cNvPr id="115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BB04FDC-F115-248C-7115-76B0850CB4DC}"/>
              </a:ext>
            </a:extLst>
          </p:cNvPr>
          <p:cNvSpPr txBox="1"/>
          <p:nvPr/>
        </p:nvSpPr>
        <p:spPr>
          <a:xfrm>
            <a:off x="6493280" y="766765"/>
            <a:ext cx="456035" cy="33504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787573">
              <a:spcAft>
                <a:spcPts val="594"/>
              </a:spcAft>
            </a:pPr>
            <a:r>
              <a:rPr lang="en-US" sz="1550" kern="1200">
                <a:solidFill>
                  <a:schemeClr val="dk1"/>
                </a:solidFill>
                <a:latin typeface="+mn-lt"/>
                <a:ea typeface="+mn-ea"/>
                <a:cs typeface="+mn-cs"/>
              </a:rPr>
              <a:t>k1</a:t>
            </a:r>
            <a:endParaRPr lang="en-CA"/>
          </a:p>
        </p:txBody>
      </p:sp>
      <p:sp>
        <p:nvSpPr>
          <p:cNvPr id="7" name="TextBox 6">
            <a:extLst>
              <a:ext uri="{FF2B5EF4-FFF2-40B4-BE49-F238E27FC236}">
                <a16:creationId xmlns:a16="http://schemas.microsoft.com/office/drawing/2014/main" id="{5CF776FC-7B14-8B6F-4DD6-E139F06ADC45}"/>
              </a:ext>
            </a:extLst>
          </p:cNvPr>
          <p:cNvSpPr txBox="1"/>
          <p:nvPr/>
        </p:nvSpPr>
        <p:spPr>
          <a:xfrm>
            <a:off x="7546037" y="766765"/>
            <a:ext cx="456035" cy="33504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787573">
              <a:spcAft>
                <a:spcPts val="594"/>
              </a:spcAft>
            </a:pPr>
            <a:r>
              <a:rPr lang="en-US" sz="1550" kern="1200">
                <a:solidFill>
                  <a:schemeClr val="dk1"/>
                </a:solidFill>
                <a:latin typeface="+mn-lt"/>
                <a:ea typeface="+mn-ea"/>
                <a:cs typeface="+mn-cs"/>
              </a:rPr>
              <a:t>k2</a:t>
            </a:r>
            <a:endParaRPr lang="en-CA"/>
          </a:p>
        </p:txBody>
      </p:sp>
      <p:sp>
        <p:nvSpPr>
          <p:cNvPr id="8" name="TextBox 7">
            <a:extLst>
              <a:ext uri="{FF2B5EF4-FFF2-40B4-BE49-F238E27FC236}">
                <a16:creationId xmlns:a16="http://schemas.microsoft.com/office/drawing/2014/main" id="{D92ECFF8-B0DF-E3A6-ACED-34F0C706D73D}"/>
              </a:ext>
            </a:extLst>
          </p:cNvPr>
          <p:cNvSpPr txBox="1"/>
          <p:nvPr/>
        </p:nvSpPr>
        <p:spPr>
          <a:xfrm>
            <a:off x="8623878" y="766764"/>
            <a:ext cx="456035" cy="33504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787573">
              <a:spcAft>
                <a:spcPts val="594"/>
              </a:spcAft>
            </a:pPr>
            <a:r>
              <a:rPr lang="en-US" sz="1550" kern="1200">
                <a:solidFill>
                  <a:schemeClr val="dk1"/>
                </a:solidFill>
                <a:latin typeface="+mn-lt"/>
                <a:ea typeface="+mn-ea"/>
                <a:cs typeface="+mn-cs"/>
              </a:rPr>
              <a:t>k3</a:t>
            </a:r>
            <a:endParaRPr lang="en-CA"/>
          </a:p>
        </p:txBody>
      </p:sp>
      <p:sp>
        <p:nvSpPr>
          <p:cNvPr id="9" name="TextBox 8">
            <a:extLst>
              <a:ext uri="{FF2B5EF4-FFF2-40B4-BE49-F238E27FC236}">
                <a16:creationId xmlns:a16="http://schemas.microsoft.com/office/drawing/2014/main" id="{14C93F4F-DAE7-CDC1-1740-19BCD40053F9}"/>
              </a:ext>
            </a:extLst>
          </p:cNvPr>
          <p:cNvSpPr txBox="1"/>
          <p:nvPr/>
        </p:nvSpPr>
        <p:spPr>
          <a:xfrm>
            <a:off x="10152384" y="766763"/>
            <a:ext cx="456035" cy="33504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787573">
              <a:spcAft>
                <a:spcPts val="594"/>
              </a:spcAft>
            </a:pPr>
            <a:r>
              <a:rPr lang="en-US" sz="1550" kern="1200" err="1">
                <a:solidFill>
                  <a:schemeClr val="dk1"/>
                </a:solidFill>
                <a:latin typeface="+mn-lt"/>
                <a:ea typeface="+mn-ea"/>
                <a:cs typeface="+mn-cs"/>
              </a:rPr>
              <a:t>kN</a:t>
            </a:r>
            <a:endParaRPr lang="en-CA"/>
          </a:p>
        </p:txBody>
      </p:sp>
      <p:cxnSp>
        <p:nvCxnSpPr>
          <p:cNvPr id="12" name="Straight Arrow Connector 11">
            <a:extLst>
              <a:ext uri="{FF2B5EF4-FFF2-40B4-BE49-F238E27FC236}">
                <a16:creationId xmlns:a16="http://schemas.microsoft.com/office/drawing/2014/main" id="{7B69B9AC-F566-1E1F-C4EE-652E4EA5C2D1}"/>
              </a:ext>
            </a:extLst>
          </p:cNvPr>
          <p:cNvCxnSpPr>
            <a:cxnSpLocks/>
            <a:stCxn id="1027" idx="4"/>
            <a:endCxn id="26" idx="0"/>
          </p:cNvCxnSpPr>
          <p:nvPr/>
        </p:nvCxnSpPr>
        <p:spPr>
          <a:xfrm flipH="1">
            <a:off x="6721298" y="1789212"/>
            <a:ext cx="3602" cy="16255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3BBDD5A-87F9-1088-7C40-6E66EBFAA601}"/>
              </a:ext>
            </a:extLst>
          </p:cNvPr>
          <p:cNvCxnSpPr>
            <a:cxnSpLocks/>
            <a:stCxn id="1033" idx="4"/>
            <a:endCxn id="31" idx="0"/>
          </p:cNvCxnSpPr>
          <p:nvPr/>
        </p:nvCxnSpPr>
        <p:spPr>
          <a:xfrm flipH="1">
            <a:off x="7764637" y="1786125"/>
            <a:ext cx="7496" cy="16563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359335E-0D91-31FE-7A0D-D9374385C55D}"/>
              </a:ext>
            </a:extLst>
          </p:cNvPr>
          <p:cNvCxnSpPr>
            <a:cxnSpLocks/>
            <a:stCxn id="1039" idx="4"/>
            <a:endCxn id="32" idx="0"/>
          </p:cNvCxnSpPr>
          <p:nvPr/>
        </p:nvCxnSpPr>
        <p:spPr>
          <a:xfrm flipH="1">
            <a:off x="8842478" y="1786124"/>
            <a:ext cx="7494" cy="16563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D9E683AF-CD13-B22B-7034-44C74665B928}"/>
              </a:ext>
            </a:extLst>
          </p:cNvPr>
          <p:cNvCxnSpPr>
            <a:cxnSpLocks/>
            <a:stCxn id="1045" idx="4"/>
            <a:endCxn id="33" idx="0"/>
          </p:cNvCxnSpPr>
          <p:nvPr/>
        </p:nvCxnSpPr>
        <p:spPr>
          <a:xfrm flipH="1">
            <a:off x="10370984" y="1781398"/>
            <a:ext cx="16199" cy="1703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3210F22F-CDA8-ECC3-AE14-8423058711FA}"/>
              </a:ext>
            </a:extLst>
          </p:cNvPr>
          <p:cNvSpPr txBox="1"/>
          <p:nvPr/>
        </p:nvSpPr>
        <p:spPr>
          <a:xfrm>
            <a:off x="6493280" y="1951762"/>
            <a:ext cx="456035" cy="33504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787573">
              <a:spcAft>
                <a:spcPts val="594"/>
              </a:spcAft>
            </a:pPr>
            <a:r>
              <a:rPr lang="en-US" sz="1550" dirty="0"/>
              <a:t>w</a:t>
            </a:r>
            <a:r>
              <a:rPr lang="en-US" sz="1550" kern="1200" dirty="0">
                <a:solidFill>
                  <a:schemeClr val="dk1"/>
                </a:solidFill>
                <a:latin typeface="+mn-lt"/>
                <a:ea typeface="+mn-ea"/>
                <a:cs typeface="+mn-cs"/>
              </a:rPr>
              <a:t>1</a:t>
            </a:r>
            <a:endParaRPr lang="en-CA" dirty="0"/>
          </a:p>
        </p:txBody>
      </p:sp>
      <p:cxnSp>
        <p:nvCxnSpPr>
          <p:cNvPr id="28" name="Connector: Elbow 27">
            <a:extLst>
              <a:ext uri="{FF2B5EF4-FFF2-40B4-BE49-F238E27FC236}">
                <a16:creationId xmlns:a16="http://schemas.microsoft.com/office/drawing/2014/main" id="{20BEA55F-848F-7BE0-0CF5-A4ED01FB0785}"/>
              </a:ext>
            </a:extLst>
          </p:cNvPr>
          <p:cNvCxnSpPr>
            <a:cxnSpLocks/>
            <a:stCxn id="30" idx="3"/>
            <a:endCxn id="1027" idx="2"/>
          </p:cNvCxnSpPr>
          <p:nvPr/>
        </p:nvCxnSpPr>
        <p:spPr>
          <a:xfrm>
            <a:off x="5908440" y="1296277"/>
            <a:ext cx="690414" cy="338529"/>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5E3D6982-BA7B-8614-B406-377C4438487A}"/>
              </a:ext>
            </a:extLst>
          </p:cNvPr>
          <p:cNvSpPr txBox="1"/>
          <p:nvPr/>
        </p:nvSpPr>
        <p:spPr>
          <a:xfrm>
            <a:off x="7536619" y="1951764"/>
            <a:ext cx="456035" cy="33504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787573">
              <a:spcAft>
                <a:spcPts val="594"/>
              </a:spcAft>
            </a:pPr>
            <a:r>
              <a:rPr lang="en-US" sz="1550" dirty="0"/>
              <a:t>w</a:t>
            </a:r>
            <a:r>
              <a:rPr lang="en-US" sz="1550" kern="1200" dirty="0">
                <a:solidFill>
                  <a:schemeClr val="dk1"/>
                </a:solidFill>
                <a:latin typeface="+mn-lt"/>
                <a:ea typeface="+mn-ea"/>
                <a:cs typeface="+mn-cs"/>
              </a:rPr>
              <a:t>2</a:t>
            </a:r>
            <a:endParaRPr lang="en-CA" dirty="0"/>
          </a:p>
        </p:txBody>
      </p:sp>
      <p:sp>
        <p:nvSpPr>
          <p:cNvPr id="32" name="TextBox 31">
            <a:extLst>
              <a:ext uri="{FF2B5EF4-FFF2-40B4-BE49-F238E27FC236}">
                <a16:creationId xmlns:a16="http://schemas.microsoft.com/office/drawing/2014/main" id="{7F753F45-57A8-0C02-0628-D608D1B02690}"/>
              </a:ext>
            </a:extLst>
          </p:cNvPr>
          <p:cNvSpPr txBox="1"/>
          <p:nvPr/>
        </p:nvSpPr>
        <p:spPr>
          <a:xfrm>
            <a:off x="8614460" y="1951763"/>
            <a:ext cx="456035" cy="33504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787573">
              <a:spcAft>
                <a:spcPts val="594"/>
              </a:spcAft>
            </a:pPr>
            <a:r>
              <a:rPr lang="en-US" sz="1550" dirty="0"/>
              <a:t>w</a:t>
            </a:r>
            <a:r>
              <a:rPr lang="en-US" sz="1550" kern="1200" dirty="0">
                <a:solidFill>
                  <a:schemeClr val="dk1"/>
                </a:solidFill>
                <a:latin typeface="+mn-lt"/>
                <a:ea typeface="+mn-ea"/>
                <a:cs typeface="+mn-cs"/>
              </a:rPr>
              <a:t>3</a:t>
            </a:r>
            <a:endParaRPr lang="en-CA" dirty="0"/>
          </a:p>
        </p:txBody>
      </p:sp>
      <p:sp>
        <p:nvSpPr>
          <p:cNvPr id="33" name="TextBox 32">
            <a:extLst>
              <a:ext uri="{FF2B5EF4-FFF2-40B4-BE49-F238E27FC236}">
                <a16:creationId xmlns:a16="http://schemas.microsoft.com/office/drawing/2014/main" id="{3665CBF3-42D7-F286-5F81-8335564BACFA}"/>
              </a:ext>
            </a:extLst>
          </p:cNvPr>
          <p:cNvSpPr txBox="1"/>
          <p:nvPr/>
        </p:nvSpPr>
        <p:spPr>
          <a:xfrm>
            <a:off x="10142966" y="1951762"/>
            <a:ext cx="456035" cy="33504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787573">
              <a:spcAft>
                <a:spcPts val="594"/>
              </a:spcAft>
            </a:pPr>
            <a:r>
              <a:rPr lang="en-US" sz="1550" dirty="0" err="1"/>
              <a:t>w</a:t>
            </a:r>
            <a:r>
              <a:rPr lang="en-US" sz="1550" kern="1200" dirty="0" err="1">
                <a:solidFill>
                  <a:schemeClr val="dk1"/>
                </a:solidFill>
                <a:latin typeface="+mn-lt"/>
                <a:ea typeface="+mn-ea"/>
                <a:cs typeface="+mn-cs"/>
              </a:rPr>
              <a:t>N</a:t>
            </a:r>
            <a:endParaRPr lang="en-CA" dirty="0"/>
          </a:p>
        </p:txBody>
      </p:sp>
      <p:sp>
        <p:nvSpPr>
          <p:cNvPr id="37" name="TextBox 36">
            <a:extLst>
              <a:ext uri="{FF2B5EF4-FFF2-40B4-BE49-F238E27FC236}">
                <a16:creationId xmlns:a16="http://schemas.microsoft.com/office/drawing/2014/main" id="{5990391D-5E69-C3C6-DC8B-796EC05E3D5A}"/>
              </a:ext>
            </a:extLst>
          </p:cNvPr>
          <p:cNvSpPr txBox="1"/>
          <p:nvPr/>
        </p:nvSpPr>
        <p:spPr>
          <a:xfrm>
            <a:off x="6493280" y="2949452"/>
            <a:ext cx="456035" cy="33504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787573">
              <a:spcAft>
                <a:spcPts val="594"/>
              </a:spcAft>
            </a:pPr>
            <a:r>
              <a:rPr lang="en-US" sz="1550" dirty="0"/>
              <a:t>n</a:t>
            </a:r>
            <a:r>
              <a:rPr lang="en-US" sz="1550" kern="1200" dirty="0">
                <a:solidFill>
                  <a:schemeClr val="dk1"/>
                </a:solidFill>
                <a:latin typeface="+mn-lt"/>
                <a:ea typeface="+mn-ea"/>
                <a:cs typeface="+mn-cs"/>
              </a:rPr>
              <a:t>1</a:t>
            </a:r>
            <a:endParaRPr lang="en-CA" dirty="0"/>
          </a:p>
        </p:txBody>
      </p:sp>
      <p:sp>
        <p:nvSpPr>
          <p:cNvPr id="38" name="TextBox 37">
            <a:extLst>
              <a:ext uri="{FF2B5EF4-FFF2-40B4-BE49-F238E27FC236}">
                <a16:creationId xmlns:a16="http://schemas.microsoft.com/office/drawing/2014/main" id="{673039FC-0DD1-243E-3078-1349333956C4}"/>
              </a:ext>
            </a:extLst>
          </p:cNvPr>
          <p:cNvSpPr txBox="1"/>
          <p:nvPr/>
        </p:nvSpPr>
        <p:spPr>
          <a:xfrm>
            <a:off x="7536619" y="2949454"/>
            <a:ext cx="456035" cy="33504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787573">
              <a:spcAft>
                <a:spcPts val="594"/>
              </a:spcAft>
            </a:pPr>
            <a:r>
              <a:rPr lang="en-US" sz="1550" dirty="0"/>
              <a:t>n</a:t>
            </a:r>
            <a:r>
              <a:rPr lang="en-US" sz="1550" kern="1200" dirty="0">
                <a:solidFill>
                  <a:schemeClr val="dk1"/>
                </a:solidFill>
                <a:latin typeface="+mn-lt"/>
                <a:ea typeface="+mn-ea"/>
                <a:cs typeface="+mn-cs"/>
              </a:rPr>
              <a:t>2</a:t>
            </a:r>
            <a:endParaRPr lang="en-CA" dirty="0"/>
          </a:p>
        </p:txBody>
      </p:sp>
      <p:sp>
        <p:nvSpPr>
          <p:cNvPr id="39" name="TextBox 38">
            <a:extLst>
              <a:ext uri="{FF2B5EF4-FFF2-40B4-BE49-F238E27FC236}">
                <a16:creationId xmlns:a16="http://schemas.microsoft.com/office/drawing/2014/main" id="{788E57DC-6ADF-62E8-DCC5-6A8B6D587722}"/>
              </a:ext>
            </a:extLst>
          </p:cNvPr>
          <p:cNvSpPr txBox="1"/>
          <p:nvPr/>
        </p:nvSpPr>
        <p:spPr>
          <a:xfrm>
            <a:off x="8614460" y="2949453"/>
            <a:ext cx="456035" cy="33504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787573">
              <a:spcAft>
                <a:spcPts val="594"/>
              </a:spcAft>
            </a:pPr>
            <a:r>
              <a:rPr lang="en-US" sz="1550" dirty="0"/>
              <a:t>n</a:t>
            </a:r>
            <a:r>
              <a:rPr lang="en-US" sz="1550" kern="1200" dirty="0">
                <a:solidFill>
                  <a:schemeClr val="dk1"/>
                </a:solidFill>
                <a:latin typeface="+mn-lt"/>
                <a:ea typeface="+mn-ea"/>
                <a:cs typeface="+mn-cs"/>
              </a:rPr>
              <a:t>3</a:t>
            </a:r>
            <a:endParaRPr lang="en-CA" dirty="0"/>
          </a:p>
        </p:txBody>
      </p:sp>
      <p:sp>
        <p:nvSpPr>
          <p:cNvPr id="40" name="TextBox 39">
            <a:extLst>
              <a:ext uri="{FF2B5EF4-FFF2-40B4-BE49-F238E27FC236}">
                <a16:creationId xmlns:a16="http://schemas.microsoft.com/office/drawing/2014/main" id="{E1291F3F-631A-BD56-7705-AF37DF494C2F}"/>
              </a:ext>
            </a:extLst>
          </p:cNvPr>
          <p:cNvSpPr txBox="1"/>
          <p:nvPr/>
        </p:nvSpPr>
        <p:spPr>
          <a:xfrm>
            <a:off x="10142966" y="2949452"/>
            <a:ext cx="456035" cy="33504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787573">
              <a:spcAft>
                <a:spcPts val="594"/>
              </a:spcAft>
            </a:pPr>
            <a:r>
              <a:rPr lang="en-US" sz="1550" dirty="0" err="1"/>
              <a:t>n</a:t>
            </a:r>
            <a:r>
              <a:rPr lang="en-US" sz="1550" kern="1200" dirty="0" err="1">
                <a:solidFill>
                  <a:schemeClr val="dk1"/>
                </a:solidFill>
                <a:latin typeface="+mn-lt"/>
                <a:ea typeface="+mn-ea"/>
                <a:cs typeface="+mn-cs"/>
              </a:rPr>
              <a:t>N</a:t>
            </a:r>
            <a:endParaRPr lang="en-CA" dirty="0"/>
          </a:p>
        </p:txBody>
      </p:sp>
      <p:cxnSp>
        <p:nvCxnSpPr>
          <p:cNvPr id="41" name="Straight Arrow Connector 40">
            <a:extLst>
              <a:ext uri="{FF2B5EF4-FFF2-40B4-BE49-F238E27FC236}">
                <a16:creationId xmlns:a16="http://schemas.microsoft.com/office/drawing/2014/main" id="{5E43189B-FA73-2F4D-DC15-57A968E427B5}"/>
              </a:ext>
            </a:extLst>
          </p:cNvPr>
          <p:cNvCxnSpPr>
            <a:cxnSpLocks/>
            <a:stCxn id="26" idx="2"/>
            <a:endCxn id="37" idx="0"/>
          </p:cNvCxnSpPr>
          <p:nvPr/>
        </p:nvCxnSpPr>
        <p:spPr>
          <a:xfrm>
            <a:off x="6721298" y="2286810"/>
            <a:ext cx="0" cy="6626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C6898E88-0ACE-877B-29CD-C2316F4F1C85}"/>
              </a:ext>
            </a:extLst>
          </p:cNvPr>
          <p:cNvCxnSpPr>
            <a:cxnSpLocks/>
            <a:stCxn id="31" idx="2"/>
            <a:endCxn id="38" idx="0"/>
          </p:cNvCxnSpPr>
          <p:nvPr/>
        </p:nvCxnSpPr>
        <p:spPr>
          <a:xfrm>
            <a:off x="7764637" y="2286812"/>
            <a:ext cx="0" cy="6626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B6ED390C-B838-7E14-9F01-C70E108C3D3A}"/>
              </a:ext>
            </a:extLst>
          </p:cNvPr>
          <p:cNvCxnSpPr>
            <a:cxnSpLocks/>
            <a:stCxn id="32" idx="2"/>
            <a:endCxn id="39" idx="0"/>
          </p:cNvCxnSpPr>
          <p:nvPr/>
        </p:nvCxnSpPr>
        <p:spPr>
          <a:xfrm>
            <a:off x="8842478" y="2286811"/>
            <a:ext cx="0" cy="6626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58D01A54-037E-F682-26CC-7F6393DBDBA1}"/>
              </a:ext>
            </a:extLst>
          </p:cNvPr>
          <p:cNvCxnSpPr>
            <a:cxnSpLocks/>
            <a:stCxn id="33" idx="2"/>
            <a:endCxn id="40" idx="0"/>
          </p:cNvCxnSpPr>
          <p:nvPr/>
        </p:nvCxnSpPr>
        <p:spPr>
          <a:xfrm>
            <a:off x="10370984" y="2286810"/>
            <a:ext cx="0" cy="6626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B0DEB8D5-E2AD-8879-5D5D-2A06EA4A8E46}"/>
              </a:ext>
            </a:extLst>
          </p:cNvPr>
          <p:cNvCxnSpPr>
            <a:cxnSpLocks/>
            <a:stCxn id="37" idx="2"/>
            <a:endCxn id="1072" idx="0"/>
          </p:cNvCxnSpPr>
          <p:nvPr/>
        </p:nvCxnSpPr>
        <p:spPr>
          <a:xfrm flipH="1">
            <a:off x="6721210" y="3284500"/>
            <a:ext cx="88" cy="54357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1484E067-5F11-55D5-E8CE-BDEB3783EEA2}"/>
              </a:ext>
            </a:extLst>
          </p:cNvPr>
          <p:cNvCxnSpPr>
            <a:cxnSpLocks/>
            <a:stCxn id="38" idx="2"/>
            <a:endCxn id="1078" idx="0"/>
          </p:cNvCxnSpPr>
          <p:nvPr/>
        </p:nvCxnSpPr>
        <p:spPr>
          <a:xfrm>
            <a:off x="7764637" y="3284501"/>
            <a:ext cx="2680" cy="54357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B4775DD8-146F-A343-33CF-E5281A6A5660}"/>
              </a:ext>
            </a:extLst>
          </p:cNvPr>
          <p:cNvCxnSpPr>
            <a:cxnSpLocks/>
            <a:stCxn id="39" idx="2"/>
            <a:endCxn id="1089" idx="0"/>
          </p:cNvCxnSpPr>
          <p:nvPr/>
        </p:nvCxnSpPr>
        <p:spPr>
          <a:xfrm flipH="1">
            <a:off x="8837275" y="3284501"/>
            <a:ext cx="5203" cy="54357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87D6FB8-FE96-B18A-AAED-4B1703BBEDE0}"/>
              </a:ext>
            </a:extLst>
          </p:cNvPr>
          <p:cNvCxnSpPr>
            <a:cxnSpLocks/>
            <a:stCxn id="40" idx="2"/>
            <a:endCxn id="1091" idx="0"/>
          </p:cNvCxnSpPr>
          <p:nvPr/>
        </p:nvCxnSpPr>
        <p:spPr>
          <a:xfrm flipH="1">
            <a:off x="10364396" y="3284500"/>
            <a:ext cx="6589" cy="54357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27" name="Oval 1026">
            <a:extLst>
              <a:ext uri="{FF2B5EF4-FFF2-40B4-BE49-F238E27FC236}">
                <a16:creationId xmlns:a16="http://schemas.microsoft.com/office/drawing/2014/main" id="{33BB2639-8A2A-F88F-6256-0AA7C6B3F1AD}"/>
              </a:ext>
            </a:extLst>
          </p:cNvPr>
          <p:cNvSpPr/>
          <p:nvPr/>
        </p:nvSpPr>
        <p:spPr>
          <a:xfrm>
            <a:off x="6598854" y="1480400"/>
            <a:ext cx="252091" cy="3088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87573">
              <a:spcAft>
                <a:spcPts val="594"/>
              </a:spcAft>
            </a:pPr>
            <a:r>
              <a:rPr lang="en-US" sz="4400" kern="1200" dirty="0">
                <a:solidFill>
                  <a:schemeClr val="dk1"/>
                </a:solidFill>
                <a:latin typeface="+mn-lt"/>
                <a:ea typeface="+mn-ea"/>
                <a:cs typeface="+mn-cs"/>
              </a:rPr>
              <a:t>.</a:t>
            </a:r>
            <a:endParaRPr lang="en-US" sz="2412" kern="1200" dirty="0">
              <a:solidFill>
                <a:schemeClr val="dk1"/>
              </a:solidFill>
              <a:latin typeface="+mn-lt"/>
              <a:ea typeface="+mn-ea"/>
              <a:cs typeface="+mn-cs"/>
            </a:endParaRPr>
          </a:p>
          <a:p>
            <a:pPr algn="ctr">
              <a:spcAft>
                <a:spcPts val="600"/>
              </a:spcAft>
            </a:pPr>
            <a:endParaRPr lang="en-CA" dirty="0"/>
          </a:p>
        </p:txBody>
      </p:sp>
      <p:cxnSp>
        <p:nvCxnSpPr>
          <p:cNvPr id="1029" name="Straight Arrow Connector 1028">
            <a:extLst>
              <a:ext uri="{FF2B5EF4-FFF2-40B4-BE49-F238E27FC236}">
                <a16:creationId xmlns:a16="http://schemas.microsoft.com/office/drawing/2014/main" id="{5EDBDE84-7FD9-F742-59F6-3E7920600601}"/>
              </a:ext>
            </a:extLst>
          </p:cNvPr>
          <p:cNvCxnSpPr>
            <a:cxnSpLocks/>
            <a:stCxn id="6" idx="2"/>
            <a:endCxn id="1027" idx="0"/>
          </p:cNvCxnSpPr>
          <p:nvPr/>
        </p:nvCxnSpPr>
        <p:spPr>
          <a:xfrm>
            <a:off x="6721298" y="1101812"/>
            <a:ext cx="3602" cy="3785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33" name="Oval 1032">
            <a:extLst>
              <a:ext uri="{FF2B5EF4-FFF2-40B4-BE49-F238E27FC236}">
                <a16:creationId xmlns:a16="http://schemas.microsoft.com/office/drawing/2014/main" id="{D081FA2D-6991-73AB-6FEC-B54DF53DD6D4}"/>
              </a:ext>
            </a:extLst>
          </p:cNvPr>
          <p:cNvSpPr/>
          <p:nvPr/>
        </p:nvSpPr>
        <p:spPr>
          <a:xfrm>
            <a:off x="7646087" y="1477313"/>
            <a:ext cx="252091" cy="3088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87573">
              <a:spcAft>
                <a:spcPts val="594"/>
              </a:spcAft>
            </a:pPr>
            <a:r>
              <a:rPr lang="en-US" sz="4400" kern="1200" dirty="0">
                <a:solidFill>
                  <a:schemeClr val="dk1"/>
                </a:solidFill>
                <a:latin typeface="+mn-lt"/>
                <a:ea typeface="+mn-ea"/>
                <a:cs typeface="+mn-cs"/>
              </a:rPr>
              <a:t>.</a:t>
            </a:r>
          </a:p>
          <a:p>
            <a:pPr algn="ctr">
              <a:spcAft>
                <a:spcPts val="600"/>
              </a:spcAft>
            </a:pPr>
            <a:endParaRPr lang="en-CA" dirty="0"/>
          </a:p>
        </p:txBody>
      </p:sp>
      <p:cxnSp>
        <p:nvCxnSpPr>
          <p:cNvPr id="1035" name="Straight Arrow Connector 1034">
            <a:extLst>
              <a:ext uri="{FF2B5EF4-FFF2-40B4-BE49-F238E27FC236}">
                <a16:creationId xmlns:a16="http://schemas.microsoft.com/office/drawing/2014/main" id="{4828D0D1-17FB-B906-0424-C5B3DBFB2E63}"/>
              </a:ext>
            </a:extLst>
          </p:cNvPr>
          <p:cNvCxnSpPr>
            <a:cxnSpLocks/>
            <a:stCxn id="7" idx="2"/>
            <a:endCxn id="1033" idx="0"/>
          </p:cNvCxnSpPr>
          <p:nvPr/>
        </p:nvCxnSpPr>
        <p:spPr>
          <a:xfrm flipH="1">
            <a:off x="7772133" y="1101812"/>
            <a:ext cx="1922" cy="3755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39" name="Oval 1038">
            <a:extLst>
              <a:ext uri="{FF2B5EF4-FFF2-40B4-BE49-F238E27FC236}">
                <a16:creationId xmlns:a16="http://schemas.microsoft.com/office/drawing/2014/main" id="{DE000753-A5C2-B6B8-C9CA-B442646AFFB1}"/>
              </a:ext>
            </a:extLst>
          </p:cNvPr>
          <p:cNvSpPr/>
          <p:nvPr/>
        </p:nvSpPr>
        <p:spPr>
          <a:xfrm>
            <a:off x="8723927" y="1477312"/>
            <a:ext cx="252091" cy="3088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87573">
              <a:spcAft>
                <a:spcPts val="594"/>
              </a:spcAft>
            </a:pPr>
            <a:r>
              <a:rPr lang="en-US" sz="4400" kern="1200" dirty="0">
                <a:solidFill>
                  <a:schemeClr val="dk1"/>
                </a:solidFill>
                <a:latin typeface="+mn-lt"/>
                <a:ea typeface="+mn-ea"/>
                <a:cs typeface="+mn-cs"/>
              </a:rPr>
              <a:t>.</a:t>
            </a:r>
            <a:endParaRPr lang="en-US" sz="2412" kern="1200" dirty="0">
              <a:solidFill>
                <a:schemeClr val="dk1"/>
              </a:solidFill>
              <a:latin typeface="+mn-lt"/>
              <a:ea typeface="+mn-ea"/>
              <a:cs typeface="+mn-cs"/>
            </a:endParaRPr>
          </a:p>
          <a:p>
            <a:pPr algn="ctr">
              <a:spcAft>
                <a:spcPts val="600"/>
              </a:spcAft>
            </a:pPr>
            <a:endParaRPr lang="en-CA" dirty="0"/>
          </a:p>
        </p:txBody>
      </p:sp>
      <p:cxnSp>
        <p:nvCxnSpPr>
          <p:cNvPr id="1042" name="Straight Arrow Connector 1041">
            <a:extLst>
              <a:ext uri="{FF2B5EF4-FFF2-40B4-BE49-F238E27FC236}">
                <a16:creationId xmlns:a16="http://schemas.microsoft.com/office/drawing/2014/main" id="{48908E8C-9319-985F-53A5-6003BE23DEAB}"/>
              </a:ext>
            </a:extLst>
          </p:cNvPr>
          <p:cNvCxnSpPr>
            <a:cxnSpLocks/>
            <a:stCxn id="8" idx="2"/>
            <a:endCxn id="1039" idx="0"/>
          </p:cNvCxnSpPr>
          <p:nvPr/>
        </p:nvCxnSpPr>
        <p:spPr>
          <a:xfrm flipH="1">
            <a:off x="8849972" y="1101812"/>
            <a:ext cx="1924" cy="3755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45" name="Oval 1044">
            <a:extLst>
              <a:ext uri="{FF2B5EF4-FFF2-40B4-BE49-F238E27FC236}">
                <a16:creationId xmlns:a16="http://schemas.microsoft.com/office/drawing/2014/main" id="{C12625AB-9097-607B-4DEA-A26CD85C3E36}"/>
              </a:ext>
            </a:extLst>
          </p:cNvPr>
          <p:cNvSpPr/>
          <p:nvPr/>
        </p:nvSpPr>
        <p:spPr>
          <a:xfrm>
            <a:off x="10261137" y="1472586"/>
            <a:ext cx="252091" cy="3088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87573">
              <a:spcAft>
                <a:spcPts val="594"/>
              </a:spcAft>
            </a:pPr>
            <a:r>
              <a:rPr lang="en-US" sz="4400" kern="1200" dirty="0">
                <a:solidFill>
                  <a:schemeClr val="dk1"/>
                </a:solidFill>
                <a:latin typeface="+mn-lt"/>
                <a:ea typeface="+mn-ea"/>
                <a:cs typeface="+mn-cs"/>
              </a:rPr>
              <a:t>.</a:t>
            </a:r>
          </a:p>
          <a:p>
            <a:pPr algn="ctr">
              <a:spcAft>
                <a:spcPts val="600"/>
              </a:spcAft>
            </a:pPr>
            <a:endParaRPr lang="en-CA" dirty="0"/>
          </a:p>
        </p:txBody>
      </p:sp>
      <p:cxnSp>
        <p:nvCxnSpPr>
          <p:cNvPr id="1047" name="Straight Arrow Connector 1046">
            <a:extLst>
              <a:ext uri="{FF2B5EF4-FFF2-40B4-BE49-F238E27FC236}">
                <a16:creationId xmlns:a16="http://schemas.microsoft.com/office/drawing/2014/main" id="{7708814D-EE66-C529-DB9A-9E3B95B01EE7}"/>
              </a:ext>
            </a:extLst>
          </p:cNvPr>
          <p:cNvCxnSpPr>
            <a:cxnSpLocks/>
            <a:stCxn id="9" idx="2"/>
            <a:endCxn id="1045" idx="0"/>
          </p:cNvCxnSpPr>
          <p:nvPr/>
        </p:nvCxnSpPr>
        <p:spPr>
          <a:xfrm>
            <a:off x="10380402" y="1101811"/>
            <a:ext cx="6780" cy="3707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52" name="Connector: Elbow 1051">
            <a:extLst>
              <a:ext uri="{FF2B5EF4-FFF2-40B4-BE49-F238E27FC236}">
                <a16:creationId xmlns:a16="http://schemas.microsoft.com/office/drawing/2014/main" id="{ECA88A48-D8E0-A8C9-446D-17B87E915B8C}"/>
              </a:ext>
            </a:extLst>
          </p:cNvPr>
          <p:cNvCxnSpPr>
            <a:cxnSpLocks/>
            <a:stCxn id="30" idx="3"/>
            <a:endCxn id="1033" idx="2"/>
          </p:cNvCxnSpPr>
          <p:nvPr/>
        </p:nvCxnSpPr>
        <p:spPr>
          <a:xfrm>
            <a:off x="5908440" y="1296277"/>
            <a:ext cx="1737647" cy="335442"/>
          </a:xfrm>
          <a:prstGeom prst="bentConnector3">
            <a:avLst>
              <a:gd name="adj1" fmla="val 84296"/>
            </a:avLst>
          </a:prstGeom>
          <a:ln w="12700">
            <a:tailEnd type="triangle"/>
          </a:ln>
        </p:spPr>
        <p:style>
          <a:lnRef idx="1">
            <a:schemeClr val="dk1"/>
          </a:lnRef>
          <a:fillRef idx="0">
            <a:schemeClr val="dk1"/>
          </a:fillRef>
          <a:effectRef idx="0">
            <a:schemeClr val="dk1"/>
          </a:effectRef>
          <a:fontRef idx="minor">
            <a:schemeClr val="tx1"/>
          </a:fontRef>
        </p:style>
      </p:cxnSp>
      <p:cxnSp>
        <p:nvCxnSpPr>
          <p:cNvPr id="1056" name="Connector: Elbow 1055">
            <a:extLst>
              <a:ext uri="{FF2B5EF4-FFF2-40B4-BE49-F238E27FC236}">
                <a16:creationId xmlns:a16="http://schemas.microsoft.com/office/drawing/2014/main" id="{852F9F21-036E-7C66-5BBF-302B575739CC}"/>
              </a:ext>
            </a:extLst>
          </p:cNvPr>
          <p:cNvCxnSpPr>
            <a:cxnSpLocks/>
            <a:stCxn id="30" idx="3"/>
            <a:endCxn id="1039" idx="2"/>
          </p:cNvCxnSpPr>
          <p:nvPr/>
        </p:nvCxnSpPr>
        <p:spPr>
          <a:xfrm>
            <a:off x="5908440" y="1296277"/>
            <a:ext cx="2815487" cy="335441"/>
          </a:xfrm>
          <a:prstGeom prst="bentConnector3">
            <a:avLst>
              <a:gd name="adj1" fmla="val 87544"/>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2" name="Connector: Elbow 1061">
            <a:extLst>
              <a:ext uri="{FF2B5EF4-FFF2-40B4-BE49-F238E27FC236}">
                <a16:creationId xmlns:a16="http://schemas.microsoft.com/office/drawing/2014/main" id="{A597970A-8C0D-C238-F3EF-AB3E444A43F1}"/>
              </a:ext>
            </a:extLst>
          </p:cNvPr>
          <p:cNvCxnSpPr>
            <a:cxnSpLocks/>
            <a:stCxn id="30" idx="3"/>
            <a:endCxn id="1045" idx="2"/>
          </p:cNvCxnSpPr>
          <p:nvPr/>
        </p:nvCxnSpPr>
        <p:spPr>
          <a:xfrm>
            <a:off x="5908440" y="1296277"/>
            <a:ext cx="4352697" cy="330715"/>
          </a:xfrm>
          <a:prstGeom prst="bentConnector3">
            <a:avLst>
              <a:gd name="adj1" fmla="val 92073"/>
            </a:avLst>
          </a:prstGeom>
          <a:ln w="12700">
            <a:tailEnd type="triangle"/>
          </a:ln>
        </p:spPr>
        <p:style>
          <a:lnRef idx="1">
            <a:schemeClr val="dk1"/>
          </a:lnRef>
          <a:fillRef idx="0">
            <a:schemeClr val="dk1"/>
          </a:fillRef>
          <a:effectRef idx="0">
            <a:schemeClr val="dk1"/>
          </a:effectRef>
          <a:fontRef idx="minor">
            <a:schemeClr val="tx1"/>
          </a:fontRef>
        </p:style>
      </p:cxnSp>
      <p:sp>
        <p:nvSpPr>
          <p:cNvPr id="1072" name="Oval 1071">
            <a:extLst>
              <a:ext uri="{FF2B5EF4-FFF2-40B4-BE49-F238E27FC236}">
                <a16:creationId xmlns:a16="http://schemas.microsoft.com/office/drawing/2014/main" id="{01FC46BE-B7FA-BA45-4E1D-5733C00C2108}"/>
              </a:ext>
            </a:extLst>
          </p:cNvPr>
          <p:cNvSpPr/>
          <p:nvPr/>
        </p:nvSpPr>
        <p:spPr>
          <a:xfrm>
            <a:off x="6595165" y="3828074"/>
            <a:ext cx="252091" cy="3088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87573">
              <a:spcAft>
                <a:spcPts val="594"/>
              </a:spcAft>
            </a:pPr>
            <a:r>
              <a:rPr lang="en-US" sz="2756" kern="1200">
                <a:solidFill>
                  <a:schemeClr val="dk1"/>
                </a:solidFill>
                <a:latin typeface="+mn-lt"/>
                <a:ea typeface="+mn-ea"/>
                <a:cs typeface="+mn-cs"/>
              </a:rPr>
              <a:t>X</a:t>
            </a:r>
            <a:endParaRPr lang="en-US" sz="2800"/>
          </a:p>
        </p:txBody>
      </p:sp>
      <p:cxnSp>
        <p:nvCxnSpPr>
          <p:cNvPr id="1075" name="Connector: Elbow 1074">
            <a:extLst>
              <a:ext uri="{FF2B5EF4-FFF2-40B4-BE49-F238E27FC236}">
                <a16:creationId xmlns:a16="http://schemas.microsoft.com/office/drawing/2014/main" id="{8FCAE90F-E701-FE84-AA50-4DE26CB1C50E}"/>
              </a:ext>
            </a:extLst>
          </p:cNvPr>
          <p:cNvCxnSpPr>
            <a:cxnSpLocks/>
            <a:stCxn id="1090" idx="2"/>
            <a:endCxn id="1072" idx="2"/>
          </p:cNvCxnSpPr>
          <p:nvPr/>
        </p:nvCxnSpPr>
        <p:spPr>
          <a:xfrm rot="16200000" flipH="1">
            <a:off x="6288780" y="3676095"/>
            <a:ext cx="155074" cy="457695"/>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076" name="Connector: Elbow 1075">
            <a:extLst>
              <a:ext uri="{FF2B5EF4-FFF2-40B4-BE49-F238E27FC236}">
                <a16:creationId xmlns:a16="http://schemas.microsoft.com/office/drawing/2014/main" id="{EDEA94F1-6F47-3A6A-198B-DC3ED5960BFE}"/>
              </a:ext>
            </a:extLst>
          </p:cNvPr>
          <p:cNvCxnSpPr>
            <a:cxnSpLocks/>
            <a:stCxn id="1092" idx="2"/>
            <a:endCxn id="1078" idx="2"/>
          </p:cNvCxnSpPr>
          <p:nvPr/>
        </p:nvCxnSpPr>
        <p:spPr>
          <a:xfrm rot="16200000" flipH="1">
            <a:off x="7367269" y="3708478"/>
            <a:ext cx="155074" cy="392930"/>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078" name="Oval 1077">
            <a:extLst>
              <a:ext uri="{FF2B5EF4-FFF2-40B4-BE49-F238E27FC236}">
                <a16:creationId xmlns:a16="http://schemas.microsoft.com/office/drawing/2014/main" id="{F26E74B1-F524-EF4B-0B4A-82F6A8AF4148}"/>
              </a:ext>
            </a:extLst>
          </p:cNvPr>
          <p:cNvSpPr/>
          <p:nvPr/>
        </p:nvSpPr>
        <p:spPr>
          <a:xfrm>
            <a:off x="7641271" y="3828074"/>
            <a:ext cx="252091" cy="3088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87573">
              <a:spcAft>
                <a:spcPts val="594"/>
              </a:spcAft>
            </a:pPr>
            <a:r>
              <a:rPr lang="en-US" sz="2756" kern="1200">
                <a:solidFill>
                  <a:schemeClr val="dk1"/>
                </a:solidFill>
                <a:latin typeface="+mn-lt"/>
                <a:ea typeface="+mn-ea"/>
                <a:cs typeface="+mn-cs"/>
              </a:rPr>
              <a:t>X</a:t>
            </a:r>
            <a:endParaRPr lang="en-US" sz="2800"/>
          </a:p>
        </p:txBody>
      </p:sp>
      <p:sp>
        <p:nvSpPr>
          <p:cNvPr id="1089" name="Oval 1088">
            <a:extLst>
              <a:ext uri="{FF2B5EF4-FFF2-40B4-BE49-F238E27FC236}">
                <a16:creationId xmlns:a16="http://schemas.microsoft.com/office/drawing/2014/main" id="{C41DE5E2-FB6E-63A2-3BA7-5FE0C4D49A3A}"/>
              </a:ext>
            </a:extLst>
          </p:cNvPr>
          <p:cNvSpPr/>
          <p:nvPr/>
        </p:nvSpPr>
        <p:spPr>
          <a:xfrm>
            <a:off x="8711229" y="3828074"/>
            <a:ext cx="252091" cy="3088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87573">
              <a:spcAft>
                <a:spcPts val="594"/>
              </a:spcAft>
            </a:pPr>
            <a:r>
              <a:rPr lang="en-US" sz="2756" kern="1200">
                <a:solidFill>
                  <a:schemeClr val="dk1"/>
                </a:solidFill>
                <a:latin typeface="+mn-lt"/>
                <a:ea typeface="+mn-ea"/>
                <a:cs typeface="+mn-cs"/>
              </a:rPr>
              <a:t>X</a:t>
            </a:r>
            <a:endParaRPr lang="en-US" sz="2800"/>
          </a:p>
        </p:txBody>
      </p:sp>
      <p:sp>
        <p:nvSpPr>
          <p:cNvPr id="1091" name="Oval 1090">
            <a:extLst>
              <a:ext uri="{FF2B5EF4-FFF2-40B4-BE49-F238E27FC236}">
                <a16:creationId xmlns:a16="http://schemas.microsoft.com/office/drawing/2014/main" id="{73952187-5727-105F-5786-C12CA61F60BE}"/>
              </a:ext>
            </a:extLst>
          </p:cNvPr>
          <p:cNvSpPr/>
          <p:nvPr/>
        </p:nvSpPr>
        <p:spPr>
          <a:xfrm>
            <a:off x="10238350" y="3828074"/>
            <a:ext cx="252091" cy="3088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87573">
              <a:spcAft>
                <a:spcPts val="594"/>
              </a:spcAft>
            </a:pPr>
            <a:r>
              <a:rPr lang="en-US" sz="2756" kern="1200" dirty="0">
                <a:solidFill>
                  <a:schemeClr val="dk1"/>
                </a:solidFill>
                <a:latin typeface="+mn-lt"/>
                <a:ea typeface="+mn-ea"/>
                <a:cs typeface="+mn-cs"/>
              </a:rPr>
              <a:t>X</a:t>
            </a:r>
            <a:endParaRPr lang="en-US" sz="2800" dirty="0"/>
          </a:p>
        </p:txBody>
      </p:sp>
      <p:cxnSp>
        <p:nvCxnSpPr>
          <p:cNvPr id="1093" name="Connector: Elbow 1092">
            <a:extLst>
              <a:ext uri="{FF2B5EF4-FFF2-40B4-BE49-F238E27FC236}">
                <a16:creationId xmlns:a16="http://schemas.microsoft.com/office/drawing/2014/main" id="{355B7DB5-1ADC-4AFB-53DB-A679A89E04DC}"/>
              </a:ext>
            </a:extLst>
          </p:cNvPr>
          <p:cNvCxnSpPr>
            <a:cxnSpLocks/>
            <a:stCxn id="1096" idx="2"/>
            <a:endCxn id="1089" idx="2"/>
          </p:cNvCxnSpPr>
          <p:nvPr/>
        </p:nvCxnSpPr>
        <p:spPr>
          <a:xfrm rot="16200000" flipH="1">
            <a:off x="8428084" y="3699333"/>
            <a:ext cx="155075" cy="411218"/>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120" name="Oval 1119">
            <a:extLst>
              <a:ext uri="{FF2B5EF4-FFF2-40B4-BE49-F238E27FC236}">
                <a16:creationId xmlns:a16="http://schemas.microsoft.com/office/drawing/2014/main" id="{61FF404B-8BE5-863D-6BD7-B2BD5DBA8A98}"/>
              </a:ext>
            </a:extLst>
          </p:cNvPr>
          <p:cNvSpPr/>
          <p:nvPr/>
        </p:nvSpPr>
        <p:spPr>
          <a:xfrm>
            <a:off x="8225849" y="4316516"/>
            <a:ext cx="400160" cy="42629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87573">
              <a:spcAft>
                <a:spcPts val="594"/>
              </a:spcAft>
            </a:pPr>
            <a:r>
              <a:rPr lang="en-US" sz="2756" kern="1200">
                <a:solidFill>
                  <a:schemeClr val="dk1"/>
                </a:solidFill>
                <a:latin typeface="+mn-lt"/>
                <a:ea typeface="+mn-ea"/>
                <a:cs typeface="+mn-cs"/>
              </a:rPr>
              <a:t>+</a:t>
            </a:r>
            <a:endParaRPr lang="en-US" sz="2800"/>
          </a:p>
        </p:txBody>
      </p:sp>
      <p:cxnSp>
        <p:nvCxnSpPr>
          <p:cNvPr id="1122" name="Straight Arrow Connector 1121">
            <a:extLst>
              <a:ext uri="{FF2B5EF4-FFF2-40B4-BE49-F238E27FC236}">
                <a16:creationId xmlns:a16="http://schemas.microsoft.com/office/drawing/2014/main" id="{E18C6CEB-6200-8BF9-293B-B5F49FF3EF1A}"/>
              </a:ext>
            </a:extLst>
          </p:cNvPr>
          <p:cNvCxnSpPr>
            <a:stCxn id="1072" idx="4"/>
            <a:endCxn id="1120" idx="2"/>
          </p:cNvCxnSpPr>
          <p:nvPr/>
        </p:nvCxnSpPr>
        <p:spPr>
          <a:xfrm>
            <a:off x="6721210" y="4136886"/>
            <a:ext cx="1504639" cy="39277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3" name="Straight Arrow Connector 1122">
            <a:extLst>
              <a:ext uri="{FF2B5EF4-FFF2-40B4-BE49-F238E27FC236}">
                <a16:creationId xmlns:a16="http://schemas.microsoft.com/office/drawing/2014/main" id="{460D4497-8B9F-B5C3-C566-B6AB30697D83}"/>
              </a:ext>
            </a:extLst>
          </p:cNvPr>
          <p:cNvCxnSpPr>
            <a:cxnSpLocks/>
            <a:stCxn id="1078" idx="4"/>
            <a:endCxn id="1120" idx="1"/>
          </p:cNvCxnSpPr>
          <p:nvPr/>
        </p:nvCxnSpPr>
        <p:spPr>
          <a:xfrm>
            <a:off x="7767317" y="4136886"/>
            <a:ext cx="517135" cy="2420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6" name="Straight Arrow Connector 1125">
            <a:extLst>
              <a:ext uri="{FF2B5EF4-FFF2-40B4-BE49-F238E27FC236}">
                <a16:creationId xmlns:a16="http://schemas.microsoft.com/office/drawing/2014/main" id="{F3EE0594-BC0B-27E4-93AF-795D2AE30F17}"/>
              </a:ext>
            </a:extLst>
          </p:cNvPr>
          <p:cNvCxnSpPr>
            <a:cxnSpLocks/>
            <a:stCxn id="1089" idx="4"/>
            <a:endCxn id="1120" idx="7"/>
          </p:cNvCxnSpPr>
          <p:nvPr/>
        </p:nvCxnSpPr>
        <p:spPr>
          <a:xfrm flipH="1">
            <a:off x="8567407" y="4136886"/>
            <a:ext cx="269868" cy="2420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9" name="Straight Arrow Connector 1128">
            <a:extLst>
              <a:ext uri="{FF2B5EF4-FFF2-40B4-BE49-F238E27FC236}">
                <a16:creationId xmlns:a16="http://schemas.microsoft.com/office/drawing/2014/main" id="{93BF9C95-598A-430C-0E1F-3D2533F784F9}"/>
              </a:ext>
            </a:extLst>
          </p:cNvPr>
          <p:cNvCxnSpPr>
            <a:cxnSpLocks/>
            <a:stCxn id="1091" idx="4"/>
            <a:endCxn id="1120" idx="6"/>
          </p:cNvCxnSpPr>
          <p:nvPr/>
        </p:nvCxnSpPr>
        <p:spPr>
          <a:xfrm flipH="1">
            <a:off x="8626010" y="4136886"/>
            <a:ext cx="1738386" cy="39277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32" name="TextBox 1131">
            <a:extLst>
              <a:ext uri="{FF2B5EF4-FFF2-40B4-BE49-F238E27FC236}">
                <a16:creationId xmlns:a16="http://schemas.microsoft.com/office/drawing/2014/main" id="{F937D6A2-0127-CDA1-22BA-ADED0D6F1A4D}"/>
              </a:ext>
            </a:extLst>
          </p:cNvPr>
          <p:cNvSpPr txBox="1"/>
          <p:nvPr/>
        </p:nvSpPr>
        <p:spPr>
          <a:xfrm>
            <a:off x="7758108" y="4966370"/>
            <a:ext cx="1339782" cy="32328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787573">
              <a:spcAft>
                <a:spcPts val="594"/>
              </a:spcAft>
            </a:pPr>
            <a:r>
              <a:rPr lang="en-US" sz="1550" kern="1200">
                <a:solidFill>
                  <a:schemeClr val="dk1"/>
                </a:solidFill>
                <a:latin typeface="+mn-lt"/>
                <a:ea typeface="+mn-ea"/>
                <a:cs typeface="+mn-cs"/>
              </a:rPr>
              <a:t>Output vector</a:t>
            </a:r>
            <a:endParaRPr lang="en-CA"/>
          </a:p>
        </p:txBody>
      </p:sp>
      <p:cxnSp>
        <p:nvCxnSpPr>
          <p:cNvPr id="1133" name="Straight Arrow Connector 1132">
            <a:extLst>
              <a:ext uri="{FF2B5EF4-FFF2-40B4-BE49-F238E27FC236}">
                <a16:creationId xmlns:a16="http://schemas.microsoft.com/office/drawing/2014/main" id="{161A9D2D-8C4A-8B1F-63CF-D1318712433D}"/>
              </a:ext>
            </a:extLst>
          </p:cNvPr>
          <p:cNvCxnSpPr>
            <a:cxnSpLocks/>
            <a:stCxn id="1120" idx="4"/>
            <a:endCxn id="1132" idx="0"/>
          </p:cNvCxnSpPr>
          <p:nvPr/>
        </p:nvCxnSpPr>
        <p:spPr>
          <a:xfrm>
            <a:off x="8425930" y="4742811"/>
            <a:ext cx="2069" cy="2235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37" name="TextBox 1136">
            <a:extLst>
              <a:ext uri="{FF2B5EF4-FFF2-40B4-BE49-F238E27FC236}">
                <a16:creationId xmlns:a16="http://schemas.microsoft.com/office/drawing/2014/main" id="{3EA2F5E8-9F16-AD6E-4C10-94EF32B4D726}"/>
              </a:ext>
            </a:extLst>
          </p:cNvPr>
          <p:cNvSpPr txBox="1"/>
          <p:nvPr/>
        </p:nvSpPr>
        <p:spPr>
          <a:xfrm>
            <a:off x="9198457" y="1605247"/>
            <a:ext cx="616783" cy="1013236"/>
          </a:xfrm>
          <a:prstGeom prst="rect">
            <a:avLst/>
          </a:prstGeom>
          <a:noFill/>
        </p:spPr>
        <p:txBody>
          <a:bodyPr wrap="square" rtlCol="0">
            <a:spAutoFit/>
          </a:bodyPr>
          <a:lstStyle/>
          <a:p>
            <a:pPr defTabSz="614307">
              <a:spcAft>
                <a:spcPts val="517"/>
              </a:spcAft>
            </a:pPr>
            <a:r>
              <a:rPr lang="en-US" sz="4837" kern="1200">
                <a:solidFill>
                  <a:schemeClr val="tx1"/>
                </a:solidFill>
                <a:latin typeface="+mn-lt"/>
                <a:ea typeface="+mn-ea"/>
                <a:cs typeface="+mn-cs"/>
              </a:rPr>
              <a:t>…</a:t>
            </a:r>
            <a:endParaRPr lang="en-CA"/>
          </a:p>
        </p:txBody>
      </p:sp>
      <p:sp>
        <p:nvSpPr>
          <p:cNvPr id="30" name="TextBox 29">
            <a:extLst>
              <a:ext uri="{FF2B5EF4-FFF2-40B4-BE49-F238E27FC236}">
                <a16:creationId xmlns:a16="http://schemas.microsoft.com/office/drawing/2014/main" id="{D3997D24-0DD7-A7FB-DFB1-9A2E4BA339EA}"/>
              </a:ext>
            </a:extLst>
          </p:cNvPr>
          <p:cNvSpPr txBox="1"/>
          <p:nvPr/>
        </p:nvSpPr>
        <p:spPr>
          <a:xfrm>
            <a:off x="5452405" y="1128753"/>
            <a:ext cx="456035" cy="33504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787573">
              <a:spcAft>
                <a:spcPts val="594"/>
              </a:spcAft>
            </a:pPr>
            <a:r>
              <a:rPr lang="en-US" sz="1550" kern="1200">
                <a:solidFill>
                  <a:schemeClr val="dk1"/>
                </a:solidFill>
                <a:latin typeface="+mn-lt"/>
                <a:ea typeface="+mn-ea"/>
                <a:cs typeface="+mn-cs"/>
              </a:rPr>
              <a:t>q3</a:t>
            </a:r>
            <a:endParaRPr lang="en-CA"/>
          </a:p>
        </p:txBody>
      </p:sp>
      <p:sp>
        <p:nvSpPr>
          <p:cNvPr id="1090" name="TextBox 1089">
            <a:extLst>
              <a:ext uri="{FF2B5EF4-FFF2-40B4-BE49-F238E27FC236}">
                <a16:creationId xmlns:a16="http://schemas.microsoft.com/office/drawing/2014/main" id="{50D96E2E-0329-2837-F86E-A52F2AB7113A}"/>
              </a:ext>
            </a:extLst>
          </p:cNvPr>
          <p:cNvSpPr txBox="1"/>
          <p:nvPr/>
        </p:nvSpPr>
        <p:spPr>
          <a:xfrm>
            <a:off x="5909451" y="3492358"/>
            <a:ext cx="456035" cy="33504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787573">
              <a:spcAft>
                <a:spcPts val="594"/>
              </a:spcAft>
            </a:pPr>
            <a:r>
              <a:rPr lang="en-US" sz="1550" kern="1200">
                <a:solidFill>
                  <a:schemeClr val="dk1"/>
                </a:solidFill>
                <a:latin typeface="+mn-lt"/>
                <a:ea typeface="+mn-ea"/>
                <a:cs typeface="+mn-cs"/>
              </a:rPr>
              <a:t>v1</a:t>
            </a:r>
            <a:endParaRPr lang="en-CA"/>
          </a:p>
        </p:txBody>
      </p:sp>
      <p:sp>
        <p:nvSpPr>
          <p:cNvPr id="1092" name="TextBox 1091">
            <a:extLst>
              <a:ext uri="{FF2B5EF4-FFF2-40B4-BE49-F238E27FC236}">
                <a16:creationId xmlns:a16="http://schemas.microsoft.com/office/drawing/2014/main" id="{D37DB3D0-B81C-0835-D0AE-B0AFF33140B0}"/>
              </a:ext>
            </a:extLst>
          </p:cNvPr>
          <p:cNvSpPr txBox="1"/>
          <p:nvPr/>
        </p:nvSpPr>
        <p:spPr>
          <a:xfrm>
            <a:off x="7020323" y="3492358"/>
            <a:ext cx="456035" cy="33504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787573">
              <a:spcAft>
                <a:spcPts val="594"/>
              </a:spcAft>
            </a:pPr>
            <a:r>
              <a:rPr lang="en-US" sz="1550" kern="1200">
                <a:solidFill>
                  <a:schemeClr val="dk1"/>
                </a:solidFill>
                <a:latin typeface="+mn-lt"/>
                <a:ea typeface="+mn-ea"/>
                <a:cs typeface="+mn-cs"/>
              </a:rPr>
              <a:t>v2</a:t>
            </a:r>
            <a:endParaRPr lang="en-CA"/>
          </a:p>
        </p:txBody>
      </p:sp>
      <p:sp>
        <p:nvSpPr>
          <p:cNvPr id="1096" name="TextBox 1095">
            <a:extLst>
              <a:ext uri="{FF2B5EF4-FFF2-40B4-BE49-F238E27FC236}">
                <a16:creationId xmlns:a16="http://schemas.microsoft.com/office/drawing/2014/main" id="{6656E068-2079-626A-74AB-FDE3F181E187}"/>
              </a:ext>
            </a:extLst>
          </p:cNvPr>
          <p:cNvSpPr txBox="1"/>
          <p:nvPr/>
        </p:nvSpPr>
        <p:spPr>
          <a:xfrm>
            <a:off x="8071993" y="3492357"/>
            <a:ext cx="456035" cy="33504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787573">
              <a:spcAft>
                <a:spcPts val="594"/>
              </a:spcAft>
            </a:pPr>
            <a:r>
              <a:rPr lang="en-US" sz="1550" kern="1200">
                <a:solidFill>
                  <a:schemeClr val="dk1"/>
                </a:solidFill>
                <a:latin typeface="+mn-lt"/>
                <a:ea typeface="+mn-ea"/>
                <a:cs typeface="+mn-cs"/>
              </a:rPr>
              <a:t>v2</a:t>
            </a:r>
            <a:endParaRPr lang="en-CA"/>
          </a:p>
        </p:txBody>
      </p:sp>
      <p:sp>
        <p:nvSpPr>
          <p:cNvPr id="1099" name="TextBox 1098">
            <a:extLst>
              <a:ext uri="{FF2B5EF4-FFF2-40B4-BE49-F238E27FC236}">
                <a16:creationId xmlns:a16="http://schemas.microsoft.com/office/drawing/2014/main" id="{2E3AFDB5-D6D0-CD6B-3734-39DC61CA797C}"/>
              </a:ext>
            </a:extLst>
          </p:cNvPr>
          <p:cNvSpPr txBox="1"/>
          <p:nvPr/>
        </p:nvSpPr>
        <p:spPr>
          <a:xfrm>
            <a:off x="9587222" y="3496623"/>
            <a:ext cx="456035" cy="33504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787573">
              <a:spcAft>
                <a:spcPts val="594"/>
              </a:spcAft>
            </a:pPr>
            <a:r>
              <a:rPr lang="en-US" sz="1550" kern="1200" err="1">
                <a:solidFill>
                  <a:schemeClr val="dk1"/>
                </a:solidFill>
                <a:latin typeface="+mn-lt"/>
                <a:ea typeface="+mn-ea"/>
                <a:cs typeface="+mn-cs"/>
              </a:rPr>
              <a:t>vN</a:t>
            </a:r>
            <a:endParaRPr lang="en-CA"/>
          </a:p>
        </p:txBody>
      </p:sp>
      <p:cxnSp>
        <p:nvCxnSpPr>
          <p:cNvPr id="1100" name="Connector: Elbow 1099">
            <a:extLst>
              <a:ext uri="{FF2B5EF4-FFF2-40B4-BE49-F238E27FC236}">
                <a16:creationId xmlns:a16="http://schemas.microsoft.com/office/drawing/2014/main" id="{B09D9416-3266-98BF-61D9-1D07C29CFABE}"/>
              </a:ext>
            </a:extLst>
          </p:cNvPr>
          <p:cNvCxnSpPr>
            <a:cxnSpLocks/>
            <a:stCxn id="1099" idx="2"/>
            <a:endCxn id="1091" idx="2"/>
          </p:cNvCxnSpPr>
          <p:nvPr/>
        </p:nvCxnSpPr>
        <p:spPr>
          <a:xfrm rot="16200000" flipH="1">
            <a:off x="9951391" y="3695520"/>
            <a:ext cx="150809" cy="423110"/>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0F4C4295-E9CF-04D8-A33B-7F6CEBF55D1C}"/>
              </a:ext>
            </a:extLst>
          </p:cNvPr>
          <p:cNvGrpSpPr/>
          <p:nvPr/>
        </p:nvGrpSpPr>
        <p:grpSpPr>
          <a:xfrm>
            <a:off x="4838916" y="5243721"/>
            <a:ext cx="1683011" cy="1102691"/>
            <a:chOff x="5497262" y="5203964"/>
            <a:chExt cx="1683011" cy="1102691"/>
          </a:xfrm>
        </p:grpSpPr>
        <p:sp>
          <p:nvSpPr>
            <p:cNvPr id="1147" name="TextBox 1146">
              <a:extLst>
                <a:ext uri="{FF2B5EF4-FFF2-40B4-BE49-F238E27FC236}">
                  <a16:creationId xmlns:a16="http://schemas.microsoft.com/office/drawing/2014/main" id="{42872FBD-A631-6E3C-96CE-37989D2460B6}"/>
                </a:ext>
              </a:extLst>
            </p:cNvPr>
            <p:cNvSpPr txBox="1"/>
            <p:nvPr/>
          </p:nvSpPr>
          <p:spPr>
            <a:xfrm>
              <a:off x="5497263" y="5203964"/>
              <a:ext cx="168278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kN</a:t>
              </a:r>
              <a:r>
                <a:rPr lang="en-US" dirty="0"/>
                <a:t> = </a:t>
              </a:r>
              <a:r>
                <a:rPr lang="en-US" dirty="0" err="1"/>
                <a:t>xN</a:t>
              </a:r>
              <a:r>
                <a:rPr lang="en-US" dirty="0"/>
                <a:t> @ </a:t>
              </a:r>
              <a:r>
                <a:rPr lang="en-US" dirty="0" err="1"/>
                <a:t>Wk</a:t>
              </a:r>
              <a:endParaRPr lang="en-CA" dirty="0"/>
            </a:p>
          </p:txBody>
        </p:sp>
        <p:sp>
          <p:nvSpPr>
            <p:cNvPr id="1148" name="TextBox 1147">
              <a:extLst>
                <a:ext uri="{FF2B5EF4-FFF2-40B4-BE49-F238E27FC236}">
                  <a16:creationId xmlns:a16="http://schemas.microsoft.com/office/drawing/2014/main" id="{4B6FF074-FEAC-2C5C-F9DF-109DB65E04C2}"/>
                </a:ext>
              </a:extLst>
            </p:cNvPr>
            <p:cNvSpPr txBox="1"/>
            <p:nvPr/>
          </p:nvSpPr>
          <p:spPr>
            <a:xfrm>
              <a:off x="5497264" y="5573296"/>
              <a:ext cx="168300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err="1"/>
                <a:t>qN</a:t>
              </a:r>
              <a:r>
                <a:rPr lang="en-CA" dirty="0"/>
                <a:t> = </a:t>
              </a:r>
              <a:r>
                <a:rPr lang="en-CA" dirty="0" err="1"/>
                <a:t>xN</a:t>
              </a:r>
              <a:r>
                <a:rPr lang="en-CA" dirty="0"/>
                <a:t> @ </a:t>
              </a:r>
              <a:r>
                <a:rPr lang="en-CA" dirty="0" err="1"/>
                <a:t>Wq</a:t>
              </a:r>
              <a:endParaRPr lang="en-CA" dirty="0"/>
            </a:p>
          </p:txBody>
        </p:sp>
        <p:sp>
          <p:nvSpPr>
            <p:cNvPr id="1150" name="TextBox 1149">
              <a:extLst>
                <a:ext uri="{FF2B5EF4-FFF2-40B4-BE49-F238E27FC236}">
                  <a16:creationId xmlns:a16="http://schemas.microsoft.com/office/drawing/2014/main" id="{0D551DE6-6B4C-141D-5BF9-C186D7F358BF}"/>
                </a:ext>
              </a:extLst>
            </p:cNvPr>
            <p:cNvSpPr txBox="1"/>
            <p:nvPr/>
          </p:nvSpPr>
          <p:spPr>
            <a:xfrm>
              <a:off x="5497262" y="5937323"/>
              <a:ext cx="168301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err="1"/>
                <a:t>vN</a:t>
              </a:r>
              <a:r>
                <a:rPr lang="en-CA" dirty="0"/>
                <a:t> = </a:t>
              </a:r>
              <a:r>
                <a:rPr lang="en-CA" dirty="0" err="1"/>
                <a:t>xN</a:t>
              </a:r>
              <a:r>
                <a:rPr lang="en-CA" dirty="0"/>
                <a:t> @ Wv</a:t>
              </a:r>
            </a:p>
          </p:txBody>
        </p:sp>
      </p:grpSp>
      <p:sp>
        <p:nvSpPr>
          <p:cNvPr id="4" name="Rectangle 3">
            <a:extLst>
              <a:ext uri="{FF2B5EF4-FFF2-40B4-BE49-F238E27FC236}">
                <a16:creationId xmlns:a16="http://schemas.microsoft.com/office/drawing/2014/main" id="{25D717EE-37F8-50AE-022C-47B0E298CA1C}"/>
              </a:ext>
            </a:extLst>
          </p:cNvPr>
          <p:cNvSpPr/>
          <p:nvPr/>
        </p:nvSpPr>
        <p:spPr>
          <a:xfrm>
            <a:off x="6493280" y="2470516"/>
            <a:ext cx="4114943" cy="2265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Softmax</a:t>
            </a:r>
            <a:endParaRPr lang="en-CA" dirty="0"/>
          </a:p>
        </p:txBody>
      </p:sp>
    </p:spTree>
    <p:extLst>
      <p:ext uri="{BB962C8B-B14F-4D97-AF65-F5344CB8AC3E}">
        <p14:creationId xmlns:p14="http://schemas.microsoft.com/office/powerpoint/2010/main" val="3130448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kern="1200" dirty="0">
                <a:solidFill>
                  <a:schemeClr val="tx1"/>
                </a:solidFill>
                <a:latin typeface="+mj-lt"/>
                <a:ea typeface="+mj-ea"/>
                <a:cs typeface="+mj-cs"/>
              </a:rPr>
              <a:t>Implementation of Attention -  Visualized</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A95017C8-967C-5740-C588-B4D8F38F381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10700" y="640080"/>
            <a:ext cx="3301808" cy="555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6873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9" name="Rectangle 114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635000" y="640823"/>
            <a:ext cx="3418659" cy="5583148"/>
          </a:xfrm>
        </p:spPr>
        <p:txBody>
          <a:bodyPr anchor="ctr">
            <a:normAutofit/>
          </a:bodyPr>
          <a:lstStyle/>
          <a:p>
            <a:r>
              <a:rPr lang="en-US" sz="5400" dirty="0"/>
              <a:t>Trainable Self Attention</a:t>
            </a:r>
            <a:endParaRPr lang="en-CA" sz="5400" dirty="0"/>
          </a:p>
        </p:txBody>
      </p:sp>
      <p:sp>
        <p:nvSpPr>
          <p:cNvPr id="115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F4C4295-E9CF-04D8-A33B-7F6CEBF55D1C}"/>
              </a:ext>
            </a:extLst>
          </p:cNvPr>
          <p:cNvGrpSpPr/>
          <p:nvPr/>
        </p:nvGrpSpPr>
        <p:grpSpPr>
          <a:xfrm>
            <a:off x="4838916" y="5243721"/>
            <a:ext cx="1683011" cy="1102691"/>
            <a:chOff x="5497262" y="5203964"/>
            <a:chExt cx="1683011" cy="1102691"/>
          </a:xfrm>
        </p:grpSpPr>
        <p:sp>
          <p:nvSpPr>
            <p:cNvPr id="1147" name="TextBox 1146">
              <a:extLst>
                <a:ext uri="{FF2B5EF4-FFF2-40B4-BE49-F238E27FC236}">
                  <a16:creationId xmlns:a16="http://schemas.microsoft.com/office/drawing/2014/main" id="{42872FBD-A631-6E3C-96CE-37989D2460B6}"/>
                </a:ext>
              </a:extLst>
            </p:cNvPr>
            <p:cNvSpPr txBox="1"/>
            <p:nvPr/>
          </p:nvSpPr>
          <p:spPr>
            <a:xfrm>
              <a:off x="5497263" y="5203964"/>
              <a:ext cx="168278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kN</a:t>
              </a:r>
              <a:r>
                <a:rPr lang="en-US" dirty="0"/>
                <a:t> = </a:t>
              </a:r>
              <a:r>
                <a:rPr lang="en-US" dirty="0" err="1"/>
                <a:t>xN</a:t>
              </a:r>
              <a:r>
                <a:rPr lang="en-US" dirty="0"/>
                <a:t> @ </a:t>
              </a:r>
              <a:r>
                <a:rPr lang="en-US" dirty="0" err="1"/>
                <a:t>Wk</a:t>
              </a:r>
              <a:endParaRPr lang="en-CA" dirty="0"/>
            </a:p>
          </p:txBody>
        </p:sp>
        <p:sp>
          <p:nvSpPr>
            <p:cNvPr id="1148" name="TextBox 1147">
              <a:extLst>
                <a:ext uri="{FF2B5EF4-FFF2-40B4-BE49-F238E27FC236}">
                  <a16:creationId xmlns:a16="http://schemas.microsoft.com/office/drawing/2014/main" id="{4B6FF074-FEAC-2C5C-F9DF-109DB65E04C2}"/>
                </a:ext>
              </a:extLst>
            </p:cNvPr>
            <p:cNvSpPr txBox="1"/>
            <p:nvPr/>
          </p:nvSpPr>
          <p:spPr>
            <a:xfrm>
              <a:off x="5497264" y="5573296"/>
              <a:ext cx="168300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err="1"/>
                <a:t>qN</a:t>
              </a:r>
              <a:r>
                <a:rPr lang="en-CA" dirty="0"/>
                <a:t> = </a:t>
              </a:r>
              <a:r>
                <a:rPr lang="en-CA" dirty="0" err="1"/>
                <a:t>xN</a:t>
              </a:r>
              <a:r>
                <a:rPr lang="en-CA" dirty="0"/>
                <a:t> @ </a:t>
              </a:r>
              <a:r>
                <a:rPr lang="en-CA" dirty="0" err="1"/>
                <a:t>Wq</a:t>
              </a:r>
              <a:endParaRPr lang="en-CA" dirty="0"/>
            </a:p>
          </p:txBody>
        </p:sp>
        <p:sp>
          <p:nvSpPr>
            <p:cNvPr id="1150" name="TextBox 1149">
              <a:extLst>
                <a:ext uri="{FF2B5EF4-FFF2-40B4-BE49-F238E27FC236}">
                  <a16:creationId xmlns:a16="http://schemas.microsoft.com/office/drawing/2014/main" id="{0D551DE6-6B4C-141D-5BF9-C186D7F358BF}"/>
                </a:ext>
              </a:extLst>
            </p:cNvPr>
            <p:cNvSpPr txBox="1"/>
            <p:nvPr/>
          </p:nvSpPr>
          <p:spPr>
            <a:xfrm>
              <a:off x="5497262" y="5937323"/>
              <a:ext cx="168301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err="1"/>
                <a:t>vN</a:t>
              </a:r>
              <a:r>
                <a:rPr lang="en-CA" dirty="0"/>
                <a:t> = </a:t>
              </a:r>
              <a:r>
                <a:rPr lang="en-CA" dirty="0" err="1"/>
                <a:t>xN</a:t>
              </a:r>
              <a:r>
                <a:rPr lang="en-CA" dirty="0"/>
                <a:t> @ Wv</a:t>
              </a:r>
            </a:p>
          </p:txBody>
        </p:sp>
      </p:grpSp>
      <p:grpSp>
        <p:nvGrpSpPr>
          <p:cNvPr id="5" name="Group 4">
            <a:extLst>
              <a:ext uri="{FF2B5EF4-FFF2-40B4-BE49-F238E27FC236}">
                <a16:creationId xmlns:a16="http://schemas.microsoft.com/office/drawing/2014/main" id="{C99A1089-84E4-3846-EF0A-EDBFD36A00C9}"/>
              </a:ext>
            </a:extLst>
          </p:cNvPr>
          <p:cNvGrpSpPr/>
          <p:nvPr/>
        </p:nvGrpSpPr>
        <p:grpSpPr>
          <a:xfrm>
            <a:off x="4694400" y="640800"/>
            <a:ext cx="6807600" cy="5557012"/>
            <a:chOff x="5108191" y="561895"/>
            <a:chExt cx="6475866" cy="5286634"/>
          </a:xfrm>
        </p:grpSpPr>
        <p:sp>
          <p:nvSpPr>
            <p:cNvPr id="10" name="TextBox 9">
              <a:extLst>
                <a:ext uri="{FF2B5EF4-FFF2-40B4-BE49-F238E27FC236}">
                  <a16:creationId xmlns:a16="http://schemas.microsoft.com/office/drawing/2014/main" id="{A2249640-7D3A-7076-CEC0-0458CC7F876F}"/>
                </a:ext>
              </a:extLst>
            </p:cNvPr>
            <p:cNvSpPr txBox="1"/>
            <p:nvPr/>
          </p:nvSpPr>
          <p:spPr>
            <a:xfrm>
              <a:off x="9755858" y="2036658"/>
              <a:ext cx="704640" cy="1157565"/>
            </a:xfrm>
            <a:prstGeom prst="rect">
              <a:avLst/>
            </a:prstGeom>
            <a:noFill/>
          </p:spPr>
          <p:txBody>
            <a:bodyPr wrap="square" rtlCol="0">
              <a:spAutoFit/>
            </a:bodyPr>
            <a:lstStyle/>
            <a:p>
              <a:pPr defTabSz="713232">
                <a:spcAft>
                  <a:spcPts val="600"/>
                </a:spcAft>
              </a:pPr>
              <a:r>
                <a:rPr lang="en-US" sz="5616" kern="1200" dirty="0">
                  <a:solidFill>
                    <a:schemeClr val="tx1"/>
                  </a:solidFill>
                  <a:latin typeface="+mn-lt"/>
                  <a:ea typeface="+mn-ea"/>
                  <a:cs typeface="+mn-cs"/>
                </a:rPr>
                <a:t>…</a:t>
              </a:r>
              <a:endParaRPr lang="en-CA" dirty="0"/>
            </a:p>
          </p:txBody>
        </p:sp>
        <p:sp>
          <p:nvSpPr>
            <p:cNvPr id="11" name="TextBox 10">
              <a:extLst>
                <a:ext uri="{FF2B5EF4-FFF2-40B4-BE49-F238E27FC236}">
                  <a16:creationId xmlns:a16="http://schemas.microsoft.com/office/drawing/2014/main" id="{7BF73974-12AA-7E89-D201-3475988E9194}"/>
                </a:ext>
              </a:extLst>
            </p:cNvPr>
            <p:cNvSpPr txBox="1"/>
            <p:nvPr/>
          </p:nvSpPr>
          <p:spPr>
            <a:xfrm>
              <a:off x="6160067" y="561897"/>
              <a:ext cx="539950" cy="369332"/>
            </a:xfrm>
            <a:prstGeom prst="rect">
              <a:avLst/>
            </a:prstGeom>
            <a:solidFill>
              <a:srgbClr val="00B0F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k1</a:t>
              </a:r>
              <a:endParaRPr lang="en-CA" dirty="0"/>
            </a:p>
          </p:txBody>
        </p:sp>
        <p:sp>
          <p:nvSpPr>
            <p:cNvPr id="13" name="TextBox 12">
              <a:extLst>
                <a:ext uri="{FF2B5EF4-FFF2-40B4-BE49-F238E27FC236}">
                  <a16:creationId xmlns:a16="http://schemas.microsoft.com/office/drawing/2014/main" id="{BCEB01D1-C7EA-4B92-3E0C-21D86C9D4573}"/>
                </a:ext>
              </a:extLst>
            </p:cNvPr>
            <p:cNvSpPr txBox="1"/>
            <p:nvPr/>
          </p:nvSpPr>
          <p:spPr>
            <a:xfrm>
              <a:off x="7615266" y="561897"/>
              <a:ext cx="539950" cy="369332"/>
            </a:xfrm>
            <a:prstGeom prst="rect">
              <a:avLst/>
            </a:prstGeom>
            <a:solidFill>
              <a:srgbClr val="00B0F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k2</a:t>
              </a:r>
              <a:endParaRPr lang="en-CA" dirty="0"/>
            </a:p>
          </p:txBody>
        </p:sp>
        <p:sp>
          <p:nvSpPr>
            <p:cNvPr id="15" name="TextBox 14">
              <a:extLst>
                <a:ext uri="{FF2B5EF4-FFF2-40B4-BE49-F238E27FC236}">
                  <a16:creationId xmlns:a16="http://schemas.microsoft.com/office/drawing/2014/main" id="{7B49E2E5-E54E-6D4B-272C-0C746D6A64DC}"/>
                </a:ext>
              </a:extLst>
            </p:cNvPr>
            <p:cNvSpPr txBox="1"/>
            <p:nvPr/>
          </p:nvSpPr>
          <p:spPr>
            <a:xfrm>
              <a:off x="9070344" y="561896"/>
              <a:ext cx="539950" cy="369332"/>
            </a:xfrm>
            <a:prstGeom prst="rect">
              <a:avLst/>
            </a:prstGeom>
            <a:solidFill>
              <a:srgbClr val="00B0F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k3</a:t>
              </a:r>
              <a:endParaRPr lang="en-CA" dirty="0"/>
            </a:p>
          </p:txBody>
        </p:sp>
        <p:sp>
          <p:nvSpPr>
            <p:cNvPr id="16" name="TextBox 15">
              <a:extLst>
                <a:ext uri="{FF2B5EF4-FFF2-40B4-BE49-F238E27FC236}">
                  <a16:creationId xmlns:a16="http://schemas.microsoft.com/office/drawing/2014/main" id="{4EF96725-B459-49D3-2609-D66F5D44C112}"/>
                </a:ext>
              </a:extLst>
            </p:cNvPr>
            <p:cNvSpPr txBox="1"/>
            <p:nvPr/>
          </p:nvSpPr>
          <p:spPr>
            <a:xfrm>
              <a:off x="11044107" y="561895"/>
              <a:ext cx="539950" cy="369332"/>
            </a:xfrm>
            <a:prstGeom prst="rect">
              <a:avLst/>
            </a:prstGeom>
            <a:solidFill>
              <a:srgbClr val="00B0F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kN</a:t>
              </a:r>
              <a:endParaRPr lang="en-CA" dirty="0"/>
            </a:p>
          </p:txBody>
        </p:sp>
        <p:sp>
          <p:nvSpPr>
            <p:cNvPr id="17" name="TextBox 16">
              <a:extLst>
                <a:ext uri="{FF2B5EF4-FFF2-40B4-BE49-F238E27FC236}">
                  <a16:creationId xmlns:a16="http://schemas.microsoft.com/office/drawing/2014/main" id="{1B11186F-510B-0B49-7738-25A0DEF7E052}"/>
                </a:ext>
              </a:extLst>
            </p:cNvPr>
            <p:cNvSpPr txBox="1"/>
            <p:nvPr/>
          </p:nvSpPr>
          <p:spPr>
            <a:xfrm>
              <a:off x="5108191" y="980600"/>
              <a:ext cx="539950" cy="369332"/>
            </a:xfrm>
            <a:prstGeom prst="rect">
              <a:avLst/>
            </a:prstGeom>
            <a:solidFill>
              <a:srgbClr val="92D05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q3</a:t>
              </a:r>
              <a:endParaRPr lang="en-CA" dirty="0"/>
            </a:p>
          </p:txBody>
        </p:sp>
        <p:cxnSp>
          <p:nvCxnSpPr>
            <p:cNvPr id="18" name="Straight Arrow Connector 17">
              <a:extLst>
                <a:ext uri="{FF2B5EF4-FFF2-40B4-BE49-F238E27FC236}">
                  <a16:creationId xmlns:a16="http://schemas.microsoft.com/office/drawing/2014/main" id="{E9E3CD0B-BB51-2ECA-DFBA-1F441C9213FF}"/>
                </a:ext>
              </a:extLst>
            </p:cNvPr>
            <p:cNvCxnSpPr>
              <a:cxnSpLocks/>
              <a:stCxn id="55" idx="4"/>
              <a:endCxn id="24" idx="0"/>
            </p:cNvCxnSpPr>
            <p:nvPr/>
          </p:nvCxnSpPr>
          <p:spPr>
            <a:xfrm flipH="1">
              <a:off x="6430043" y="1696728"/>
              <a:ext cx="7239" cy="64124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9075D4E7-C538-4331-F0CD-554C76657653}"/>
                </a:ext>
              </a:extLst>
            </p:cNvPr>
            <p:cNvCxnSpPr>
              <a:cxnSpLocks/>
              <a:stCxn id="61" idx="4"/>
              <a:endCxn id="27" idx="0"/>
            </p:cNvCxnSpPr>
            <p:nvPr/>
          </p:nvCxnSpPr>
          <p:spPr>
            <a:xfrm flipH="1">
              <a:off x="7874090" y="1696730"/>
              <a:ext cx="2709" cy="64124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43CED36-EAFF-8659-D472-09AA2380E408}"/>
                </a:ext>
              </a:extLst>
            </p:cNvPr>
            <p:cNvCxnSpPr>
              <a:cxnSpLocks/>
              <a:stCxn id="63" idx="4"/>
              <a:endCxn id="29" idx="0"/>
            </p:cNvCxnSpPr>
            <p:nvPr/>
          </p:nvCxnSpPr>
          <p:spPr>
            <a:xfrm flipH="1">
              <a:off x="9329168" y="1696730"/>
              <a:ext cx="7682" cy="64124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6A732456-957A-1C6F-A81C-BACE9BA15008}"/>
                </a:ext>
              </a:extLst>
            </p:cNvPr>
            <p:cNvCxnSpPr>
              <a:cxnSpLocks/>
              <a:stCxn id="1025" idx="4"/>
              <a:endCxn id="34" idx="0"/>
            </p:cNvCxnSpPr>
            <p:nvPr/>
          </p:nvCxnSpPr>
          <p:spPr>
            <a:xfrm flipH="1">
              <a:off x="11302931" y="1696730"/>
              <a:ext cx="4389" cy="64124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7491E191-7B75-1D97-F31E-4FCB00E6507A}"/>
                </a:ext>
              </a:extLst>
            </p:cNvPr>
            <p:cNvSpPr txBox="1"/>
            <p:nvPr/>
          </p:nvSpPr>
          <p:spPr>
            <a:xfrm>
              <a:off x="6160067" y="2337976"/>
              <a:ext cx="539950" cy="351362"/>
            </a:xfrm>
            <a:prstGeom prst="rect">
              <a:avLst/>
            </a:prstGeom>
            <a:solidFill>
              <a:schemeClr val="accent5">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s1</a:t>
              </a:r>
              <a:endParaRPr lang="en-CA" dirty="0"/>
            </a:p>
          </p:txBody>
        </p:sp>
        <p:cxnSp>
          <p:nvCxnSpPr>
            <p:cNvPr id="25" name="Connector: Elbow 24">
              <a:extLst>
                <a:ext uri="{FF2B5EF4-FFF2-40B4-BE49-F238E27FC236}">
                  <a16:creationId xmlns:a16="http://schemas.microsoft.com/office/drawing/2014/main" id="{F0D73600-C2A8-BBFC-0629-22C927852403}"/>
                </a:ext>
              </a:extLst>
            </p:cNvPr>
            <p:cNvCxnSpPr>
              <a:cxnSpLocks/>
              <a:stCxn id="17" idx="3"/>
              <a:endCxn id="55" idx="2"/>
            </p:cNvCxnSpPr>
            <p:nvPr/>
          </p:nvCxnSpPr>
          <p:spPr>
            <a:xfrm>
              <a:off x="5648141" y="1165266"/>
              <a:ext cx="642088" cy="39543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9E1F615C-D371-BFF5-4FDB-103D83E2A13E}"/>
                </a:ext>
              </a:extLst>
            </p:cNvPr>
            <p:cNvSpPr txBox="1"/>
            <p:nvPr/>
          </p:nvSpPr>
          <p:spPr>
            <a:xfrm>
              <a:off x="7604115" y="2337978"/>
              <a:ext cx="539950" cy="351362"/>
            </a:xfrm>
            <a:prstGeom prst="rect">
              <a:avLst/>
            </a:prstGeom>
            <a:solidFill>
              <a:schemeClr val="accent5">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s2</a:t>
              </a:r>
              <a:endParaRPr lang="en-CA" dirty="0"/>
            </a:p>
          </p:txBody>
        </p:sp>
        <p:sp>
          <p:nvSpPr>
            <p:cNvPr id="29" name="TextBox 28">
              <a:extLst>
                <a:ext uri="{FF2B5EF4-FFF2-40B4-BE49-F238E27FC236}">
                  <a16:creationId xmlns:a16="http://schemas.microsoft.com/office/drawing/2014/main" id="{796FF33E-E741-C363-1182-E45F7038F471}"/>
                </a:ext>
              </a:extLst>
            </p:cNvPr>
            <p:cNvSpPr txBox="1"/>
            <p:nvPr/>
          </p:nvSpPr>
          <p:spPr>
            <a:xfrm>
              <a:off x="9059193" y="2337977"/>
              <a:ext cx="539950" cy="351362"/>
            </a:xfrm>
            <a:prstGeom prst="rect">
              <a:avLst/>
            </a:prstGeom>
            <a:solidFill>
              <a:schemeClr val="accent5">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s3</a:t>
              </a:r>
              <a:endParaRPr lang="en-CA" dirty="0"/>
            </a:p>
          </p:txBody>
        </p:sp>
        <p:sp>
          <p:nvSpPr>
            <p:cNvPr id="34" name="TextBox 33">
              <a:extLst>
                <a:ext uri="{FF2B5EF4-FFF2-40B4-BE49-F238E27FC236}">
                  <a16:creationId xmlns:a16="http://schemas.microsoft.com/office/drawing/2014/main" id="{B766E934-13CB-47DA-3448-10C03EE78AD5}"/>
                </a:ext>
              </a:extLst>
            </p:cNvPr>
            <p:cNvSpPr txBox="1"/>
            <p:nvPr/>
          </p:nvSpPr>
          <p:spPr>
            <a:xfrm>
              <a:off x="11032956" y="2337976"/>
              <a:ext cx="539950" cy="351362"/>
            </a:xfrm>
            <a:prstGeom prst="rect">
              <a:avLst/>
            </a:prstGeom>
            <a:solidFill>
              <a:schemeClr val="accent5">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sN</a:t>
              </a:r>
              <a:endParaRPr lang="en-CA" dirty="0"/>
            </a:p>
          </p:txBody>
        </p:sp>
        <p:sp>
          <p:nvSpPr>
            <p:cNvPr id="35" name="TextBox 34">
              <a:extLst>
                <a:ext uri="{FF2B5EF4-FFF2-40B4-BE49-F238E27FC236}">
                  <a16:creationId xmlns:a16="http://schemas.microsoft.com/office/drawing/2014/main" id="{F04D623F-781A-8031-3632-F61EADAE40DF}"/>
                </a:ext>
              </a:extLst>
            </p:cNvPr>
            <p:cNvSpPr txBox="1"/>
            <p:nvPr/>
          </p:nvSpPr>
          <p:spPr>
            <a:xfrm>
              <a:off x="6160067" y="3380348"/>
              <a:ext cx="539950" cy="351362"/>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w1</a:t>
              </a:r>
              <a:endParaRPr lang="en-CA" dirty="0"/>
            </a:p>
          </p:txBody>
        </p:sp>
        <p:sp>
          <p:nvSpPr>
            <p:cNvPr id="36" name="TextBox 35">
              <a:extLst>
                <a:ext uri="{FF2B5EF4-FFF2-40B4-BE49-F238E27FC236}">
                  <a16:creationId xmlns:a16="http://schemas.microsoft.com/office/drawing/2014/main" id="{F0D3132D-F3F8-FD6E-9BDA-112BCF7DC25B}"/>
                </a:ext>
              </a:extLst>
            </p:cNvPr>
            <p:cNvSpPr txBox="1"/>
            <p:nvPr/>
          </p:nvSpPr>
          <p:spPr>
            <a:xfrm>
              <a:off x="7604115" y="3380349"/>
              <a:ext cx="539950" cy="351362"/>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w2</a:t>
              </a:r>
              <a:endParaRPr lang="en-CA" dirty="0"/>
            </a:p>
          </p:txBody>
        </p:sp>
        <p:sp>
          <p:nvSpPr>
            <p:cNvPr id="45" name="TextBox 44">
              <a:extLst>
                <a:ext uri="{FF2B5EF4-FFF2-40B4-BE49-F238E27FC236}">
                  <a16:creationId xmlns:a16="http://schemas.microsoft.com/office/drawing/2014/main" id="{9BE80930-A1A4-64BE-4D95-D60B397B2FA4}"/>
                </a:ext>
              </a:extLst>
            </p:cNvPr>
            <p:cNvSpPr txBox="1"/>
            <p:nvPr/>
          </p:nvSpPr>
          <p:spPr>
            <a:xfrm>
              <a:off x="9059193" y="3380349"/>
              <a:ext cx="539950" cy="351362"/>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w3</a:t>
              </a:r>
              <a:endParaRPr lang="en-CA" dirty="0"/>
            </a:p>
          </p:txBody>
        </p:sp>
        <p:sp>
          <p:nvSpPr>
            <p:cNvPr id="46" name="TextBox 45">
              <a:extLst>
                <a:ext uri="{FF2B5EF4-FFF2-40B4-BE49-F238E27FC236}">
                  <a16:creationId xmlns:a16="http://schemas.microsoft.com/office/drawing/2014/main" id="{C6E15CAC-9206-4B9A-B2FC-15DF1ACF2212}"/>
                </a:ext>
              </a:extLst>
            </p:cNvPr>
            <p:cNvSpPr txBox="1"/>
            <p:nvPr/>
          </p:nvSpPr>
          <p:spPr>
            <a:xfrm>
              <a:off x="11032956" y="3380348"/>
              <a:ext cx="539950" cy="351362"/>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wN</a:t>
              </a:r>
              <a:endParaRPr lang="en-CA" dirty="0"/>
            </a:p>
          </p:txBody>
        </p:sp>
        <p:cxnSp>
          <p:nvCxnSpPr>
            <p:cNvPr id="47" name="Straight Arrow Connector 46">
              <a:extLst>
                <a:ext uri="{FF2B5EF4-FFF2-40B4-BE49-F238E27FC236}">
                  <a16:creationId xmlns:a16="http://schemas.microsoft.com/office/drawing/2014/main" id="{FB13602D-D79E-D9B6-2332-4480050C1940}"/>
                </a:ext>
              </a:extLst>
            </p:cNvPr>
            <p:cNvCxnSpPr>
              <a:cxnSpLocks/>
              <a:stCxn id="24" idx="2"/>
              <a:endCxn id="35" idx="0"/>
            </p:cNvCxnSpPr>
            <p:nvPr/>
          </p:nvCxnSpPr>
          <p:spPr>
            <a:xfrm>
              <a:off x="6430043" y="2689338"/>
              <a:ext cx="0" cy="69101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FDA97D72-C4F1-04B3-D52C-8F72B5FC7170}"/>
                </a:ext>
              </a:extLst>
            </p:cNvPr>
            <p:cNvCxnSpPr>
              <a:cxnSpLocks/>
              <a:stCxn id="27" idx="2"/>
              <a:endCxn id="36" idx="0"/>
            </p:cNvCxnSpPr>
            <p:nvPr/>
          </p:nvCxnSpPr>
          <p:spPr>
            <a:xfrm>
              <a:off x="7874090" y="2689340"/>
              <a:ext cx="0" cy="69100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F7AA699F-FE5B-C08E-7479-C6D2895A8EFC}"/>
                </a:ext>
              </a:extLst>
            </p:cNvPr>
            <p:cNvCxnSpPr>
              <a:cxnSpLocks/>
              <a:stCxn id="29" idx="2"/>
              <a:endCxn id="45" idx="0"/>
            </p:cNvCxnSpPr>
            <p:nvPr/>
          </p:nvCxnSpPr>
          <p:spPr>
            <a:xfrm>
              <a:off x="9329168" y="2689339"/>
              <a:ext cx="0" cy="69101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8487BD0F-F261-6909-0DDC-FEC6BBA34087}"/>
                </a:ext>
              </a:extLst>
            </p:cNvPr>
            <p:cNvCxnSpPr>
              <a:cxnSpLocks/>
              <a:stCxn id="34" idx="2"/>
              <a:endCxn id="46" idx="0"/>
            </p:cNvCxnSpPr>
            <p:nvPr/>
          </p:nvCxnSpPr>
          <p:spPr>
            <a:xfrm>
              <a:off x="11302931" y="2689338"/>
              <a:ext cx="0" cy="69101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64441591-AD91-B32F-F99A-7569878946B5}"/>
                </a:ext>
              </a:extLst>
            </p:cNvPr>
            <p:cNvCxnSpPr>
              <a:cxnSpLocks/>
              <a:stCxn id="35" idx="2"/>
              <a:endCxn id="1032" idx="0"/>
            </p:cNvCxnSpPr>
            <p:nvPr/>
          </p:nvCxnSpPr>
          <p:spPr>
            <a:xfrm>
              <a:off x="6430043" y="3731710"/>
              <a:ext cx="5052" cy="18483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B63F4DC5-BFA6-8D43-7BDB-25E1C4E7B917}"/>
                </a:ext>
              </a:extLst>
            </p:cNvPr>
            <p:cNvCxnSpPr>
              <a:cxnSpLocks/>
              <a:stCxn id="36" idx="2"/>
              <a:endCxn id="1037" idx="0"/>
            </p:cNvCxnSpPr>
            <p:nvPr/>
          </p:nvCxnSpPr>
          <p:spPr>
            <a:xfrm>
              <a:off x="7874090" y="3731711"/>
              <a:ext cx="3172" cy="18483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DFA0DC86-4F16-01CF-16F8-3092E89FDD39}"/>
                </a:ext>
              </a:extLst>
            </p:cNvPr>
            <p:cNvCxnSpPr>
              <a:cxnSpLocks/>
              <a:stCxn id="45" idx="2"/>
              <a:endCxn id="1038" idx="0"/>
            </p:cNvCxnSpPr>
            <p:nvPr/>
          </p:nvCxnSpPr>
          <p:spPr>
            <a:xfrm flipH="1">
              <a:off x="9328160" y="3731711"/>
              <a:ext cx="1008" cy="18483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99600928-62DE-F133-86E0-9B1941D18E83}"/>
                </a:ext>
              </a:extLst>
            </p:cNvPr>
            <p:cNvCxnSpPr>
              <a:cxnSpLocks/>
              <a:stCxn id="46" idx="2"/>
              <a:endCxn id="1040" idx="0"/>
            </p:cNvCxnSpPr>
            <p:nvPr/>
          </p:nvCxnSpPr>
          <p:spPr>
            <a:xfrm>
              <a:off x="11302931" y="3731710"/>
              <a:ext cx="5051" cy="18483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5" name="Oval 54">
              <a:extLst>
                <a:ext uri="{FF2B5EF4-FFF2-40B4-BE49-F238E27FC236}">
                  <a16:creationId xmlns:a16="http://schemas.microsoft.com/office/drawing/2014/main" id="{CB09BCFD-0EA4-1B1F-BD00-6D8110CDEEFA}"/>
                </a:ext>
              </a:extLst>
            </p:cNvPr>
            <p:cNvSpPr/>
            <p:nvPr/>
          </p:nvSpPr>
          <p:spPr>
            <a:xfrm>
              <a:off x="6290229" y="1424665"/>
              <a:ext cx="294105" cy="2720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dirty="0"/>
                <a:t>.</a:t>
              </a:r>
              <a:endParaRPr lang="en-US" sz="2800" dirty="0"/>
            </a:p>
            <a:p>
              <a:pPr algn="ctr"/>
              <a:endParaRPr lang="en-CA" dirty="0"/>
            </a:p>
          </p:txBody>
        </p:sp>
        <p:cxnSp>
          <p:nvCxnSpPr>
            <p:cNvPr id="56" name="Straight Arrow Connector 55">
              <a:extLst>
                <a:ext uri="{FF2B5EF4-FFF2-40B4-BE49-F238E27FC236}">
                  <a16:creationId xmlns:a16="http://schemas.microsoft.com/office/drawing/2014/main" id="{BC35F02E-0998-8B6C-97C8-79180794E1BE}"/>
                </a:ext>
              </a:extLst>
            </p:cNvPr>
            <p:cNvCxnSpPr>
              <a:cxnSpLocks/>
              <a:stCxn id="11" idx="2"/>
              <a:endCxn id="55" idx="0"/>
            </p:cNvCxnSpPr>
            <p:nvPr/>
          </p:nvCxnSpPr>
          <p:spPr>
            <a:xfrm>
              <a:off x="6430042" y="931229"/>
              <a:ext cx="7240" cy="49343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1" name="Oval 60">
              <a:extLst>
                <a:ext uri="{FF2B5EF4-FFF2-40B4-BE49-F238E27FC236}">
                  <a16:creationId xmlns:a16="http://schemas.microsoft.com/office/drawing/2014/main" id="{67E7BCE2-55A9-1F69-5103-B326B047C360}"/>
                </a:ext>
              </a:extLst>
            </p:cNvPr>
            <p:cNvSpPr/>
            <p:nvPr/>
          </p:nvSpPr>
          <p:spPr>
            <a:xfrm>
              <a:off x="7728581" y="1421494"/>
              <a:ext cx="296436" cy="27523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dirty="0"/>
                <a:t>.</a:t>
              </a:r>
              <a:endParaRPr lang="en-US" sz="2800" dirty="0"/>
            </a:p>
            <a:p>
              <a:pPr algn="ctr"/>
              <a:endParaRPr lang="en-CA" dirty="0"/>
            </a:p>
          </p:txBody>
        </p:sp>
        <p:cxnSp>
          <p:nvCxnSpPr>
            <p:cNvPr id="62" name="Straight Arrow Connector 61">
              <a:extLst>
                <a:ext uri="{FF2B5EF4-FFF2-40B4-BE49-F238E27FC236}">
                  <a16:creationId xmlns:a16="http://schemas.microsoft.com/office/drawing/2014/main" id="{F9A50D39-A636-8A6E-5DBA-5EA0F237DFD2}"/>
                </a:ext>
              </a:extLst>
            </p:cNvPr>
            <p:cNvCxnSpPr>
              <a:cxnSpLocks/>
              <a:stCxn id="13" idx="2"/>
              <a:endCxn id="61" idx="0"/>
            </p:cNvCxnSpPr>
            <p:nvPr/>
          </p:nvCxnSpPr>
          <p:spPr>
            <a:xfrm flipH="1">
              <a:off x="7876799" y="931229"/>
              <a:ext cx="8442" cy="49026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3" name="Oval 62">
              <a:extLst>
                <a:ext uri="{FF2B5EF4-FFF2-40B4-BE49-F238E27FC236}">
                  <a16:creationId xmlns:a16="http://schemas.microsoft.com/office/drawing/2014/main" id="{DE46FB82-71CA-1240-10C0-110228348999}"/>
                </a:ext>
              </a:extLst>
            </p:cNvPr>
            <p:cNvSpPr/>
            <p:nvPr/>
          </p:nvSpPr>
          <p:spPr>
            <a:xfrm>
              <a:off x="9188809" y="1421493"/>
              <a:ext cx="296080" cy="27523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dirty="0"/>
                <a:t>.</a:t>
              </a:r>
              <a:endParaRPr lang="en-US" sz="2800" dirty="0"/>
            </a:p>
            <a:p>
              <a:pPr algn="ctr"/>
              <a:endParaRPr lang="en-CA" dirty="0"/>
            </a:p>
          </p:txBody>
        </p:sp>
        <p:cxnSp>
          <p:nvCxnSpPr>
            <p:cNvPr id="1024" name="Straight Arrow Connector 1023">
              <a:extLst>
                <a:ext uri="{FF2B5EF4-FFF2-40B4-BE49-F238E27FC236}">
                  <a16:creationId xmlns:a16="http://schemas.microsoft.com/office/drawing/2014/main" id="{517167ED-5277-7026-A176-1C4D0F072C94}"/>
                </a:ext>
              </a:extLst>
            </p:cNvPr>
            <p:cNvCxnSpPr>
              <a:cxnSpLocks/>
              <a:stCxn id="15" idx="2"/>
              <a:endCxn id="63" idx="0"/>
            </p:cNvCxnSpPr>
            <p:nvPr/>
          </p:nvCxnSpPr>
          <p:spPr>
            <a:xfrm flipH="1">
              <a:off x="9336849" y="931228"/>
              <a:ext cx="3470" cy="49026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25" name="Oval 1024">
              <a:extLst>
                <a:ext uri="{FF2B5EF4-FFF2-40B4-BE49-F238E27FC236}">
                  <a16:creationId xmlns:a16="http://schemas.microsoft.com/office/drawing/2014/main" id="{CD92A8A6-5F87-88B5-6E9C-D090C7E3C7EA}"/>
                </a:ext>
              </a:extLst>
            </p:cNvPr>
            <p:cNvSpPr/>
            <p:nvPr/>
          </p:nvSpPr>
          <p:spPr>
            <a:xfrm>
              <a:off x="11157417" y="1416638"/>
              <a:ext cx="299805" cy="28009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dirty="0"/>
                <a:t>.</a:t>
              </a:r>
              <a:endParaRPr lang="en-US" sz="2800" dirty="0"/>
            </a:p>
            <a:p>
              <a:pPr algn="ctr"/>
              <a:endParaRPr lang="en-CA" dirty="0"/>
            </a:p>
          </p:txBody>
        </p:sp>
        <p:cxnSp>
          <p:nvCxnSpPr>
            <p:cNvPr id="1026" name="Straight Arrow Connector 1025">
              <a:extLst>
                <a:ext uri="{FF2B5EF4-FFF2-40B4-BE49-F238E27FC236}">
                  <a16:creationId xmlns:a16="http://schemas.microsoft.com/office/drawing/2014/main" id="{5157D524-362D-3867-63EF-CECD2C2C70BC}"/>
                </a:ext>
              </a:extLst>
            </p:cNvPr>
            <p:cNvCxnSpPr>
              <a:cxnSpLocks/>
              <a:stCxn id="16" idx="2"/>
              <a:endCxn id="1025" idx="0"/>
            </p:cNvCxnSpPr>
            <p:nvPr/>
          </p:nvCxnSpPr>
          <p:spPr>
            <a:xfrm flipH="1">
              <a:off x="11307320" y="931227"/>
              <a:ext cx="6762" cy="48541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28" name="Connector: Elbow 1027">
              <a:extLst>
                <a:ext uri="{FF2B5EF4-FFF2-40B4-BE49-F238E27FC236}">
                  <a16:creationId xmlns:a16="http://schemas.microsoft.com/office/drawing/2014/main" id="{F40C00A7-9488-D66E-387B-69E667B400BF}"/>
                </a:ext>
              </a:extLst>
            </p:cNvPr>
            <p:cNvCxnSpPr>
              <a:cxnSpLocks/>
              <a:stCxn id="17" idx="3"/>
              <a:endCxn id="61" idx="2"/>
            </p:cNvCxnSpPr>
            <p:nvPr/>
          </p:nvCxnSpPr>
          <p:spPr>
            <a:xfrm>
              <a:off x="5648141" y="1165266"/>
              <a:ext cx="2080440" cy="393846"/>
            </a:xfrm>
            <a:prstGeom prst="bentConnector3">
              <a:avLst>
                <a:gd name="adj1" fmla="val 86547"/>
              </a:avLst>
            </a:prstGeom>
            <a:ln w="12700">
              <a:tailEnd type="triangle"/>
            </a:ln>
          </p:spPr>
          <p:style>
            <a:lnRef idx="1">
              <a:schemeClr val="dk1"/>
            </a:lnRef>
            <a:fillRef idx="0">
              <a:schemeClr val="dk1"/>
            </a:fillRef>
            <a:effectRef idx="0">
              <a:schemeClr val="dk1"/>
            </a:effectRef>
            <a:fontRef idx="minor">
              <a:schemeClr val="tx1"/>
            </a:fontRef>
          </p:style>
        </p:cxnSp>
        <p:cxnSp>
          <p:nvCxnSpPr>
            <p:cNvPr id="1030" name="Connector: Elbow 1029">
              <a:extLst>
                <a:ext uri="{FF2B5EF4-FFF2-40B4-BE49-F238E27FC236}">
                  <a16:creationId xmlns:a16="http://schemas.microsoft.com/office/drawing/2014/main" id="{0CB02EBB-4FD0-D4F9-D842-2E18CC23CAB1}"/>
                </a:ext>
              </a:extLst>
            </p:cNvPr>
            <p:cNvCxnSpPr>
              <a:cxnSpLocks/>
              <a:stCxn id="17" idx="3"/>
              <a:endCxn id="63" idx="2"/>
            </p:cNvCxnSpPr>
            <p:nvPr/>
          </p:nvCxnSpPr>
          <p:spPr>
            <a:xfrm>
              <a:off x="5648141" y="1165266"/>
              <a:ext cx="3540668" cy="393846"/>
            </a:xfrm>
            <a:prstGeom prst="bentConnector3">
              <a:avLst>
                <a:gd name="adj1" fmla="val 92247"/>
              </a:avLst>
            </a:prstGeom>
            <a:ln w="12700">
              <a:tailEnd type="triangle"/>
            </a:ln>
          </p:spPr>
          <p:style>
            <a:lnRef idx="1">
              <a:schemeClr val="dk1"/>
            </a:lnRef>
            <a:fillRef idx="0">
              <a:schemeClr val="dk1"/>
            </a:fillRef>
            <a:effectRef idx="0">
              <a:schemeClr val="dk1"/>
            </a:effectRef>
            <a:fontRef idx="minor">
              <a:schemeClr val="tx1"/>
            </a:fontRef>
          </p:style>
        </p:cxnSp>
        <p:cxnSp>
          <p:nvCxnSpPr>
            <p:cNvPr id="1031" name="Connector: Elbow 1030">
              <a:extLst>
                <a:ext uri="{FF2B5EF4-FFF2-40B4-BE49-F238E27FC236}">
                  <a16:creationId xmlns:a16="http://schemas.microsoft.com/office/drawing/2014/main" id="{A5B9BEDC-E496-89E0-3642-411332F16F78}"/>
                </a:ext>
              </a:extLst>
            </p:cNvPr>
            <p:cNvCxnSpPr>
              <a:cxnSpLocks/>
              <a:stCxn id="17" idx="3"/>
              <a:endCxn id="1025" idx="2"/>
            </p:cNvCxnSpPr>
            <p:nvPr/>
          </p:nvCxnSpPr>
          <p:spPr>
            <a:xfrm>
              <a:off x="5648141" y="1165266"/>
              <a:ext cx="5509276" cy="391418"/>
            </a:xfrm>
            <a:prstGeom prst="bentConnector3">
              <a:avLst>
                <a:gd name="adj1" fmla="val 95372"/>
              </a:avLst>
            </a:prstGeom>
            <a:ln w="12700">
              <a:tailEnd type="triangle"/>
            </a:ln>
          </p:spPr>
          <p:style>
            <a:lnRef idx="1">
              <a:schemeClr val="dk1"/>
            </a:lnRef>
            <a:fillRef idx="0">
              <a:schemeClr val="dk1"/>
            </a:fillRef>
            <a:effectRef idx="0">
              <a:schemeClr val="dk1"/>
            </a:effectRef>
            <a:fontRef idx="minor">
              <a:schemeClr val="tx1"/>
            </a:fontRef>
          </p:style>
        </p:cxnSp>
        <p:sp>
          <p:nvSpPr>
            <p:cNvPr id="1032" name="Oval 1031">
              <a:extLst>
                <a:ext uri="{FF2B5EF4-FFF2-40B4-BE49-F238E27FC236}">
                  <a16:creationId xmlns:a16="http://schemas.microsoft.com/office/drawing/2014/main" id="{3AC4E9C9-F5CF-7902-5614-84E666B7F62F}"/>
                </a:ext>
              </a:extLst>
            </p:cNvPr>
            <p:cNvSpPr/>
            <p:nvPr/>
          </p:nvSpPr>
          <p:spPr>
            <a:xfrm>
              <a:off x="6285856" y="3916549"/>
              <a:ext cx="298478" cy="31726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X</a:t>
              </a:r>
              <a:endParaRPr lang="en-US" sz="2800" dirty="0"/>
            </a:p>
          </p:txBody>
        </p:sp>
        <p:cxnSp>
          <p:nvCxnSpPr>
            <p:cNvPr id="1034" name="Connector: Elbow 1033">
              <a:extLst>
                <a:ext uri="{FF2B5EF4-FFF2-40B4-BE49-F238E27FC236}">
                  <a16:creationId xmlns:a16="http://schemas.microsoft.com/office/drawing/2014/main" id="{B7C284FB-CD44-5598-2BF6-07A49A337E55}"/>
                </a:ext>
              </a:extLst>
            </p:cNvPr>
            <p:cNvCxnSpPr>
              <a:cxnSpLocks/>
              <a:stCxn id="1055" idx="2"/>
              <a:endCxn id="1032" idx="2"/>
            </p:cNvCxnSpPr>
            <p:nvPr/>
          </p:nvCxnSpPr>
          <p:spPr>
            <a:xfrm rot="16200000" flipH="1">
              <a:off x="5871515" y="3660840"/>
              <a:ext cx="331547" cy="497135"/>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036" name="Connector: Elbow 1035">
              <a:extLst>
                <a:ext uri="{FF2B5EF4-FFF2-40B4-BE49-F238E27FC236}">
                  <a16:creationId xmlns:a16="http://schemas.microsoft.com/office/drawing/2014/main" id="{31AE2B03-A92E-BDD1-D3D1-114B24F1677E}"/>
                </a:ext>
              </a:extLst>
            </p:cNvPr>
            <p:cNvCxnSpPr>
              <a:cxnSpLocks/>
              <a:stCxn id="1057" idx="2"/>
              <a:endCxn id="1037" idx="2"/>
            </p:cNvCxnSpPr>
            <p:nvPr/>
          </p:nvCxnSpPr>
          <p:spPr>
            <a:xfrm rot="16200000" flipH="1">
              <a:off x="7313055" y="3660212"/>
              <a:ext cx="331546" cy="498391"/>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037" name="Oval 1036">
              <a:extLst>
                <a:ext uri="{FF2B5EF4-FFF2-40B4-BE49-F238E27FC236}">
                  <a16:creationId xmlns:a16="http://schemas.microsoft.com/office/drawing/2014/main" id="{D9BBDA5F-9DB6-B6FB-2A6E-43FD83F1572A}"/>
                </a:ext>
              </a:extLst>
            </p:cNvPr>
            <p:cNvSpPr/>
            <p:nvPr/>
          </p:nvSpPr>
          <p:spPr>
            <a:xfrm>
              <a:off x="7728024" y="3916549"/>
              <a:ext cx="298478" cy="31726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X</a:t>
              </a:r>
              <a:endParaRPr lang="en-US" sz="2800" dirty="0"/>
            </a:p>
          </p:txBody>
        </p:sp>
        <p:sp>
          <p:nvSpPr>
            <p:cNvPr id="1038" name="Oval 1037">
              <a:extLst>
                <a:ext uri="{FF2B5EF4-FFF2-40B4-BE49-F238E27FC236}">
                  <a16:creationId xmlns:a16="http://schemas.microsoft.com/office/drawing/2014/main" id="{5A99C29F-5A14-416E-96D6-A4EB1F63B841}"/>
                </a:ext>
              </a:extLst>
            </p:cNvPr>
            <p:cNvSpPr/>
            <p:nvPr/>
          </p:nvSpPr>
          <p:spPr>
            <a:xfrm>
              <a:off x="9178921" y="3916549"/>
              <a:ext cx="298478" cy="31726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X</a:t>
              </a:r>
              <a:endParaRPr lang="en-US" sz="2800" dirty="0"/>
            </a:p>
          </p:txBody>
        </p:sp>
        <p:sp>
          <p:nvSpPr>
            <p:cNvPr id="1040" name="Oval 1039">
              <a:extLst>
                <a:ext uri="{FF2B5EF4-FFF2-40B4-BE49-F238E27FC236}">
                  <a16:creationId xmlns:a16="http://schemas.microsoft.com/office/drawing/2014/main" id="{DDF42D1A-2CA2-1C22-BD5B-802D61B8645E}"/>
                </a:ext>
              </a:extLst>
            </p:cNvPr>
            <p:cNvSpPr/>
            <p:nvPr/>
          </p:nvSpPr>
          <p:spPr>
            <a:xfrm>
              <a:off x="11158743" y="3916549"/>
              <a:ext cx="298478" cy="31726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X</a:t>
              </a:r>
              <a:endParaRPr lang="en-US" sz="2800" dirty="0"/>
            </a:p>
          </p:txBody>
        </p:sp>
        <p:cxnSp>
          <p:nvCxnSpPr>
            <p:cNvPr id="1041" name="Connector: Elbow 1040">
              <a:extLst>
                <a:ext uri="{FF2B5EF4-FFF2-40B4-BE49-F238E27FC236}">
                  <a16:creationId xmlns:a16="http://schemas.microsoft.com/office/drawing/2014/main" id="{815CB3A3-632C-2AEA-F613-0221CF47C44D}"/>
                </a:ext>
              </a:extLst>
            </p:cNvPr>
            <p:cNvCxnSpPr>
              <a:cxnSpLocks/>
              <a:stCxn id="1058" idx="2"/>
              <a:endCxn id="1038" idx="2"/>
            </p:cNvCxnSpPr>
            <p:nvPr/>
          </p:nvCxnSpPr>
          <p:spPr>
            <a:xfrm rot="16200000" flipH="1">
              <a:off x="8767969" y="3664230"/>
              <a:ext cx="330414" cy="491489"/>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043" name="Connector: Elbow 1042">
              <a:extLst>
                <a:ext uri="{FF2B5EF4-FFF2-40B4-BE49-F238E27FC236}">
                  <a16:creationId xmlns:a16="http://schemas.microsoft.com/office/drawing/2014/main" id="{4F2F9D93-CA9F-EA0D-C982-8EEB4A79544B}"/>
                </a:ext>
              </a:extLst>
            </p:cNvPr>
            <p:cNvCxnSpPr>
              <a:cxnSpLocks/>
              <a:stCxn id="1059" idx="2"/>
              <a:endCxn id="1040" idx="2"/>
            </p:cNvCxnSpPr>
            <p:nvPr/>
          </p:nvCxnSpPr>
          <p:spPr>
            <a:xfrm rot="16200000" flipH="1">
              <a:off x="10754174" y="3670613"/>
              <a:ext cx="322612" cy="486525"/>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044" name="Oval 1043">
              <a:extLst>
                <a:ext uri="{FF2B5EF4-FFF2-40B4-BE49-F238E27FC236}">
                  <a16:creationId xmlns:a16="http://schemas.microsoft.com/office/drawing/2014/main" id="{FBA3AD1C-FDF5-65B6-C4C6-CC7A427740D7}"/>
                </a:ext>
              </a:extLst>
            </p:cNvPr>
            <p:cNvSpPr/>
            <p:nvPr/>
          </p:nvSpPr>
          <p:spPr>
            <a:xfrm>
              <a:off x="8763071" y="4793765"/>
              <a:ext cx="473794" cy="43796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a:t>
              </a:r>
              <a:endParaRPr lang="en-US" sz="2800" dirty="0"/>
            </a:p>
          </p:txBody>
        </p:sp>
        <p:cxnSp>
          <p:nvCxnSpPr>
            <p:cNvPr id="1046" name="Straight Arrow Connector 1045">
              <a:extLst>
                <a:ext uri="{FF2B5EF4-FFF2-40B4-BE49-F238E27FC236}">
                  <a16:creationId xmlns:a16="http://schemas.microsoft.com/office/drawing/2014/main" id="{2F0060CC-B457-EDD0-BF3C-F2BDB8A58012}"/>
                </a:ext>
              </a:extLst>
            </p:cNvPr>
            <p:cNvCxnSpPr>
              <a:stCxn id="1032" idx="4"/>
              <a:endCxn id="1044" idx="2"/>
            </p:cNvCxnSpPr>
            <p:nvPr/>
          </p:nvCxnSpPr>
          <p:spPr>
            <a:xfrm>
              <a:off x="6435095" y="4233815"/>
              <a:ext cx="2327976" cy="7789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48" name="Straight Arrow Connector 1047">
              <a:extLst>
                <a:ext uri="{FF2B5EF4-FFF2-40B4-BE49-F238E27FC236}">
                  <a16:creationId xmlns:a16="http://schemas.microsoft.com/office/drawing/2014/main" id="{41EC34C7-B44B-CAF0-86DC-12287C7EB26D}"/>
                </a:ext>
              </a:extLst>
            </p:cNvPr>
            <p:cNvCxnSpPr>
              <a:cxnSpLocks/>
              <a:stCxn id="1037" idx="4"/>
              <a:endCxn id="1044" idx="1"/>
            </p:cNvCxnSpPr>
            <p:nvPr/>
          </p:nvCxnSpPr>
          <p:spPr>
            <a:xfrm>
              <a:off x="7877263" y="4233815"/>
              <a:ext cx="955194" cy="6240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49" name="Straight Arrow Connector 1048">
              <a:extLst>
                <a:ext uri="{FF2B5EF4-FFF2-40B4-BE49-F238E27FC236}">
                  <a16:creationId xmlns:a16="http://schemas.microsoft.com/office/drawing/2014/main" id="{87A560B7-B225-A073-CAFA-F8E48F20CAFE}"/>
                </a:ext>
              </a:extLst>
            </p:cNvPr>
            <p:cNvCxnSpPr>
              <a:cxnSpLocks/>
              <a:stCxn id="1038" idx="4"/>
              <a:endCxn id="1044" idx="7"/>
            </p:cNvCxnSpPr>
            <p:nvPr/>
          </p:nvCxnSpPr>
          <p:spPr>
            <a:xfrm flipH="1">
              <a:off x="9167479" y="4233815"/>
              <a:ext cx="160681" cy="6240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50" name="Straight Arrow Connector 1049">
              <a:extLst>
                <a:ext uri="{FF2B5EF4-FFF2-40B4-BE49-F238E27FC236}">
                  <a16:creationId xmlns:a16="http://schemas.microsoft.com/office/drawing/2014/main" id="{3145F83B-B0DF-DE30-B02C-866B5193AD14}"/>
                </a:ext>
              </a:extLst>
            </p:cNvPr>
            <p:cNvCxnSpPr>
              <a:cxnSpLocks/>
              <a:stCxn id="1040" idx="4"/>
              <a:endCxn id="1044" idx="6"/>
            </p:cNvCxnSpPr>
            <p:nvPr/>
          </p:nvCxnSpPr>
          <p:spPr>
            <a:xfrm flipH="1">
              <a:off x="9236865" y="4233816"/>
              <a:ext cx="2071117" cy="77893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51" name="TextBox 1050">
              <a:extLst>
                <a:ext uri="{FF2B5EF4-FFF2-40B4-BE49-F238E27FC236}">
                  <a16:creationId xmlns:a16="http://schemas.microsoft.com/office/drawing/2014/main" id="{D9686A4E-9C8E-BFF2-9620-866B105488A4}"/>
                </a:ext>
              </a:extLst>
            </p:cNvPr>
            <p:cNvSpPr txBox="1"/>
            <p:nvPr/>
          </p:nvSpPr>
          <p:spPr>
            <a:xfrm>
              <a:off x="8142304" y="5497167"/>
              <a:ext cx="1735674" cy="351362"/>
            </a:xfrm>
            <a:prstGeom prst="rect">
              <a:avLst/>
            </a:prstGeom>
            <a:solidFill>
              <a:schemeClr val="accent5">
                <a:lumMod val="5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bg1"/>
                  </a:solidFill>
                </a:rPr>
                <a:t>output vector</a:t>
              </a:r>
              <a:endParaRPr lang="en-CA" dirty="0">
                <a:solidFill>
                  <a:schemeClr val="bg1"/>
                </a:solidFill>
              </a:endParaRPr>
            </a:p>
          </p:txBody>
        </p:sp>
        <p:cxnSp>
          <p:nvCxnSpPr>
            <p:cNvPr id="1053" name="Straight Arrow Connector 1052">
              <a:extLst>
                <a:ext uri="{FF2B5EF4-FFF2-40B4-BE49-F238E27FC236}">
                  <a16:creationId xmlns:a16="http://schemas.microsoft.com/office/drawing/2014/main" id="{F80AB86B-6256-F6E6-B9F6-BE72A9222030}"/>
                </a:ext>
              </a:extLst>
            </p:cNvPr>
            <p:cNvCxnSpPr>
              <a:cxnSpLocks/>
              <a:stCxn id="1044" idx="4"/>
              <a:endCxn id="1051" idx="0"/>
            </p:cNvCxnSpPr>
            <p:nvPr/>
          </p:nvCxnSpPr>
          <p:spPr>
            <a:xfrm>
              <a:off x="8999969" y="5231730"/>
              <a:ext cx="10172" cy="26543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54" name="Rectangle 1053">
              <a:extLst>
                <a:ext uri="{FF2B5EF4-FFF2-40B4-BE49-F238E27FC236}">
                  <a16:creationId xmlns:a16="http://schemas.microsoft.com/office/drawing/2014/main" id="{29B8CA84-16E4-D543-DF63-29055E5BCC7B}"/>
                </a:ext>
              </a:extLst>
            </p:cNvPr>
            <p:cNvSpPr/>
            <p:nvPr/>
          </p:nvSpPr>
          <p:spPr>
            <a:xfrm>
              <a:off x="6160067" y="2888873"/>
              <a:ext cx="5412836" cy="2636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Softmax</a:t>
              </a:r>
              <a:endParaRPr lang="en-CA" dirty="0"/>
            </a:p>
          </p:txBody>
        </p:sp>
        <p:sp>
          <p:nvSpPr>
            <p:cNvPr id="1055" name="TextBox 1054">
              <a:extLst>
                <a:ext uri="{FF2B5EF4-FFF2-40B4-BE49-F238E27FC236}">
                  <a16:creationId xmlns:a16="http://schemas.microsoft.com/office/drawing/2014/main" id="{B61B9073-D730-36F7-14FA-193CF05ABA64}"/>
                </a:ext>
              </a:extLst>
            </p:cNvPr>
            <p:cNvSpPr txBox="1"/>
            <p:nvPr/>
          </p:nvSpPr>
          <p:spPr>
            <a:xfrm>
              <a:off x="5518746" y="3374303"/>
              <a:ext cx="539950" cy="369332"/>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v1</a:t>
              </a:r>
              <a:endParaRPr lang="en-CA" dirty="0"/>
            </a:p>
          </p:txBody>
        </p:sp>
        <p:sp>
          <p:nvSpPr>
            <p:cNvPr id="1057" name="TextBox 1056">
              <a:extLst>
                <a:ext uri="{FF2B5EF4-FFF2-40B4-BE49-F238E27FC236}">
                  <a16:creationId xmlns:a16="http://schemas.microsoft.com/office/drawing/2014/main" id="{0AD75B2E-BB68-D2C6-4894-CE3AAB7DAB1C}"/>
                </a:ext>
              </a:extLst>
            </p:cNvPr>
            <p:cNvSpPr txBox="1"/>
            <p:nvPr/>
          </p:nvSpPr>
          <p:spPr>
            <a:xfrm>
              <a:off x="6959657" y="3374303"/>
              <a:ext cx="539950" cy="369332"/>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v2</a:t>
              </a:r>
              <a:endParaRPr lang="en-CA" dirty="0"/>
            </a:p>
          </p:txBody>
        </p:sp>
        <p:sp>
          <p:nvSpPr>
            <p:cNvPr id="1058" name="TextBox 1057">
              <a:extLst>
                <a:ext uri="{FF2B5EF4-FFF2-40B4-BE49-F238E27FC236}">
                  <a16:creationId xmlns:a16="http://schemas.microsoft.com/office/drawing/2014/main" id="{03E298B1-95D5-BA35-46F5-361555E6D3E3}"/>
                </a:ext>
              </a:extLst>
            </p:cNvPr>
            <p:cNvSpPr txBox="1"/>
            <p:nvPr/>
          </p:nvSpPr>
          <p:spPr>
            <a:xfrm>
              <a:off x="8417457" y="3375436"/>
              <a:ext cx="539950" cy="369332"/>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v3</a:t>
              </a:r>
              <a:endParaRPr lang="en-CA" dirty="0"/>
            </a:p>
          </p:txBody>
        </p:sp>
        <p:sp>
          <p:nvSpPr>
            <p:cNvPr id="1059" name="TextBox 1058">
              <a:extLst>
                <a:ext uri="{FF2B5EF4-FFF2-40B4-BE49-F238E27FC236}">
                  <a16:creationId xmlns:a16="http://schemas.microsoft.com/office/drawing/2014/main" id="{E711DD47-4228-42AC-AFF1-26B5BFE09236}"/>
                </a:ext>
              </a:extLst>
            </p:cNvPr>
            <p:cNvSpPr txBox="1"/>
            <p:nvPr/>
          </p:nvSpPr>
          <p:spPr>
            <a:xfrm>
              <a:off x="10402243" y="3383238"/>
              <a:ext cx="539950" cy="369332"/>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vN</a:t>
              </a:r>
              <a:endParaRPr lang="en-CA" dirty="0"/>
            </a:p>
          </p:txBody>
        </p:sp>
      </p:grpSp>
    </p:spTree>
    <p:extLst>
      <p:ext uri="{BB962C8B-B14F-4D97-AF65-F5344CB8AC3E}">
        <p14:creationId xmlns:p14="http://schemas.microsoft.com/office/powerpoint/2010/main" val="3704997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630936" y="640080"/>
            <a:ext cx="4818888" cy="1481328"/>
          </a:xfrm>
        </p:spPr>
        <p:txBody>
          <a:bodyPr anchor="b">
            <a:normAutofit/>
          </a:bodyPr>
          <a:lstStyle/>
          <a:p>
            <a:r>
              <a:rPr lang="en-US" sz="5000"/>
              <a:t>Multi-head Attention</a:t>
            </a:r>
            <a:endParaRPr lang="en-CA" sz="5000"/>
          </a:p>
        </p:txBody>
      </p:sp>
      <p:sp>
        <p:nvSpPr>
          <p:cNvPr id="2057"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C3966D-F522-27E2-BB88-9797885CD381}"/>
              </a:ext>
            </a:extLst>
          </p:cNvPr>
          <p:cNvSpPr>
            <a:spLocks noGrp="1"/>
          </p:cNvSpPr>
          <p:nvPr>
            <p:ph idx="1"/>
          </p:nvPr>
        </p:nvSpPr>
        <p:spPr>
          <a:xfrm>
            <a:off x="630936" y="2660904"/>
            <a:ext cx="4818888" cy="3547872"/>
          </a:xfrm>
        </p:spPr>
        <p:txBody>
          <a:bodyPr anchor="t">
            <a:normAutofit/>
          </a:bodyPr>
          <a:lstStyle/>
          <a:p>
            <a:r>
              <a:rPr lang="en-US" sz="2200" dirty="0"/>
              <a:t>Extract multiple features</a:t>
            </a:r>
            <a:endParaRPr lang="en-CA" sz="2200" dirty="0"/>
          </a:p>
        </p:txBody>
      </p:sp>
      <p:pic>
        <p:nvPicPr>
          <p:cNvPr id="2050" name="Picture 2">
            <a:extLst>
              <a:ext uri="{FF2B5EF4-FFF2-40B4-BE49-F238E27FC236}">
                <a16:creationId xmlns:a16="http://schemas.microsoft.com/office/drawing/2014/main" id="{85210F47-6A45-7C4A-A3A5-0AA49683B08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87555" y="640080"/>
            <a:ext cx="4481953"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9876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841248" y="548640"/>
            <a:ext cx="3600860" cy="5431536"/>
          </a:xfrm>
        </p:spPr>
        <p:txBody>
          <a:bodyPr>
            <a:normAutofit/>
          </a:bodyPr>
          <a:lstStyle/>
          <a:p>
            <a:r>
              <a:rPr lang="en-US" sz="3800"/>
              <a:t>Implementation of Attention - I</a:t>
            </a:r>
            <a:endParaRPr lang="en-CA" sz="3800"/>
          </a:p>
        </p:txBody>
      </p:sp>
      <p:sp>
        <p:nvSpPr>
          <p:cNvPr id="104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C3966D-F522-27E2-BB88-9797885CD381}"/>
              </a:ext>
            </a:extLst>
          </p:cNvPr>
          <p:cNvSpPr>
            <a:spLocks noGrp="1"/>
          </p:cNvSpPr>
          <p:nvPr>
            <p:ph idx="1"/>
          </p:nvPr>
        </p:nvSpPr>
        <p:spPr>
          <a:xfrm>
            <a:off x="5126418" y="552091"/>
            <a:ext cx="6224335" cy="5431536"/>
          </a:xfrm>
        </p:spPr>
        <p:txBody>
          <a:bodyPr anchor="ctr">
            <a:normAutofit/>
          </a:bodyPr>
          <a:lstStyle/>
          <a:p>
            <a:r>
              <a:rPr lang="en-US" sz="2200" dirty="0"/>
              <a:t>Key, Query, Value</a:t>
            </a:r>
          </a:p>
          <a:p>
            <a:r>
              <a:rPr lang="en-US" sz="2200" dirty="0"/>
              <a:t>Query = Current token</a:t>
            </a:r>
          </a:p>
          <a:p>
            <a:r>
              <a:rPr lang="en-US" sz="2200" dirty="0"/>
              <a:t>Keys = All tokens</a:t>
            </a:r>
          </a:p>
          <a:p>
            <a:r>
              <a:rPr lang="en-US" sz="2200" dirty="0"/>
              <a:t>Values = Values to be used for calculating attention score</a:t>
            </a:r>
            <a:endParaRPr lang="en-CA" sz="2200" dirty="0"/>
          </a:p>
        </p:txBody>
      </p:sp>
    </p:spTree>
    <p:extLst>
      <p:ext uri="{BB962C8B-B14F-4D97-AF65-F5344CB8AC3E}">
        <p14:creationId xmlns:p14="http://schemas.microsoft.com/office/powerpoint/2010/main" val="9250677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841248" y="548640"/>
            <a:ext cx="3600860" cy="5431536"/>
          </a:xfrm>
        </p:spPr>
        <p:txBody>
          <a:bodyPr>
            <a:normAutofit/>
          </a:bodyPr>
          <a:lstStyle/>
          <a:p>
            <a:r>
              <a:rPr lang="en-US" sz="3800"/>
              <a:t>Implementation of Attention - II</a:t>
            </a:r>
            <a:endParaRPr lang="en-CA" sz="38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C3966D-F522-27E2-BB88-9797885CD381}"/>
                  </a:ext>
                </a:extLst>
              </p:cNvPr>
              <p:cNvSpPr>
                <a:spLocks noGrp="1"/>
              </p:cNvSpPr>
              <p:nvPr>
                <p:ph idx="1"/>
              </p:nvPr>
            </p:nvSpPr>
            <p:spPr>
              <a:xfrm>
                <a:off x="5126418" y="552091"/>
                <a:ext cx="6224335" cy="5431536"/>
              </a:xfrm>
              <a:solidFill>
                <a:schemeClr val="bg1"/>
              </a:solidFill>
            </p:spPr>
            <p:txBody>
              <a:bodyPr anchor="ctr">
                <a:normAutofit/>
              </a:bodyPr>
              <a:lstStyle/>
              <a:p>
                <a:r>
                  <a:rPr lang="en-US" sz="2200" dirty="0"/>
                  <a:t>Attention score</a:t>
                </a:r>
                <a:br>
                  <a:rPr lang="en-US" sz="2200" dirty="0"/>
                </a:br>
                <a:br>
                  <a:rPr lang="en-US" sz="2200" dirty="0"/>
                </a:br>
                <a:br>
                  <a:rPr lang="en-US" sz="2200" dirty="0"/>
                </a:br>
                <a14:m>
                  <m:oMath xmlns:m="http://schemas.openxmlformats.org/officeDocument/2006/math">
                    <m:r>
                      <a:rPr lang="en-US" sz="2200" b="0" i="1" smtClean="0">
                        <a:latin typeface="Cambria Math" panose="02040503050406030204" pitchFamily="18" charset="0"/>
                      </a:rPr>
                      <m:t>𝐴𝑡𝑡𝑒𝑛𝑡𝑖𝑜𝑛</m:t>
                    </m:r>
                    <m:r>
                      <a:rPr lang="en-US" sz="2200" b="0" i="1" smtClean="0">
                        <a:latin typeface="Cambria Math" panose="02040503050406030204" pitchFamily="18" charset="0"/>
                      </a:rPr>
                      <m:t> </m:t>
                    </m:r>
                    <m:r>
                      <a:rPr lang="en-US" sz="2200" b="0" i="1" smtClean="0">
                        <a:latin typeface="Cambria Math" panose="02040503050406030204" pitchFamily="18" charset="0"/>
                      </a:rPr>
                      <m:t>𝑤𝑒𝑖𝑔h𝑡𝑠</m:t>
                    </m:r>
                    <m:r>
                      <a:rPr lang="en-US" sz="2200" b="0" i="1" smtClean="0">
                        <a:latin typeface="Cambria Math" panose="02040503050406030204" pitchFamily="18" charset="0"/>
                      </a:rPr>
                      <m:t> ∗ </m:t>
                    </m:r>
                    <m:r>
                      <a:rPr lang="en-US" sz="2200" b="0" i="1" smtClean="0">
                        <a:latin typeface="Cambria Math" panose="02040503050406030204" pitchFamily="18" charset="0"/>
                      </a:rPr>
                      <m:t>𝑉</m:t>
                    </m:r>
                  </m:oMath>
                </a14:m>
                <a:endParaRPr lang="en-US" sz="2200" b="0" i="1" dirty="0">
                  <a:latin typeface="Cambria Math" panose="02040503050406030204" pitchFamily="18" charset="0"/>
                </a:endParaRPr>
              </a:p>
              <a:p>
                <a:endParaRPr lang="en-US" sz="2200" b="0" i="1" dirty="0">
                  <a:latin typeface="Cambria Math" panose="02040503050406030204" pitchFamily="18" charset="0"/>
                </a:endParaRPr>
              </a:p>
              <a:p>
                <a:endParaRPr lang="en-US" sz="2200" b="0" i="1" dirty="0">
                  <a:latin typeface="Cambria Math" panose="02040503050406030204" pitchFamily="18" charset="0"/>
                </a:endParaRPr>
              </a:p>
              <a:p>
                <a14:m>
                  <m:oMath xmlns:m="http://schemas.openxmlformats.org/officeDocument/2006/math">
                    <m:r>
                      <a:rPr lang="en-US" sz="2200" b="0" i="1" smtClean="0">
                        <a:latin typeface="Cambria Math" panose="02040503050406030204" pitchFamily="18" charset="0"/>
                      </a:rPr>
                      <m:t>𝐴𝑡𝑡𝑒𝑛𝑡𝑖𝑜𝑛</m:t>
                    </m:r>
                    <m:r>
                      <a:rPr lang="en-US" sz="2200" b="0" i="1" smtClean="0">
                        <a:latin typeface="Cambria Math" panose="02040503050406030204" pitchFamily="18" charset="0"/>
                      </a:rPr>
                      <m:t> </m:t>
                    </m:r>
                    <m:r>
                      <a:rPr lang="en-US" sz="2200" b="0" i="1" smtClean="0">
                        <a:latin typeface="Cambria Math" panose="02040503050406030204" pitchFamily="18" charset="0"/>
                      </a:rPr>
                      <m:t>𝑤𝑒𝑖𝑔h𝑡𝑠</m:t>
                    </m:r>
                  </m:oMath>
                </a14:m>
                <a:r>
                  <a:rPr lang="en-US" sz="2200" b="0" dirty="0"/>
                  <a:t> = </a:t>
                </a:r>
                <a:r>
                  <a:rPr lang="en-US" sz="2200" dirty="0"/>
                  <a:t>Relative importance of each value</a:t>
                </a:r>
                <a:endParaRPr lang="en-US" sz="2200" b="0" dirty="0"/>
              </a:p>
              <a:p>
                <a:r>
                  <a:rPr lang="en-US" sz="2200" i="1" dirty="0"/>
                  <a:t>V </a:t>
                </a:r>
                <a:r>
                  <a:rPr lang="en-US" sz="2200" dirty="0"/>
                  <a:t>= Values to be finally used as attention score after weight</a:t>
                </a:r>
                <a:endParaRPr lang="en-US" sz="2200" b="0" dirty="0"/>
              </a:p>
              <a:p>
                <a:endParaRPr lang="en-CA" sz="2200" dirty="0"/>
              </a:p>
            </p:txBody>
          </p:sp>
        </mc:Choice>
        <mc:Fallback xmlns="">
          <p:sp>
            <p:nvSpPr>
              <p:cNvPr id="3" name="Content Placeholder 2">
                <a:extLst>
                  <a:ext uri="{FF2B5EF4-FFF2-40B4-BE49-F238E27FC236}">
                    <a16:creationId xmlns:a16="http://schemas.microsoft.com/office/drawing/2014/main" id="{7CC3966D-F522-27E2-BB88-9797885CD381}"/>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2"/>
                <a:stretch>
                  <a:fillRect l="-1175" r="-686"/>
                </a:stretch>
              </a:blipFill>
            </p:spPr>
            <p:txBody>
              <a:bodyPr/>
              <a:lstStyle/>
              <a:p>
                <a:r>
                  <a:rPr lang="en-CA">
                    <a:noFill/>
                  </a:rPr>
                  <a:t> </a:t>
                </a:r>
              </a:p>
            </p:txBody>
          </p:sp>
        </mc:Fallback>
      </mc:AlternateContent>
      <p:sp>
        <p:nvSpPr>
          <p:cNvPr id="5" name="Rectangle 4">
            <a:extLst>
              <a:ext uri="{FF2B5EF4-FFF2-40B4-BE49-F238E27FC236}">
                <a16:creationId xmlns:a16="http://schemas.microsoft.com/office/drawing/2014/main" id="{3F5590F2-FEDE-FA2C-5E79-0D21CFBF9C87}"/>
              </a:ext>
            </a:extLst>
          </p:cNvPr>
          <p:cNvSpPr/>
          <p:nvPr/>
        </p:nvSpPr>
        <p:spPr>
          <a:xfrm>
            <a:off x="6444000" y="1947600"/>
            <a:ext cx="3642692" cy="9143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781404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841248" y="548640"/>
            <a:ext cx="3600860" cy="5431536"/>
          </a:xfrm>
        </p:spPr>
        <p:txBody>
          <a:bodyPr>
            <a:normAutofit/>
          </a:bodyPr>
          <a:lstStyle/>
          <a:p>
            <a:r>
              <a:rPr lang="en-US" sz="3800" dirty="0"/>
              <a:t>Implementation of Attention - III</a:t>
            </a:r>
            <a:endParaRPr lang="en-CA" sz="3800" dirty="0"/>
          </a:p>
        </p:txBody>
      </p:sp>
      <p:sp>
        <p:nvSpPr>
          <p:cNvPr id="104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C3966D-F522-27E2-BB88-9797885CD381}"/>
                  </a:ext>
                </a:extLst>
              </p:cNvPr>
              <p:cNvSpPr>
                <a:spLocks noGrp="1"/>
              </p:cNvSpPr>
              <p:nvPr>
                <p:ph idx="1"/>
              </p:nvPr>
            </p:nvSpPr>
            <p:spPr>
              <a:xfrm>
                <a:off x="5126418" y="552091"/>
                <a:ext cx="6224335" cy="5431536"/>
              </a:xfrm>
            </p:spPr>
            <p:txBody>
              <a:bodyPr anchor="ctr">
                <a:normAutofit/>
              </a:bodyPr>
              <a:lstStyle/>
              <a:p>
                <a:r>
                  <a:rPr lang="en-US" sz="2200" dirty="0"/>
                  <a:t>Attention score</a:t>
                </a:r>
                <a:br>
                  <a:rPr lang="en-US" sz="2200" dirty="0"/>
                </a:br>
                <a:br>
                  <a:rPr lang="en-US" sz="2200" dirty="0"/>
                </a:br>
                <a14:m>
                  <m:oMath xmlns:m="http://schemas.openxmlformats.org/officeDocument/2006/math">
                    <m:r>
                      <a:rPr lang="en-US" sz="2200" b="0" i="1">
                        <a:latin typeface="Cambria Math" panose="02040503050406030204" pitchFamily="18" charset="0"/>
                      </a:rPr>
                      <m:t>𝑆𝑜𝑓𝑡𝑚𝑎𝑥</m:t>
                    </m:r>
                    <m:d>
                      <m:dPr>
                        <m:ctrlPr>
                          <a:rPr lang="en-US" sz="2200" b="0" i="1">
                            <a:latin typeface="Cambria Math" panose="02040503050406030204" pitchFamily="18" charset="0"/>
                          </a:rPr>
                        </m:ctrlPr>
                      </m:dPr>
                      <m:e>
                        <m:f>
                          <m:fPr>
                            <m:ctrlPr>
                              <a:rPr lang="en-US" sz="2200" b="0" i="1">
                                <a:latin typeface="Cambria Math" panose="02040503050406030204" pitchFamily="18" charset="0"/>
                              </a:rPr>
                            </m:ctrlPr>
                          </m:fPr>
                          <m:num>
                            <m:r>
                              <a:rPr lang="en-US" sz="2200" b="0" i="1">
                                <a:latin typeface="Cambria Math" panose="02040503050406030204" pitchFamily="18" charset="0"/>
                              </a:rPr>
                              <m:t>𝑄𝐾</m:t>
                            </m:r>
                            <m:r>
                              <a:rPr lang="en-US" sz="2200" b="0" i="1" baseline="30000">
                                <a:latin typeface="Cambria Math" panose="02040503050406030204" pitchFamily="18" charset="0"/>
                              </a:rPr>
                              <m:t>𝑇</m:t>
                            </m:r>
                          </m:num>
                          <m:den>
                            <m:r>
                              <a:rPr lang="en-US" sz="2200" b="0" i="1">
                                <a:latin typeface="Cambria Math" panose="02040503050406030204" pitchFamily="18" charset="0"/>
                              </a:rPr>
                              <m:t>√</m:t>
                            </m:r>
                            <m:r>
                              <a:rPr lang="en-US" sz="2200" b="0" i="1">
                                <a:latin typeface="Cambria Math" panose="02040503050406030204" pitchFamily="18" charset="0"/>
                              </a:rPr>
                              <m:t>𝑑𝑘</m:t>
                            </m:r>
                            <m:r>
                              <a:rPr lang="en-US" sz="2200" b="0" i="1">
                                <a:latin typeface="Cambria Math" panose="02040503050406030204" pitchFamily="18" charset="0"/>
                              </a:rPr>
                              <m:t> </m:t>
                            </m:r>
                          </m:den>
                        </m:f>
                      </m:e>
                    </m:d>
                    <m:r>
                      <a:rPr lang="en-US" sz="2200" b="0" i="1" smtClean="0">
                        <a:solidFill>
                          <a:schemeClr val="tx1">
                            <a:lumMod val="50000"/>
                            <a:lumOff val="50000"/>
                          </a:schemeClr>
                        </a:solidFill>
                        <a:latin typeface="Cambria Math" panose="02040503050406030204" pitchFamily="18" charset="0"/>
                      </a:rPr>
                      <m:t>∗ </m:t>
                    </m:r>
                    <m:r>
                      <a:rPr lang="en-US" sz="2200" b="0" i="1">
                        <a:solidFill>
                          <a:schemeClr val="tx1">
                            <a:lumMod val="50000"/>
                            <a:lumOff val="50000"/>
                          </a:schemeClr>
                        </a:solidFill>
                        <a:latin typeface="Cambria Math" panose="02040503050406030204" pitchFamily="18" charset="0"/>
                      </a:rPr>
                      <m:t>𝑉</m:t>
                    </m:r>
                  </m:oMath>
                </a14:m>
                <a:endParaRPr lang="en-US" sz="2200" b="0" dirty="0">
                  <a:solidFill>
                    <a:schemeClr val="tx1">
                      <a:lumMod val="50000"/>
                      <a:lumOff val="50000"/>
                    </a:schemeClr>
                  </a:solidFill>
                </a:endParaRPr>
              </a:p>
              <a:p>
                <a:endParaRPr lang="en-US" sz="2200" b="0" i="1" dirty="0">
                  <a:latin typeface="Cambria Math" panose="02040503050406030204" pitchFamily="18" charset="0"/>
                </a:endParaRPr>
              </a:p>
              <a:p>
                <a14:m>
                  <m:oMath xmlns:m="http://schemas.openxmlformats.org/officeDocument/2006/math">
                    <m:r>
                      <a:rPr lang="en-US" sz="2200" b="0" i="1" smtClean="0">
                        <a:latin typeface="Cambria Math" panose="02040503050406030204" pitchFamily="18" charset="0"/>
                      </a:rPr>
                      <m:t>𝑄𝐾</m:t>
                    </m:r>
                    <m:r>
                      <a:rPr lang="en-US" sz="2200" b="0" i="1" baseline="30000" smtClean="0">
                        <a:latin typeface="Cambria Math" panose="02040503050406030204" pitchFamily="18" charset="0"/>
                      </a:rPr>
                      <m:t>𝑇</m:t>
                    </m:r>
                  </m:oMath>
                </a14:m>
                <a:r>
                  <a:rPr lang="en-US" sz="2200" b="0" dirty="0"/>
                  <a:t> = Find similarity between current token and other tokens in the context</a:t>
                </a:r>
              </a:p>
              <a:p>
                <a14:m>
                  <m:oMath xmlns:m="http://schemas.openxmlformats.org/officeDocument/2006/math">
                    <m:r>
                      <a:rPr lang="en-US" sz="2200" b="0" i="1" smtClean="0">
                        <a:latin typeface="Cambria Math" panose="02040503050406030204" pitchFamily="18" charset="0"/>
                      </a:rPr>
                      <m:t>√</m:t>
                    </m:r>
                    <m:r>
                      <a:rPr lang="en-US" sz="2200" b="0" i="1" smtClean="0">
                        <a:latin typeface="Cambria Math" panose="02040503050406030204" pitchFamily="18" charset="0"/>
                      </a:rPr>
                      <m:t>𝑑𝑘</m:t>
                    </m:r>
                  </m:oMath>
                </a14:m>
                <a:r>
                  <a:rPr lang="en-US" sz="2200" b="0" i="1" dirty="0"/>
                  <a:t> </a:t>
                </a:r>
                <a:r>
                  <a:rPr lang="en-US" sz="2200" b="0" dirty="0"/>
                  <a:t>= Scaling factor</a:t>
                </a:r>
              </a:p>
              <a:p>
                <a:r>
                  <a:rPr lang="en-US" sz="2200" b="0" i="1" dirty="0" err="1"/>
                  <a:t>Softmax</a:t>
                </a:r>
                <a:r>
                  <a:rPr lang="en-US" sz="2200" b="0" i="1" dirty="0"/>
                  <a:t> </a:t>
                </a:r>
                <a:r>
                  <a:rPr lang="en-US" sz="2200" b="0" dirty="0"/>
                  <a:t>= Convert similarities to probabilities / weights</a:t>
                </a:r>
              </a:p>
            </p:txBody>
          </p:sp>
        </mc:Choice>
        <mc:Fallback xmlns="">
          <p:sp>
            <p:nvSpPr>
              <p:cNvPr id="3" name="Content Placeholder 2">
                <a:extLst>
                  <a:ext uri="{FF2B5EF4-FFF2-40B4-BE49-F238E27FC236}">
                    <a16:creationId xmlns:a16="http://schemas.microsoft.com/office/drawing/2014/main" id="{7CC3966D-F522-27E2-BB88-9797885CD381}"/>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2"/>
                <a:stretch>
                  <a:fillRect l="-1175"/>
                </a:stretch>
              </a:blipFill>
            </p:spPr>
            <p:txBody>
              <a:bodyPr/>
              <a:lstStyle/>
              <a:p>
                <a:r>
                  <a:rPr lang="en-CA">
                    <a:noFill/>
                  </a:rPr>
                  <a:t> </a:t>
                </a:r>
              </a:p>
            </p:txBody>
          </p:sp>
        </mc:Fallback>
      </mc:AlternateContent>
      <p:sp>
        <p:nvSpPr>
          <p:cNvPr id="4" name="Rectangle 3">
            <a:extLst>
              <a:ext uri="{FF2B5EF4-FFF2-40B4-BE49-F238E27FC236}">
                <a16:creationId xmlns:a16="http://schemas.microsoft.com/office/drawing/2014/main" id="{A225C939-BEC9-651E-D3D1-915C7F35A0E8}"/>
              </a:ext>
            </a:extLst>
          </p:cNvPr>
          <p:cNvSpPr/>
          <p:nvPr/>
        </p:nvSpPr>
        <p:spPr>
          <a:xfrm>
            <a:off x="6445530" y="1948053"/>
            <a:ext cx="3642692" cy="8995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746318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C79B-60BF-4FFD-7E59-8F6BFCCDECDE}"/>
              </a:ext>
            </a:extLst>
          </p:cNvPr>
          <p:cNvSpPr>
            <a:spLocks noGrp="1"/>
          </p:cNvSpPr>
          <p:nvPr>
            <p:ph type="title"/>
          </p:nvPr>
        </p:nvSpPr>
        <p:spPr>
          <a:xfrm>
            <a:off x="841248" y="552289"/>
            <a:ext cx="3976496" cy="3900326"/>
          </a:xfrm>
        </p:spPr>
        <p:txBody>
          <a:bodyPr vert="horz" lIns="91440" tIns="45720" rIns="91440" bIns="45720" rtlCol="0" anchor="b">
            <a:normAutofit/>
          </a:bodyPr>
          <a:lstStyle/>
          <a:p>
            <a:r>
              <a:rPr lang="en-US" sz="5200" kern="1200">
                <a:solidFill>
                  <a:schemeClr val="tx1"/>
                </a:solidFill>
                <a:latin typeface="+mj-lt"/>
                <a:ea typeface="+mj-ea"/>
                <a:cs typeface="+mj-cs"/>
              </a:rPr>
              <a:t>Encoder decoder architecture</a:t>
            </a:r>
          </a:p>
        </p:txBody>
      </p:sp>
      <p:cxnSp>
        <p:nvCxnSpPr>
          <p:cNvPr id="11" name="Straight Connector 10">
            <a:extLst>
              <a:ext uri="{FF2B5EF4-FFF2-40B4-BE49-F238E27FC236}">
                <a16:creationId xmlns:a16="http://schemas.microsoft.com/office/drawing/2014/main" id="{DE3E4681-679F-F21E-FB4A-F7592412E5CA}"/>
              </a:ext>
            </a:extLst>
          </p:cNvPr>
          <p:cNvCxnSpPr>
            <a:cxnSpLocks/>
          </p:cNvCxnSpPr>
          <p:nvPr/>
        </p:nvCxnSpPr>
        <p:spPr>
          <a:xfrm>
            <a:off x="5441258" y="1053548"/>
            <a:ext cx="1018512" cy="750288"/>
          </a:xfrm>
          <a:prstGeom prst="line">
            <a:avLst/>
          </a:prstGeom>
          <a:ln w="44450" cmpd="sng">
            <a:solidFill>
              <a:schemeClr val="accent2"/>
            </a:solidFill>
            <a:prstDash val="dash"/>
          </a:ln>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A24444A6-CE2E-6445-80FF-5893BCDBADB0}"/>
              </a:ext>
            </a:extLst>
          </p:cNvPr>
          <p:cNvCxnSpPr>
            <a:cxnSpLocks/>
          </p:cNvCxnSpPr>
          <p:nvPr/>
        </p:nvCxnSpPr>
        <p:spPr>
          <a:xfrm flipV="1">
            <a:off x="5441258" y="4418682"/>
            <a:ext cx="1018512" cy="863964"/>
          </a:xfrm>
          <a:prstGeom prst="line">
            <a:avLst/>
          </a:prstGeom>
          <a:ln w="44450">
            <a:prstDash val="dash"/>
          </a:ln>
        </p:spPr>
        <p:style>
          <a:lnRef idx="3">
            <a:schemeClr val="accent2"/>
          </a:lnRef>
          <a:fillRef idx="0">
            <a:schemeClr val="accent2"/>
          </a:fillRef>
          <a:effectRef idx="2">
            <a:schemeClr val="accent2"/>
          </a:effectRef>
          <a:fontRef idx="minor">
            <a:schemeClr val="tx1"/>
          </a:fontRef>
        </p:style>
      </p:cxnSp>
      <p:cxnSp>
        <p:nvCxnSpPr>
          <p:cNvPr id="20" name="Straight Connector 19">
            <a:extLst>
              <a:ext uri="{FF2B5EF4-FFF2-40B4-BE49-F238E27FC236}">
                <a16:creationId xmlns:a16="http://schemas.microsoft.com/office/drawing/2014/main" id="{D67E5163-812C-8849-5423-63C031FD9844}"/>
              </a:ext>
            </a:extLst>
          </p:cNvPr>
          <p:cNvCxnSpPr>
            <a:cxnSpLocks/>
          </p:cNvCxnSpPr>
          <p:nvPr/>
        </p:nvCxnSpPr>
        <p:spPr>
          <a:xfrm>
            <a:off x="6957719" y="1853646"/>
            <a:ext cx="931297" cy="621297"/>
          </a:xfrm>
          <a:prstGeom prst="line">
            <a:avLst/>
          </a:prstGeom>
          <a:ln w="44450">
            <a:prstDash val="dash"/>
          </a:ln>
        </p:spPr>
        <p:style>
          <a:lnRef idx="3">
            <a:schemeClr val="accent2"/>
          </a:lnRef>
          <a:fillRef idx="0">
            <a:schemeClr val="accent2"/>
          </a:fillRef>
          <a:effectRef idx="2">
            <a:schemeClr val="accent2"/>
          </a:effectRef>
          <a:fontRef idx="minor">
            <a:schemeClr val="tx1"/>
          </a:fontRef>
        </p:style>
      </p:cxnSp>
      <p:cxnSp>
        <p:nvCxnSpPr>
          <p:cNvPr id="25" name="Straight Connector 24">
            <a:extLst>
              <a:ext uri="{FF2B5EF4-FFF2-40B4-BE49-F238E27FC236}">
                <a16:creationId xmlns:a16="http://schemas.microsoft.com/office/drawing/2014/main" id="{5498E481-3B50-A79E-FB82-D4DBDC6DFEFF}"/>
              </a:ext>
            </a:extLst>
          </p:cNvPr>
          <p:cNvCxnSpPr>
            <a:cxnSpLocks/>
          </p:cNvCxnSpPr>
          <p:nvPr/>
        </p:nvCxnSpPr>
        <p:spPr>
          <a:xfrm flipV="1">
            <a:off x="6957719" y="3898525"/>
            <a:ext cx="955155" cy="520157"/>
          </a:xfrm>
          <a:prstGeom prst="line">
            <a:avLst/>
          </a:prstGeom>
          <a:ln w="44450">
            <a:prstDash val="dash"/>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a16="http://schemas.microsoft.com/office/drawing/2014/main" id="{9FA1B9BF-259E-9F48-9290-0BDB2B0DB927}"/>
              </a:ext>
            </a:extLst>
          </p:cNvPr>
          <p:cNvCxnSpPr>
            <a:cxnSpLocks/>
          </p:cNvCxnSpPr>
          <p:nvPr/>
        </p:nvCxnSpPr>
        <p:spPr>
          <a:xfrm flipV="1">
            <a:off x="8422237" y="1803836"/>
            <a:ext cx="867701" cy="671107"/>
          </a:xfrm>
          <a:prstGeom prst="line">
            <a:avLst/>
          </a:prstGeom>
          <a:ln w="44450">
            <a:prstDash val="dash"/>
          </a:ln>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a16="http://schemas.microsoft.com/office/drawing/2014/main" id="{20CE0FFE-EE0F-A760-C509-1249E710D445}"/>
              </a:ext>
            </a:extLst>
          </p:cNvPr>
          <p:cNvCxnSpPr>
            <a:cxnSpLocks/>
          </p:cNvCxnSpPr>
          <p:nvPr/>
        </p:nvCxnSpPr>
        <p:spPr>
          <a:xfrm>
            <a:off x="8422237" y="3898525"/>
            <a:ext cx="867701" cy="554088"/>
          </a:xfrm>
          <a:prstGeom prst="line">
            <a:avLst/>
          </a:prstGeom>
          <a:ln w="44450">
            <a:prstDash val="dash"/>
          </a:ln>
        </p:spPr>
        <p:style>
          <a:lnRef idx="3">
            <a:schemeClr val="accent2"/>
          </a:lnRef>
          <a:fillRef idx="0">
            <a:schemeClr val="accent2"/>
          </a:fillRef>
          <a:effectRef idx="2">
            <a:schemeClr val="accent2"/>
          </a:effectRef>
          <a:fontRef idx="minor">
            <a:schemeClr val="tx1"/>
          </a:fontRef>
        </p:style>
      </p:cxnSp>
      <p:cxnSp>
        <p:nvCxnSpPr>
          <p:cNvPr id="42" name="Straight Connector 41">
            <a:extLst>
              <a:ext uri="{FF2B5EF4-FFF2-40B4-BE49-F238E27FC236}">
                <a16:creationId xmlns:a16="http://schemas.microsoft.com/office/drawing/2014/main" id="{0F3BF6D9-8E55-620E-5011-5C0B222364BD}"/>
              </a:ext>
            </a:extLst>
          </p:cNvPr>
          <p:cNvCxnSpPr>
            <a:cxnSpLocks/>
          </p:cNvCxnSpPr>
          <p:nvPr/>
        </p:nvCxnSpPr>
        <p:spPr>
          <a:xfrm flipV="1">
            <a:off x="9782339" y="1023613"/>
            <a:ext cx="1083616" cy="780223"/>
          </a:xfrm>
          <a:prstGeom prst="line">
            <a:avLst/>
          </a:prstGeom>
          <a:ln w="44450">
            <a:prstDash val="dash"/>
          </a:ln>
        </p:spPr>
        <p:style>
          <a:lnRef idx="3">
            <a:schemeClr val="accent2"/>
          </a:lnRef>
          <a:fillRef idx="0">
            <a:schemeClr val="accent2"/>
          </a:fillRef>
          <a:effectRef idx="2">
            <a:schemeClr val="accent2"/>
          </a:effectRef>
          <a:fontRef idx="minor">
            <a:schemeClr val="tx1"/>
          </a:fontRef>
        </p:style>
      </p:cxnSp>
      <p:cxnSp>
        <p:nvCxnSpPr>
          <p:cNvPr id="45" name="Straight Connector 44">
            <a:extLst>
              <a:ext uri="{FF2B5EF4-FFF2-40B4-BE49-F238E27FC236}">
                <a16:creationId xmlns:a16="http://schemas.microsoft.com/office/drawing/2014/main" id="{256F5671-408E-A6A4-3C8F-093CA7D3E69A}"/>
              </a:ext>
            </a:extLst>
          </p:cNvPr>
          <p:cNvCxnSpPr>
            <a:cxnSpLocks/>
          </p:cNvCxnSpPr>
          <p:nvPr/>
        </p:nvCxnSpPr>
        <p:spPr>
          <a:xfrm>
            <a:off x="9782339" y="4452613"/>
            <a:ext cx="1073263" cy="830033"/>
          </a:xfrm>
          <a:prstGeom prst="line">
            <a:avLst/>
          </a:prstGeom>
          <a:ln w="44450">
            <a:prstDash val="dash"/>
          </a:ln>
        </p:spPr>
        <p:style>
          <a:lnRef idx="3">
            <a:schemeClr val="accent2"/>
          </a:lnRef>
          <a:fillRef idx="0">
            <a:schemeClr val="accent2"/>
          </a:fillRef>
          <a:effectRef idx="2">
            <a:schemeClr val="accent2"/>
          </a:effectRef>
          <a:fontRef idx="minor">
            <a:schemeClr val="tx1"/>
          </a:fontRef>
        </p:style>
      </p:cxnSp>
      <p:graphicFrame>
        <p:nvGraphicFramePr>
          <p:cNvPr id="62" name="Table 61">
            <a:extLst>
              <a:ext uri="{FF2B5EF4-FFF2-40B4-BE49-F238E27FC236}">
                <a16:creationId xmlns:a16="http://schemas.microsoft.com/office/drawing/2014/main" id="{1E281715-585A-41A4-FB62-9B03971795C9}"/>
              </a:ext>
            </a:extLst>
          </p:cNvPr>
          <p:cNvGraphicFramePr>
            <a:graphicFrameLocks noGrp="1"/>
          </p:cNvGraphicFramePr>
          <p:nvPr/>
        </p:nvGraphicFramePr>
        <p:xfrm>
          <a:off x="4853385" y="1053431"/>
          <a:ext cx="562585" cy="4259032"/>
        </p:xfrm>
        <a:graphic>
          <a:graphicData uri="http://schemas.openxmlformats.org/drawingml/2006/table">
            <a:tbl>
              <a:tblPr firstRow="1" bandRow="1">
                <a:tableStyleId>{2D5ABB26-0587-4C30-8999-92F81FD0307C}</a:tableStyleId>
              </a:tblPr>
              <a:tblGrid>
                <a:gridCol w="562585">
                  <a:extLst>
                    <a:ext uri="{9D8B030D-6E8A-4147-A177-3AD203B41FA5}">
                      <a16:colId xmlns:a16="http://schemas.microsoft.com/office/drawing/2014/main" val="3771070958"/>
                    </a:ext>
                  </a:extLst>
                </a:gridCol>
              </a:tblGrid>
              <a:tr h="532379">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951553252"/>
                  </a:ext>
                </a:extLst>
              </a:tr>
              <a:tr h="532379">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399188498"/>
                  </a:ext>
                </a:extLst>
              </a:tr>
              <a:tr h="532379">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818809808"/>
                  </a:ext>
                </a:extLst>
              </a:tr>
              <a:tr h="532379">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154186170"/>
                  </a:ext>
                </a:extLst>
              </a:tr>
              <a:tr h="532379">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590608336"/>
                  </a:ext>
                </a:extLst>
              </a:tr>
              <a:tr h="532379">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275642687"/>
                  </a:ext>
                </a:extLst>
              </a:tr>
              <a:tr h="532379">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012371204"/>
                  </a:ext>
                </a:extLst>
              </a:tr>
              <a:tr h="532379">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327265653"/>
                  </a:ext>
                </a:extLst>
              </a:tr>
            </a:tbl>
          </a:graphicData>
        </a:graphic>
      </p:graphicFrame>
      <p:graphicFrame>
        <p:nvGraphicFramePr>
          <p:cNvPr id="63" name="Table 62">
            <a:extLst>
              <a:ext uri="{FF2B5EF4-FFF2-40B4-BE49-F238E27FC236}">
                <a16:creationId xmlns:a16="http://schemas.microsoft.com/office/drawing/2014/main" id="{4A3C97BE-C29D-EB10-018E-9B58005273D2}"/>
              </a:ext>
            </a:extLst>
          </p:cNvPr>
          <p:cNvGraphicFramePr>
            <a:graphicFrameLocks noGrp="1"/>
          </p:cNvGraphicFramePr>
          <p:nvPr/>
        </p:nvGraphicFramePr>
        <p:xfrm>
          <a:off x="10891243" y="1023614"/>
          <a:ext cx="561731" cy="4259032"/>
        </p:xfrm>
        <a:graphic>
          <a:graphicData uri="http://schemas.openxmlformats.org/drawingml/2006/table">
            <a:tbl>
              <a:tblPr firstRow="1" bandRow="1">
                <a:tableStyleId>{2D5ABB26-0587-4C30-8999-92F81FD0307C}</a:tableStyleId>
              </a:tblPr>
              <a:tblGrid>
                <a:gridCol w="561731">
                  <a:extLst>
                    <a:ext uri="{9D8B030D-6E8A-4147-A177-3AD203B41FA5}">
                      <a16:colId xmlns:a16="http://schemas.microsoft.com/office/drawing/2014/main" val="3771070958"/>
                    </a:ext>
                  </a:extLst>
                </a:gridCol>
              </a:tblGrid>
              <a:tr h="532379">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951553252"/>
                  </a:ext>
                </a:extLst>
              </a:tr>
              <a:tr h="532379">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399188498"/>
                  </a:ext>
                </a:extLst>
              </a:tr>
              <a:tr h="532379">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818809808"/>
                  </a:ext>
                </a:extLst>
              </a:tr>
              <a:tr h="532379">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154186170"/>
                  </a:ext>
                </a:extLst>
              </a:tr>
              <a:tr h="532379">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590608336"/>
                  </a:ext>
                </a:extLst>
              </a:tr>
              <a:tr h="532379">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275642687"/>
                  </a:ext>
                </a:extLst>
              </a:tr>
              <a:tr h="532379">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012371204"/>
                  </a:ext>
                </a:extLst>
              </a:tr>
              <a:tr h="532379">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327265653"/>
                  </a:ext>
                </a:extLst>
              </a:tr>
            </a:tbl>
          </a:graphicData>
        </a:graphic>
      </p:graphicFrame>
      <p:graphicFrame>
        <p:nvGraphicFramePr>
          <p:cNvPr id="68" name="Table 67">
            <a:extLst>
              <a:ext uri="{FF2B5EF4-FFF2-40B4-BE49-F238E27FC236}">
                <a16:creationId xmlns:a16="http://schemas.microsoft.com/office/drawing/2014/main" id="{7D9B3610-BFF3-2933-26F7-A263EDBCA0A7}"/>
              </a:ext>
            </a:extLst>
          </p:cNvPr>
          <p:cNvGraphicFramePr>
            <a:graphicFrameLocks noGrp="1"/>
          </p:cNvGraphicFramePr>
          <p:nvPr/>
        </p:nvGraphicFramePr>
        <p:xfrm>
          <a:off x="7924728" y="2474944"/>
          <a:ext cx="497509" cy="1423581"/>
        </p:xfrm>
        <a:graphic>
          <a:graphicData uri="http://schemas.openxmlformats.org/drawingml/2006/table">
            <a:tbl>
              <a:tblPr>
                <a:tableStyleId>{2D5ABB26-0587-4C30-8999-92F81FD0307C}</a:tableStyleId>
              </a:tblPr>
              <a:tblGrid>
                <a:gridCol w="497509">
                  <a:extLst>
                    <a:ext uri="{9D8B030D-6E8A-4147-A177-3AD203B41FA5}">
                      <a16:colId xmlns:a16="http://schemas.microsoft.com/office/drawing/2014/main" val="4179234724"/>
                    </a:ext>
                  </a:extLst>
                </a:gridCol>
              </a:tblGrid>
              <a:tr h="474527">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970577784"/>
                  </a:ext>
                </a:extLst>
              </a:tr>
              <a:tr h="474527">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460455938"/>
                  </a:ext>
                </a:extLst>
              </a:tr>
              <a:tr h="474527">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6759722"/>
                  </a:ext>
                </a:extLst>
              </a:tr>
            </a:tbl>
          </a:graphicData>
        </a:graphic>
      </p:graphicFrame>
      <p:graphicFrame>
        <p:nvGraphicFramePr>
          <p:cNvPr id="69" name="Table 68">
            <a:extLst>
              <a:ext uri="{FF2B5EF4-FFF2-40B4-BE49-F238E27FC236}">
                <a16:creationId xmlns:a16="http://schemas.microsoft.com/office/drawing/2014/main" id="{8B716997-8650-755F-BDEF-BAC312834FC3}"/>
              </a:ext>
            </a:extLst>
          </p:cNvPr>
          <p:cNvGraphicFramePr>
            <a:graphicFrameLocks noGrp="1"/>
          </p:cNvGraphicFramePr>
          <p:nvPr/>
        </p:nvGraphicFramePr>
        <p:xfrm>
          <a:off x="6417826" y="1823365"/>
          <a:ext cx="561731" cy="2648775"/>
        </p:xfrm>
        <a:graphic>
          <a:graphicData uri="http://schemas.openxmlformats.org/drawingml/2006/table">
            <a:tbl>
              <a:tblPr>
                <a:tableStyleId>{2D5ABB26-0587-4C30-8999-92F81FD0307C}</a:tableStyleId>
              </a:tblPr>
              <a:tblGrid>
                <a:gridCol w="561731">
                  <a:extLst>
                    <a:ext uri="{9D8B030D-6E8A-4147-A177-3AD203B41FA5}">
                      <a16:colId xmlns:a16="http://schemas.microsoft.com/office/drawing/2014/main" val="863035339"/>
                    </a:ext>
                  </a:extLst>
                </a:gridCol>
              </a:tblGrid>
              <a:tr h="529755">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031819523"/>
                  </a:ext>
                </a:extLst>
              </a:tr>
              <a:tr h="529755">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17875807"/>
                  </a:ext>
                </a:extLst>
              </a:tr>
              <a:tr h="529755">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604311511"/>
                  </a:ext>
                </a:extLst>
              </a:tr>
              <a:tr h="529755">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543497258"/>
                  </a:ext>
                </a:extLst>
              </a:tr>
              <a:tr h="529755">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193516347"/>
                  </a:ext>
                </a:extLst>
              </a:tr>
            </a:tbl>
          </a:graphicData>
        </a:graphic>
      </p:graphicFrame>
      <p:graphicFrame>
        <p:nvGraphicFramePr>
          <p:cNvPr id="70" name="Table 69">
            <a:extLst>
              <a:ext uri="{FF2B5EF4-FFF2-40B4-BE49-F238E27FC236}">
                <a16:creationId xmlns:a16="http://schemas.microsoft.com/office/drawing/2014/main" id="{60087DAF-3FAF-FED2-72FE-B2680D78F638}"/>
              </a:ext>
            </a:extLst>
          </p:cNvPr>
          <p:cNvGraphicFramePr>
            <a:graphicFrameLocks noGrp="1"/>
          </p:cNvGraphicFramePr>
          <p:nvPr/>
        </p:nvGraphicFramePr>
        <p:xfrm>
          <a:off x="9262552" y="1803835"/>
          <a:ext cx="561731" cy="2648775"/>
        </p:xfrm>
        <a:graphic>
          <a:graphicData uri="http://schemas.openxmlformats.org/drawingml/2006/table">
            <a:tbl>
              <a:tblPr>
                <a:tableStyleId>{2D5ABB26-0587-4C30-8999-92F81FD0307C}</a:tableStyleId>
              </a:tblPr>
              <a:tblGrid>
                <a:gridCol w="561731">
                  <a:extLst>
                    <a:ext uri="{9D8B030D-6E8A-4147-A177-3AD203B41FA5}">
                      <a16:colId xmlns:a16="http://schemas.microsoft.com/office/drawing/2014/main" val="863035339"/>
                    </a:ext>
                  </a:extLst>
                </a:gridCol>
              </a:tblGrid>
              <a:tr h="529755">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031819523"/>
                  </a:ext>
                </a:extLst>
              </a:tr>
              <a:tr h="529755">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17875807"/>
                  </a:ext>
                </a:extLst>
              </a:tr>
              <a:tr h="529755">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604311511"/>
                  </a:ext>
                </a:extLst>
              </a:tr>
              <a:tr h="529755">
                <a:tc>
                  <a:txBody>
                    <a:bodyPr/>
                    <a:lstStyle/>
                    <a:p>
                      <a:endParaRPr lang="en-CA"/>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543497258"/>
                  </a:ext>
                </a:extLst>
              </a:tr>
              <a:tr h="529755">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193516347"/>
                  </a:ext>
                </a:extLst>
              </a:tr>
            </a:tbl>
          </a:graphicData>
        </a:graphic>
      </p:graphicFrame>
      <p:sp>
        <p:nvSpPr>
          <p:cNvPr id="71" name="Left Brace 70">
            <a:extLst>
              <a:ext uri="{FF2B5EF4-FFF2-40B4-BE49-F238E27FC236}">
                <a16:creationId xmlns:a16="http://schemas.microsoft.com/office/drawing/2014/main" id="{2494E14E-81FB-7D3D-D8AA-79C2CFEAA96E}"/>
              </a:ext>
            </a:extLst>
          </p:cNvPr>
          <p:cNvSpPr/>
          <p:nvPr/>
        </p:nvSpPr>
        <p:spPr>
          <a:xfrm rot="16200000">
            <a:off x="5771387" y="4837920"/>
            <a:ext cx="341965" cy="2030700"/>
          </a:xfrm>
          <a:prstGeom prst="leftBrace">
            <a:avLst/>
          </a:prstGeom>
          <a:ln/>
        </p:spPr>
        <p:style>
          <a:lnRef idx="2">
            <a:schemeClr val="dk1"/>
          </a:lnRef>
          <a:fillRef idx="0">
            <a:schemeClr val="dk1"/>
          </a:fillRef>
          <a:effectRef idx="1">
            <a:schemeClr val="dk1"/>
          </a:effectRef>
          <a:fontRef idx="minor">
            <a:schemeClr val="tx1"/>
          </a:fontRef>
        </p:style>
        <p:txBody>
          <a:bodyPr rtlCol="0" anchor="ctr"/>
          <a:lstStyle/>
          <a:p>
            <a:pPr algn="ctr"/>
            <a:endParaRPr lang="en-CA"/>
          </a:p>
        </p:txBody>
      </p:sp>
      <p:sp>
        <p:nvSpPr>
          <p:cNvPr id="73" name="TextBox 72">
            <a:extLst>
              <a:ext uri="{FF2B5EF4-FFF2-40B4-BE49-F238E27FC236}">
                <a16:creationId xmlns:a16="http://schemas.microsoft.com/office/drawing/2014/main" id="{E89AD3A4-E8EF-1393-7A6B-CF233CB1739F}"/>
              </a:ext>
            </a:extLst>
          </p:cNvPr>
          <p:cNvSpPr txBox="1"/>
          <p:nvPr/>
        </p:nvSpPr>
        <p:spPr>
          <a:xfrm>
            <a:off x="5408831" y="6135448"/>
            <a:ext cx="1083366" cy="369332"/>
          </a:xfrm>
          <a:prstGeom prst="rect">
            <a:avLst/>
          </a:prstGeom>
          <a:noFill/>
        </p:spPr>
        <p:txBody>
          <a:bodyPr wrap="square" rtlCol="0">
            <a:spAutoFit/>
          </a:bodyPr>
          <a:lstStyle/>
          <a:p>
            <a:r>
              <a:rPr lang="en-US" dirty="0"/>
              <a:t>Encoder</a:t>
            </a:r>
            <a:endParaRPr lang="en-CA" dirty="0"/>
          </a:p>
        </p:txBody>
      </p:sp>
      <p:sp>
        <p:nvSpPr>
          <p:cNvPr id="74" name="Left Brace 73">
            <a:extLst>
              <a:ext uri="{FF2B5EF4-FFF2-40B4-BE49-F238E27FC236}">
                <a16:creationId xmlns:a16="http://schemas.microsoft.com/office/drawing/2014/main" id="{7EB86D68-1E6E-B511-EDCF-9C950C02F68F}"/>
              </a:ext>
            </a:extLst>
          </p:cNvPr>
          <p:cNvSpPr/>
          <p:nvPr/>
        </p:nvSpPr>
        <p:spPr>
          <a:xfrm rot="16200000">
            <a:off x="10164372" y="4837920"/>
            <a:ext cx="341965" cy="2030700"/>
          </a:xfrm>
          <a:prstGeom prst="leftBrace">
            <a:avLst/>
          </a:prstGeom>
          <a:ln/>
        </p:spPr>
        <p:style>
          <a:lnRef idx="2">
            <a:schemeClr val="dk1"/>
          </a:lnRef>
          <a:fillRef idx="0">
            <a:schemeClr val="dk1"/>
          </a:fillRef>
          <a:effectRef idx="1">
            <a:schemeClr val="dk1"/>
          </a:effectRef>
          <a:fontRef idx="minor">
            <a:schemeClr val="tx1"/>
          </a:fontRef>
        </p:style>
        <p:txBody>
          <a:bodyPr rtlCol="0" anchor="ctr"/>
          <a:lstStyle/>
          <a:p>
            <a:pPr algn="ctr"/>
            <a:endParaRPr lang="en-CA"/>
          </a:p>
        </p:txBody>
      </p:sp>
      <p:sp>
        <p:nvSpPr>
          <p:cNvPr id="75" name="TextBox 74">
            <a:extLst>
              <a:ext uri="{FF2B5EF4-FFF2-40B4-BE49-F238E27FC236}">
                <a16:creationId xmlns:a16="http://schemas.microsoft.com/office/drawing/2014/main" id="{831CF227-BD6C-6DF2-17E2-5A4C27DABAD1}"/>
              </a:ext>
            </a:extLst>
          </p:cNvPr>
          <p:cNvSpPr txBox="1"/>
          <p:nvPr/>
        </p:nvSpPr>
        <p:spPr>
          <a:xfrm>
            <a:off x="9801816" y="6135448"/>
            <a:ext cx="1083366" cy="369332"/>
          </a:xfrm>
          <a:prstGeom prst="rect">
            <a:avLst/>
          </a:prstGeom>
          <a:noFill/>
        </p:spPr>
        <p:txBody>
          <a:bodyPr wrap="square" rtlCol="0">
            <a:spAutoFit/>
          </a:bodyPr>
          <a:lstStyle/>
          <a:p>
            <a:r>
              <a:rPr lang="en-US" dirty="0"/>
              <a:t>Decoder</a:t>
            </a:r>
            <a:endParaRPr lang="en-CA" dirty="0"/>
          </a:p>
        </p:txBody>
      </p:sp>
    </p:spTree>
    <p:extLst>
      <p:ext uri="{BB962C8B-B14F-4D97-AF65-F5344CB8AC3E}">
        <p14:creationId xmlns:p14="http://schemas.microsoft.com/office/powerpoint/2010/main" val="3608525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dirty="0"/>
              <a:t>Basic RNN won’t work for translation</a:t>
            </a:r>
            <a:endParaRPr lang="en-US" sz="5400" kern="1200" dirty="0">
              <a:solidFill>
                <a:schemeClr val="tx1"/>
              </a:solidFill>
              <a:latin typeface="+mj-lt"/>
              <a:ea typeface="+mj-ea"/>
              <a:cs typeface="+mj-cs"/>
            </a:endParaRPr>
          </a:p>
        </p:txBody>
      </p:sp>
      <p:sp>
        <p:nvSpPr>
          <p:cNvPr id="128"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4A4C5687-482E-394C-06DD-66C78BE43663}"/>
              </a:ext>
            </a:extLst>
          </p:cNvPr>
          <p:cNvGrpSpPr/>
          <p:nvPr/>
        </p:nvGrpSpPr>
        <p:grpSpPr>
          <a:xfrm>
            <a:off x="838201" y="2342317"/>
            <a:ext cx="10515604" cy="3720409"/>
            <a:chOff x="1992151" y="2616162"/>
            <a:chExt cx="9047883" cy="3201135"/>
          </a:xfrm>
          <a:solidFill>
            <a:schemeClr val="bg2"/>
          </a:solidFill>
        </p:grpSpPr>
        <p:sp>
          <p:nvSpPr>
            <p:cNvPr id="3" name="Oval 2">
              <a:extLst>
                <a:ext uri="{FF2B5EF4-FFF2-40B4-BE49-F238E27FC236}">
                  <a16:creationId xmlns:a16="http://schemas.microsoft.com/office/drawing/2014/main" id="{59249991-294C-4D4A-6E11-3E7C268FC67B}"/>
                </a:ext>
              </a:extLst>
            </p:cNvPr>
            <p:cNvSpPr/>
            <p:nvPr/>
          </p:nvSpPr>
          <p:spPr>
            <a:xfrm>
              <a:off x="6925333" y="2619148"/>
              <a:ext cx="643908" cy="632637"/>
            </a:xfrm>
            <a:prstGeom prst="ellipse">
              <a:avLst/>
            </a:prstGeom>
            <a:grp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a:solidFill>
                    <a:schemeClr val="bg2">
                      <a:lumMod val="75000"/>
                    </a:schemeClr>
                  </a:solidFill>
                  <a:latin typeface="+mn-lt"/>
                  <a:ea typeface="+mn-ea"/>
                  <a:cs typeface="+mn-cs"/>
                </a:rPr>
                <a:t>x3</a:t>
              </a:r>
              <a:endParaRPr lang="en-CA">
                <a:solidFill>
                  <a:schemeClr val="bg2">
                    <a:lumMod val="75000"/>
                  </a:schemeClr>
                </a:solidFill>
              </a:endParaRPr>
            </a:p>
          </p:txBody>
        </p:sp>
        <p:sp>
          <p:nvSpPr>
            <p:cNvPr id="6" name="Oval 5">
              <a:extLst>
                <a:ext uri="{FF2B5EF4-FFF2-40B4-BE49-F238E27FC236}">
                  <a16:creationId xmlns:a16="http://schemas.microsoft.com/office/drawing/2014/main" id="{41986DB2-DCB8-6C0F-B63A-2B2A14AF7411}"/>
                </a:ext>
              </a:extLst>
            </p:cNvPr>
            <p:cNvSpPr/>
            <p:nvPr/>
          </p:nvSpPr>
          <p:spPr>
            <a:xfrm>
              <a:off x="2225748" y="2619150"/>
              <a:ext cx="643908" cy="632637"/>
            </a:xfrm>
            <a:prstGeom prst="ellipse">
              <a:avLst/>
            </a:prstGeom>
            <a:grp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a:solidFill>
                    <a:schemeClr val="bg2">
                      <a:lumMod val="75000"/>
                    </a:schemeClr>
                  </a:solidFill>
                  <a:latin typeface="+mn-lt"/>
                  <a:ea typeface="+mn-ea"/>
                  <a:cs typeface="+mn-cs"/>
                </a:rPr>
                <a:t>x1</a:t>
              </a:r>
              <a:endParaRPr lang="en-CA">
                <a:solidFill>
                  <a:schemeClr val="bg2">
                    <a:lumMod val="75000"/>
                  </a:schemeClr>
                </a:solidFill>
              </a:endParaRPr>
            </a:p>
          </p:txBody>
        </p:sp>
        <p:sp>
          <p:nvSpPr>
            <p:cNvPr id="15" name="Oval 14">
              <a:extLst>
                <a:ext uri="{FF2B5EF4-FFF2-40B4-BE49-F238E27FC236}">
                  <a16:creationId xmlns:a16="http://schemas.microsoft.com/office/drawing/2014/main" id="{F9E4B334-5A86-E12F-F636-AA776CDABCDC}"/>
                </a:ext>
              </a:extLst>
            </p:cNvPr>
            <p:cNvSpPr/>
            <p:nvPr/>
          </p:nvSpPr>
          <p:spPr>
            <a:xfrm>
              <a:off x="4575541" y="2619149"/>
              <a:ext cx="643908" cy="632637"/>
            </a:xfrm>
            <a:prstGeom prst="ellipse">
              <a:avLst/>
            </a:prstGeom>
            <a:grp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a:solidFill>
                    <a:schemeClr val="bg2">
                      <a:lumMod val="75000"/>
                    </a:schemeClr>
                  </a:solidFill>
                  <a:latin typeface="+mn-lt"/>
                  <a:ea typeface="+mn-ea"/>
                  <a:cs typeface="+mn-cs"/>
                </a:rPr>
                <a:t>x2</a:t>
              </a:r>
              <a:endParaRPr lang="en-CA">
                <a:solidFill>
                  <a:schemeClr val="bg2">
                    <a:lumMod val="75000"/>
                  </a:schemeClr>
                </a:solidFill>
              </a:endParaRPr>
            </a:p>
          </p:txBody>
        </p:sp>
        <p:sp>
          <p:nvSpPr>
            <p:cNvPr id="21" name="TextBox 20">
              <a:extLst>
                <a:ext uri="{FF2B5EF4-FFF2-40B4-BE49-F238E27FC236}">
                  <a16:creationId xmlns:a16="http://schemas.microsoft.com/office/drawing/2014/main" id="{7A5FE3AA-9DCB-9F91-BC20-F28B759DF7AB}"/>
                </a:ext>
              </a:extLst>
            </p:cNvPr>
            <p:cNvSpPr txBox="1"/>
            <p:nvPr/>
          </p:nvSpPr>
          <p:spPr>
            <a:xfrm>
              <a:off x="6818119" y="2971800"/>
              <a:ext cx="56" cy="238337"/>
            </a:xfrm>
            <a:prstGeom prst="rect">
              <a:avLst/>
            </a:prstGeom>
            <a:grpFill/>
            <a:ln>
              <a:solidFill>
                <a:schemeClr val="bg2">
                  <a:lumMod val="90000"/>
                </a:schemeClr>
              </a:solidFill>
            </a:ln>
          </p:spPr>
          <p:txBody>
            <a:bodyPr wrap="none" lIns="0" tIns="0" rIns="0" bIns="0" rtlCol="0">
              <a:spAutoFit/>
            </a:bodyPr>
            <a:lstStyle/>
            <a:p>
              <a:endParaRPr lang="en-CA">
                <a:solidFill>
                  <a:schemeClr val="bg2">
                    <a:lumMod val="75000"/>
                  </a:schemeClr>
                </a:solidFill>
              </a:endParaRPr>
            </a:p>
          </p:txBody>
        </p:sp>
        <p:sp>
          <p:nvSpPr>
            <p:cNvPr id="23" name="Rectangle: Rounded Corners 22">
              <a:extLst>
                <a:ext uri="{FF2B5EF4-FFF2-40B4-BE49-F238E27FC236}">
                  <a16:creationId xmlns:a16="http://schemas.microsoft.com/office/drawing/2014/main" id="{DB7BD0F4-5909-1808-1436-9D9F372E85E0}"/>
                </a:ext>
              </a:extLst>
            </p:cNvPr>
            <p:cNvSpPr/>
            <p:nvPr/>
          </p:nvSpPr>
          <p:spPr>
            <a:xfrm>
              <a:off x="1992151" y="3790507"/>
              <a:ext cx="1111102" cy="851243"/>
            </a:xfrm>
            <a:prstGeom prst="roundRect">
              <a:avLst/>
            </a:prstGeom>
            <a:grp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27" name="Straight Arrow Connector 26">
              <a:extLst>
                <a:ext uri="{FF2B5EF4-FFF2-40B4-BE49-F238E27FC236}">
                  <a16:creationId xmlns:a16="http://schemas.microsoft.com/office/drawing/2014/main" id="{CB00E642-CCE4-CE77-E44E-986548A2CAAF}"/>
                </a:ext>
              </a:extLst>
            </p:cNvPr>
            <p:cNvCxnSpPr>
              <a:stCxn id="6" idx="4"/>
              <a:endCxn id="23" idx="0"/>
            </p:cNvCxnSpPr>
            <p:nvPr/>
          </p:nvCxnSpPr>
          <p:spPr>
            <a:xfrm>
              <a:off x="2547702" y="3251787"/>
              <a:ext cx="0" cy="538720"/>
            </a:xfrm>
            <a:prstGeom prst="straightConnector1">
              <a:avLst/>
            </a:prstGeom>
            <a:grpFill/>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688BC38-3BB5-94F8-AD26-28C79C03530E}"/>
                </a:ext>
              </a:extLst>
            </p:cNvPr>
            <p:cNvSpPr/>
            <p:nvPr/>
          </p:nvSpPr>
          <p:spPr>
            <a:xfrm>
              <a:off x="6925333" y="5180469"/>
              <a:ext cx="643908" cy="632637"/>
            </a:xfrm>
            <a:prstGeom prst="ellipse">
              <a:avLst/>
            </a:prstGeom>
            <a:grp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a:solidFill>
                    <a:schemeClr val="bg2">
                      <a:lumMod val="75000"/>
                    </a:schemeClr>
                  </a:solidFill>
                  <a:latin typeface="+mn-lt"/>
                  <a:ea typeface="+mn-ea"/>
                  <a:cs typeface="+mn-cs"/>
                </a:rPr>
                <a:t>y3</a:t>
              </a:r>
              <a:endParaRPr lang="en-CA">
                <a:solidFill>
                  <a:schemeClr val="bg2">
                    <a:lumMod val="75000"/>
                  </a:schemeClr>
                </a:solidFill>
              </a:endParaRPr>
            </a:p>
          </p:txBody>
        </p:sp>
        <p:sp>
          <p:nvSpPr>
            <p:cNvPr id="30" name="Oval 29">
              <a:extLst>
                <a:ext uri="{FF2B5EF4-FFF2-40B4-BE49-F238E27FC236}">
                  <a16:creationId xmlns:a16="http://schemas.microsoft.com/office/drawing/2014/main" id="{CE5082A3-907A-FF3D-E43B-ECD8797C0A11}"/>
                </a:ext>
              </a:extLst>
            </p:cNvPr>
            <p:cNvSpPr/>
            <p:nvPr/>
          </p:nvSpPr>
          <p:spPr>
            <a:xfrm>
              <a:off x="2225748" y="5180471"/>
              <a:ext cx="643908" cy="632637"/>
            </a:xfrm>
            <a:prstGeom prst="ellipse">
              <a:avLst/>
            </a:prstGeom>
            <a:grp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a:solidFill>
                    <a:schemeClr val="bg2">
                      <a:lumMod val="75000"/>
                    </a:schemeClr>
                  </a:solidFill>
                  <a:latin typeface="+mn-lt"/>
                  <a:ea typeface="+mn-ea"/>
                  <a:cs typeface="+mn-cs"/>
                </a:rPr>
                <a:t>y1</a:t>
              </a:r>
              <a:endParaRPr lang="en-CA">
                <a:solidFill>
                  <a:schemeClr val="bg2">
                    <a:lumMod val="75000"/>
                  </a:schemeClr>
                </a:solidFill>
              </a:endParaRPr>
            </a:p>
          </p:txBody>
        </p:sp>
        <p:sp>
          <p:nvSpPr>
            <p:cNvPr id="32" name="Oval 31">
              <a:extLst>
                <a:ext uri="{FF2B5EF4-FFF2-40B4-BE49-F238E27FC236}">
                  <a16:creationId xmlns:a16="http://schemas.microsoft.com/office/drawing/2014/main" id="{55A710BE-C8E9-0597-A5D0-969107F57889}"/>
                </a:ext>
              </a:extLst>
            </p:cNvPr>
            <p:cNvSpPr/>
            <p:nvPr/>
          </p:nvSpPr>
          <p:spPr>
            <a:xfrm>
              <a:off x="4575541" y="5180470"/>
              <a:ext cx="643908" cy="632637"/>
            </a:xfrm>
            <a:prstGeom prst="ellipse">
              <a:avLst/>
            </a:prstGeom>
            <a:grp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a:solidFill>
                    <a:schemeClr val="bg2">
                      <a:lumMod val="75000"/>
                    </a:schemeClr>
                  </a:solidFill>
                  <a:latin typeface="+mn-lt"/>
                  <a:ea typeface="+mn-ea"/>
                  <a:cs typeface="+mn-cs"/>
                </a:rPr>
                <a:t>y2</a:t>
              </a:r>
              <a:endParaRPr lang="en-CA">
                <a:solidFill>
                  <a:schemeClr val="bg2">
                    <a:lumMod val="75000"/>
                  </a:schemeClr>
                </a:solidFill>
              </a:endParaRPr>
            </a:p>
          </p:txBody>
        </p:sp>
        <p:sp>
          <p:nvSpPr>
            <p:cNvPr id="36" name="Rectangle: Rounded Corners 35">
              <a:extLst>
                <a:ext uri="{FF2B5EF4-FFF2-40B4-BE49-F238E27FC236}">
                  <a16:creationId xmlns:a16="http://schemas.microsoft.com/office/drawing/2014/main" id="{92882DF9-8B8C-391D-DCC5-9AC74DE34604}"/>
                </a:ext>
              </a:extLst>
            </p:cNvPr>
            <p:cNvSpPr/>
            <p:nvPr/>
          </p:nvSpPr>
          <p:spPr>
            <a:xfrm>
              <a:off x="4341944" y="3790507"/>
              <a:ext cx="1111102" cy="851243"/>
            </a:xfrm>
            <a:prstGeom prst="roundRect">
              <a:avLst/>
            </a:prstGeom>
            <a:grp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40" name="Straight Arrow Connector 39">
              <a:extLst>
                <a:ext uri="{FF2B5EF4-FFF2-40B4-BE49-F238E27FC236}">
                  <a16:creationId xmlns:a16="http://schemas.microsoft.com/office/drawing/2014/main" id="{35BDA53A-F683-D83A-6038-F73CD0FB370B}"/>
                </a:ext>
              </a:extLst>
            </p:cNvPr>
            <p:cNvCxnSpPr>
              <a:stCxn id="23" idx="2"/>
              <a:endCxn id="30" idx="0"/>
            </p:cNvCxnSpPr>
            <p:nvPr/>
          </p:nvCxnSpPr>
          <p:spPr>
            <a:xfrm>
              <a:off x="2547702" y="4641750"/>
              <a:ext cx="0" cy="538721"/>
            </a:xfrm>
            <a:prstGeom prst="straightConnector1">
              <a:avLst/>
            </a:prstGeom>
            <a:grpFill/>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1471B6A-C3C3-3234-0575-6C57A04DBCD8}"/>
                </a:ext>
              </a:extLst>
            </p:cNvPr>
            <p:cNvCxnSpPr>
              <a:stCxn id="15" idx="4"/>
              <a:endCxn id="36" idx="0"/>
            </p:cNvCxnSpPr>
            <p:nvPr/>
          </p:nvCxnSpPr>
          <p:spPr>
            <a:xfrm>
              <a:off x="4897495" y="3251786"/>
              <a:ext cx="0" cy="538721"/>
            </a:xfrm>
            <a:prstGeom prst="straightConnector1">
              <a:avLst/>
            </a:prstGeom>
            <a:grpFill/>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9DEAE38-24CD-33A4-DE33-D558E7854586}"/>
                </a:ext>
              </a:extLst>
            </p:cNvPr>
            <p:cNvCxnSpPr>
              <a:stCxn id="36" idx="2"/>
              <a:endCxn id="32" idx="0"/>
            </p:cNvCxnSpPr>
            <p:nvPr/>
          </p:nvCxnSpPr>
          <p:spPr>
            <a:xfrm>
              <a:off x="4897495" y="4641750"/>
              <a:ext cx="0" cy="538720"/>
            </a:xfrm>
            <a:prstGeom prst="straightConnector1">
              <a:avLst/>
            </a:prstGeom>
            <a:grpFill/>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3D0DE12B-38AE-7AAC-42F5-266AE24EDBF8}"/>
                </a:ext>
              </a:extLst>
            </p:cNvPr>
            <p:cNvSpPr/>
            <p:nvPr/>
          </p:nvSpPr>
          <p:spPr>
            <a:xfrm>
              <a:off x="6691736" y="3790507"/>
              <a:ext cx="1111102" cy="851243"/>
            </a:xfrm>
            <a:prstGeom prst="roundRect">
              <a:avLst/>
            </a:prstGeom>
            <a:grp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55" name="Straight Arrow Connector 54">
              <a:extLst>
                <a:ext uri="{FF2B5EF4-FFF2-40B4-BE49-F238E27FC236}">
                  <a16:creationId xmlns:a16="http://schemas.microsoft.com/office/drawing/2014/main" id="{B35489C5-050D-6024-6C66-DD4654BF9726}"/>
                </a:ext>
              </a:extLst>
            </p:cNvPr>
            <p:cNvCxnSpPr>
              <a:stCxn id="3" idx="4"/>
              <a:endCxn id="51" idx="0"/>
            </p:cNvCxnSpPr>
            <p:nvPr/>
          </p:nvCxnSpPr>
          <p:spPr>
            <a:xfrm>
              <a:off x="7247287" y="3251785"/>
              <a:ext cx="0" cy="538722"/>
            </a:xfrm>
            <a:prstGeom prst="straightConnector1">
              <a:avLst/>
            </a:prstGeom>
            <a:grpFill/>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739C752-46FA-62C1-C665-376470537071}"/>
                </a:ext>
              </a:extLst>
            </p:cNvPr>
            <p:cNvCxnSpPr>
              <a:stCxn id="51" idx="2"/>
              <a:endCxn id="28" idx="0"/>
            </p:cNvCxnSpPr>
            <p:nvPr/>
          </p:nvCxnSpPr>
          <p:spPr>
            <a:xfrm>
              <a:off x="7247287" y="4641750"/>
              <a:ext cx="0" cy="538719"/>
            </a:xfrm>
            <a:prstGeom prst="straightConnector1">
              <a:avLst/>
            </a:prstGeom>
            <a:grpFill/>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DDF1FC4D-FA55-C5F3-85C8-32311AB6154B}"/>
                </a:ext>
              </a:extLst>
            </p:cNvPr>
            <p:cNvSpPr/>
            <p:nvPr/>
          </p:nvSpPr>
          <p:spPr>
            <a:xfrm>
              <a:off x="3382293" y="4017618"/>
              <a:ext cx="680611" cy="397019"/>
            </a:xfrm>
            <a:prstGeom prst="roundRect">
              <a:avLst/>
            </a:prstGeom>
            <a:grp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a:solidFill>
                    <a:schemeClr val="bg2">
                      <a:lumMod val="75000"/>
                    </a:schemeClr>
                  </a:solidFill>
                  <a:latin typeface="+mn-lt"/>
                  <a:ea typeface="+mn-ea"/>
                  <a:cs typeface="+mn-cs"/>
                </a:rPr>
                <a:t>h0</a:t>
              </a:r>
              <a:endParaRPr lang="en-CA">
                <a:solidFill>
                  <a:schemeClr val="bg2">
                    <a:lumMod val="75000"/>
                  </a:schemeClr>
                </a:solidFill>
              </a:endParaRPr>
            </a:p>
          </p:txBody>
        </p:sp>
        <p:cxnSp>
          <p:nvCxnSpPr>
            <p:cNvPr id="75" name="Straight Arrow Connector 74">
              <a:extLst>
                <a:ext uri="{FF2B5EF4-FFF2-40B4-BE49-F238E27FC236}">
                  <a16:creationId xmlns:a16="http://schemas.microsoft.com/office/drawing/2014/main" id="{FE8B1ADD-E1C7-6938-F188-381E5402FCD7}"/>
                </a:ext>
              </a:extLst>
            </p:cNvPr>
            <p:cNvCxnSpPr>
              <a:stCxn id="23" idx="3"/>
              <a:endCxn id="61" idx="1"/>
            </p:cNvCxnSpPr>
            <p:nvPr/>
          </p:nvCxnSpPr>
          <p:spPr>
            <a:xfrm flipV="1">
              <a:off x="3103253" y="4216128"/>
              <a:ext cx="279040" cy="1"/>
            </a:xfrm>
            <a:prstGeom prst="straightConnector1">
              <a:avLst/>
            </a:prstGeom>
            <a:grpFill/>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2BC8445-3A5D-007F-6E3B-CC7128CF8742}"/>
                </a:ext>
              </a:extLst>
            </p:cNvPr>
            <p:cNvCxnSpPr>
              <a:stCxn id="61" idx="3"/>
              <a:endCxn id="36" idx="1"/>
            </p:cNvCxnSpPr>
            <p:nvPr/>
          </p:nvCxnSpPr>
          <p:spPr>
            <a:xfrm>
              <a:off x="4062904" y="4216128"/>
              <a:ext cx="279040" cy="1"/>
            </a:xfrm>
            <a:prstGeom prst="straightConnector1">
              <a:avLst/>
            </a:prstGeom>
            <a:grpFill/>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BF58C897-C992-84A8-05D0-0ECB968F908D}"/>
                </a:ext>
              </a:extLst>
            </p:cNvPr>
            <p:cNvSpPr/>
            <p:nvPr/>
          </p:nvSpPr>
          <p:spPr>
            <a:xfrm>
              <a:off x="5732085" y="4017617"/>
              <a:ext cx="680611" cy="397019"/>
            </a:xfrm>
            <a:prstGeom prst="roundRect">
              <a:avLst/>
            </a:prstGeom>
            <a:grp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a:solidFill>
                    <a:schemeClr val="bg2">
                      <a:lumMod val="75000"/>
                    </a:schemeClr>
                  </a:solidFill>
                  <a:latin typeface="+mn-lt"/>
                  <a:ea typeface="+mn-ea"/>
                  <a:cs typeface="+mn-cs"/>
                </a:rPr>
                <a:t>h1</a:t>
              </a:r>
              <a:endParaRPr lang="en-CA">
                <a:solidFill>
                  <a:schemeClr val="bg2">
                    <a:lumMod val="75000"/>
                  </a:schemeClr>
                </a:solidFill>
              </a:endParaRPr>
            </a:p>
          </p:txBody>
        </p:sp>
        <p:cxnSp>
          <p:nvCxnSpPr>
            <p:cNvPr id="81" name="Straight Arrow Connector 80">
              <a:extLst>
                <a:ext uri="{FF2B5EF4-FFF2-40B4-BE49-F238E27FC236}">
                  <a16:creationId xmlns:a16="http://schemas.microsoft.com/office/drawing/2014/main" id="{01ADECF8-227E-6131-2992-EA4FA9ECC6A3}"/>
                </a:ext>
              </a:extLst>
            </p:cNvPr>
            <p:cNvCxnSpPr>
              <a:stCxn id="36" idx="3"/>
              <a:endCxn id="79" idx="1"/>
            </p:cNvCxnSpPr>
            <p:nvPr/>
          </p:nvCxnSpPr>
          <p:spPr>
            <a:xfrm flipV="1">
              <a:off x="5453046" y="4216127"/>
              <a:ext cx="279039" cy="2"/>
            </a:xfrm>
            <a:prstGeom prst="straightConnector1">
              <a:avLst/>
            </a:prstGeom>
            <a:grpFill/>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704D18B-244D-538C-EDD3-961554576DF3}"/>
                </a:ext>
              </a:extLst>
            </p:cNvPr>
            <p:cNvCxnSpPr>
              <a:stCxn id="79" idx="3"/>
              <a:endCxn id="51" idx="1"/>
            </p:cNvCxnSpPr>
            <p:nvPr/>
          </p:nvCxnSpPr>
          <p:spPr>
            <a:xfrm>
              <a:off x="6412696" y="4216127"/>
              <a:ext cx="279040" cy="2"/>
            </a:xfrm>
            <a:prstGeom prst="straightConnector1">
              <a:avLst/>
            </a:prstGeom>
            <a:grpFill/>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05B1028-56A2-BA4B-88A9-93CF62AC0AC4}"/>
                </a:ext>
              </a:extLst>
            </p:cNvPr>
            <p:cNvSpPr txBox="1"/>
            <p:nvPr/>
          </p:nvSpPr>
          <p:spPr>
            <a:xfrm>
              <a:off x="8237741" y="3609753"/>
              <a:ext cx="740591" cy="985236"/>
            </a:xfrm>
            <a:prstGeom prst="rect">
              <a:avLst/>
            </a:prstGeom>
            <a:noFill/>
            <a:ln>
              <a:noFill/>
            </a:ln>
          </p:spPr>
          <p:txBody>
            <a:bodyPr wrap="square" rtlCol="0">
              <a:spAutoFit/>
            </a:bodyPr>
            <a:lstStyle/>
            <a:p>
              <a:pPr defTabSz="868717">
                <a:spcAft>
                  <a:spcPts val="731"/>
                </a:spcAft>
              </a:pPr>
              <a:r>
                <a:rPr lang="en-US" sz="6841" kern="1200" dirty="0">
                  <a:solidFill>
                    <a:schemeClr val="bg2">
                      <a:lumMod val="75000"/>
                    </a:schemeClr>
                  </a:solidFill>
                  <a:latin typeface="+mn-lt"/>
                  <a:ea typeface="+mn-ea"/>
                  <a:cs typeface="+mn-cs"/>
                </a:rPr>
                <a:t>…</a:t>
              </a:r>
              <a:endParaRPr lang="en-CA" dirty="0">
                <a:solidFill>
                  <a:schemeClr val="bg2">
                    <a:lumMod val="75000"/>
                  </a:schemeClr>
                </a:solidFill>
              </a:endParaRPr>
            </a:p>
          </p:txBody>
        </p:sp>
        <p:sp>
          <p:nvSpPr>
            <p:cNvPr id="85" name="Rectangle: Rounded Corners 84">
              <a:extLst>
                <a:ext uri="{FF2B5EF4-FFF2-40B4-BE49-F238E27FC236}">
                  <a16:creationId xmlns:a16="http://schemas.microsoft.com/office/drawing/2014/main" id="{F4BB5D16-1CE5-61CC-ACCB-8F4808203C18}"/>
                </a:ext>
              </a:extLst>
            </p:cNvPr>
            <p:cNvSpPr/>
            <p:nvPr/>
          </p:nvSpPr>
          <p:spPr>
            <a:xfrm>
              <a:off x="9928932" y="3790504"/>
              <a:ext cx="1111102" cy="851243"/>
            </a:xfrm>
            <a:prstGeom prst="roundRect">
              <a:avLst/>
            </a:prstGeom>
            <a:grp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sp>
          <p:nvSpPr>
            <p:cNvPr id="86" name="Oval 85">
              <a:extLst>
                <a:ext uri="{FF2B5EF4-FFF2-40B4-BE49-F238E27FC236}">
                  <a16:creationId xmlns:a16="http://schemas.microsoft.com/office/drawing/2014/main" id="{9457AEA7-E524-E0C6-4680-9375A4A758AA}"/>
                </a:ext>
              </a:extLst>
            </p:cNvPr>
            <p:cNvSpPr/>
            <p:nvPr/>
          </p:nvSpPr>
          <p:spPr>
            <a:xfrm>
              <a:off x="10162943" y="2616162"/>
              <a:ext cx="643908" cy="632637"/>
            </a:xfrm>
            <a:prstGeom prst="ellipse">
              <a:avLst/>
            </a:prstGeom>
            <a:grp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err="1">
                  <a:solidFill>
                    <a:schemeClr val="bg2">
                      <a:lumMod val="75000"/>
                    </a:schemeClr>
                  </a:solidFill>
                  <a:latin typeface="+mn-lt"/>
                  <a:ea typeface="+mn-ea"/>
                  <a:cs typeface="+mn-cs"/>
                </a:rPr>
                <a:t>xN</a:t>
              </a:r>
              <a:endParaRPr lang="en-CA">
                <a:solidFill>
                  <a:schemeClr val="bg2">
                    <a:lumMod val="75000"/>
                  </a:schemeClr>
                </a:solidFill>
              </a:endParaRPr>
            </a:p>
          </p:txBody>
        </p:sp>
        <p:sp>
          <p:nvSpPr>
            <p:cNvPr id="87" name="Oval 86">
              <a:extLst>
                <a:ext uri="{FF2B5EF4-FFF2-40B4-BE49-F238E27FC236}">
                  <a16:creationId xmlns:a16="http://schemas.microsoft.com/office/drawing/2014/main" id="{3C6E1CF8-B0C9-F7EB-8A3A-DF3CCDC3AA07}"/>
                </a:ext>
              </a:extLst>
            </p:cNvPr>
            <p:cNvSpPr/>
            <p:nvPr/>
          </p:nvSpPr>
          <p:spPr>
            <a:xfrm>
              <a:off x="10162943" y="5184660"/>
              <a:ext cx="643908" cy="632637"/>
            </a:xfrm>
            <a:prstGeom prst="ellipse">
              <a:avLst/>
            </a:prstGeom>
            <a:grp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err="1">
                  <a:solidFill>
                    <a:schemeClr val="bg2">
                      <a:lumMod val="75000"/>
                    </a:schemeClr>
                  </a:solidFill>
                  <a:latin typeface="+mn-lt"/>
                  <a:ea typeface="+mn-ea"/>
                  <a:cs typeface="+mn-cs"/>
                </a:rPr>
                <a:t>yN</a:t>
              </a:r>
              <a:endParaRPr lang="en-CA">
                <a:solidFill>
                  <a:schemeClr val="bg2">
                    <a:lumMod val="75000"/>
                  </a:schemeClr>
                </a:solidFill>
              </a:endParaRPr>
            </a:p>
          </p:txBody>
        </p:sp>
        <p:cxnSp>
          <p:nvCxnSpPr>
            <p:cNvPr id="89" name="Straight Arrow Connector 88">
              <a:extLst>
                <a:ext uri="{FF2B5EF4-FFF2-40B4-BE49-F238E27FC236}">
                  <a16:creationId xmlns:a16="http://schemas.microsoft.com/office/drawing/2014/main" id="{36D81D5B-0147-8EA2-2880-98AA559D3F06}"/>
                </a:ext>
              </a:extLst>
            </p:cNvPr>
            <p:cNvCxnSpPr>
              <a:stCxn id="86" idx="4"/>
              <a:endCxn id="85" idx="0"/>
            </p:cNvCxnSpPr>
            <p:nvPr/>
          </p:nvCxnSpPr>
          <p:spPr>
            <a:xfrm flipH="1">
              <a:off x="10484483" y="3248799"/>
              <a:ext cx="414" cy="541705"/>
            </a:xfrm>
            <a:prstGeom prst="straightConnector1">
              <a:avLst/>
            </a:prstGeom>
            <a:grpFill/>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E413A8F-B4E8-99A0-0D89-D31944A653D1}"/>
                </a:ext>
              </a:extLst>
            </p:cNvPr>
            <p:cNvCxnSpPr>
              <a:stCxn id="85" idx="2"/>
              <a:endCxn id="87" idx="0"/>
            </p:cNvCxnSpPr>
            <p:nvPr/>
          </p:nvCxnSpPr>
          <p:spPr>
            <a:xfrm>
              <a:off x="10484483" y="4641747"/>
              <a:ext cx="414" cy="542913"/>
            </a:xfrm>
            <a:prstGeom prst="straightConnector1">
              <a:avLst/>
            </a:prstGeom>
            <a:grpFill/>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4E0144E-4B14-4101-D643-26FF2C3B9983}"/>
                </a:ext>
              </a:extLst>
            </p:cNvPr>
            <p:cNvCxnSpPr>
              <a:cxnSpLocks/>
              <a:stCxn id="51" idx="3"/>
            </p:cNvCxnSpPr>
            <p:nvPr/>
          </p:nvCxnSpPr>
          <p:spPr>
            <a:xfrm>
              <a:off x="7802838" y="4216128"/>
              <a:ext cx="434902" cy="0"/>
            </a:xfrm>
            <a:prstGeom prst="straightConnector1">
              <a:avLst/>
            </a:prstGeom>
            <a:grpFill/>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Rounded Corners 94">
              <a:extLst>
                <a:ext uri="{FF2B5EF4-FFF2-40B4-BE49-F238E27FC236}">
                  <a16:creationId xmlns:a16="http://schemas.microsoft.com/office/drawing/2014/main" id="{39732111-8BEE-8847-09AC-218C44427F7A}"/>
                </a:ext>
              </a:extLst>
            </p:cNvPr>
            <p:cNvSpPr/>
            <p:nvPr/>
          </p:nvSpPr>
          <p:spPr>
            <a:xfrm>
              <a:off x="8956200" y="4017617"/>
              <a:ext cx="689880" cy="397021"/>
            </a:xfrm>
            <a:prstGeom prst="roundRect">
              <a:avLst/>
            </a:prstGeom>
            <a:grp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a:solidFill>
                    <a:schemeClr val="bg2">
                      <a:lumMod val="75000"/>
                    </a:schemeClr>
                  </a:solidFill>
                  <a:latin typeface="+mn-lt"/>
                  <a:ea typeface="+mn-ea"/>
                  <a:cs typeface="+mn-cs"/>
                </a:rPr>
                <a:t>hN-1</a:t>
              </a:r>
              <a:endParaRPr lang="en-CA">
                <a:solidFill>
                  <a:schemeClr val="bg2">
                    <a:lumMod val="75000"/>
                  </a:schemeClr>
                </a:solidFill>
              </a:endParaRPr>
            </a:p>
          </p:txBody>
        </p:sp>
        <p:cxnSp>
          <p:nvCxnSpPr>
            <p:cNvPr id="97" name="Straight Arrow Connector 96">
              <a:extLst>
                <a:ext uri="{FF2B5EF4-FFF2-40B4-BE49-F238E27FC236}">
                  <a16:creationId xmlns:a16="http://schemas.microsoft.com/office/drawing/2014/main" id="{AE165E35-4FAA-A12E-C9B5-2E1F71291F21}"/>
                </a:ext>
              </a:extLst>
            </p:cNvPr>
            <p:cNvCxnSpPr>
              <a:stCxn id="95" idx="3"/>
              <a:endCxn id="85" idx="1"/>
            </p:cNvCxnSpPr>
            <p:nvPr/>
          </p:nvCxnSpPr>
          <p:spPr>
            <a:xfrm flipV="1">
              <a:off x="9646080" y="4216126"/>
              <a:ext cx="282852" cy="2"/>
            </a:xfrm>
            <a:prstGeom prst="straightConnector1">
              <a:avLst/>
            </a:prstGeom>
            <a:grpFill/>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9" name="Arrow: Right 98">
            <a:extLst>
              <a:ext uri="{FF2B5EF4-FFF2-40B4-BE49-F238E27FC236}">
                <a16:creationId xmlns:a16="http://schemas.microsoft.com/office/drawing/2014/main" id="{5E69646F-B728-B8B9-061E-DAF21BB5DF81}"/>
              </a:ext>
            </a:extLst>
          </p:cNvPr>
          <p:cNvSpPr/>
          <p:nvPr/>
        </p:nvSpPr>
        <p:spPr>
          <a:xfrm>
            <a:off x="2705986" y="6262576"/>
            <a:ext cx="7456437" cy="470701"/>
          </a:xfrm>
          <a:prstGeom prst="rightArrow">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schemeClr val="bg2">
                    <a:lumMod val="75000"/>
                  </a:schemeClr>
                </a:solidFill>
              </a:rPr>
              <a:t>Time</a:t>
            </a:r>
            <a:endParaRPr lang="en-CA">
              <a:solidFill>
                <a:schemeClr val="bg2">
                  <a:lumMod val="75000"/>
                </a:schemeClr>
              </a:solidFill>
            </a:endParaRPr>
          </a:p>
        </p:txBody>
      </p:sp>
      <p:sp>
        <p:nvSpPr>
          <p:cNvPr id="7" name="TextBox 6">
            <a:extLst>
              <a:ext uri="{FF2B5EF4-FFF2-40B4-BE49-F238E27FC236}">
                <a16:creationId xmlns:a16="http://schemas.microsoft.com/office/drawing/2014/main" id="{73FB44CF-E3A7-9B14-2319-1B8AE056C570}"/>
              </a:ext>
            </a:extLst>
          </p:cNvPr>
          <p:cNvSpPr txBox="1"/>
          <p:nvPr/>
        </p:nvSpPr>
        <p:spPr>
          <a:xfrm>
            <a:off x="5230618" y="3321592"/>
            <a:ext cx="6094316" cy="2062103"/>
          </a:xfrm>
          <a:prstGeom prst="rect">
            <a:avLst/>
          </a:prstGeom>
          <a:solidFill>
            <a:schemeClr val="bg1"/>
          </a:solidFill>
        </p:spPr>
        <p:txBody>
          <a:bodyPr wrap="square" rtlCol="0">
            <a:spAutoFit/>
          </a:bodyPr>
          <a:lstStyle/>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No dependency between inputs.</a:t>
            </a:r>
          </a:p>
          <a:p>
            <a:pPr marL="457200" indent="-457200">
              <a:buFont typeface="Arial" panose="020B0604020202020204" pitchFamily="34" charset="0"/>
              <a:buChar char="•"/>
            </a:pPr>
            <a:r>
              <a:rPr lang="en-US" sz="3200" dirty="0"/>
              <a:t>No concept of input ordering.</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440019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635000" y="640823"/>
            <a:ext cx="3418659" cy="5583148"/>
          </a:xfrm>
        </p:spPr>
        <p:txBody>
          <a:bodyPr anchor="ctr">
            <a:normAutofit/>
          </a:bodyPr>
          <a:lstStyle/>
          <a:p>
            <a:r>
              <a:rPr lang="en-US" sz="5400" dirty="0"/>
              <a:t>Neural network training</a:t>
            </a:r>
            <a:endParaRPr lang="en-CA" sz="5400" dirty="0"/>
          </a:p>
        </p:txBody>
      </p:sp>
      <p:sp>
        <p:nvSpPr>
          <p:cNvPr id="10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CEEB43E-A749-3CBF-E64E-031AB5F6696C}"/>
              </a:ext>
            </a:extLst>
          </p:cNvPr>
          <p:cNvSpPr/>
          <p:nvPr/>
        </p:nvSpPr>
        <p:spPr>
          <a:xfrm>
            <a:off x="5218814" y="4302641"/>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x3</a:t>
            </a:r>
            <a:endParaRPr lang="en-CA" dirty="0">
              <a:solidFill>
                <a:schemeClr val="tx1"/>
              </a:solidFill>
            </a:endParaRPr>
          </a:p>
        </p:txBody>
      </p:sp>
      <p:sp>
        <p:nvSpPr>
          <p:cNvPr id="8" name="Oval 7">
            <a:extLst>
              <a:ext uri="{FF2B5EF4-FFF2-40B4-BE49-F238E27FC236}">
                <a16:creationId xmlns:a16="http://schemas.microsoft.com/office/drawing/2014/main" id="{7861C601-F1D3-B4C2-3FEE-98C5EAE7B30B}"/>
              </a:ext>
            </a:extLst>
          </p:cNvPr>
          <p:cNvSpPr/>
          <p:nvPr/>
        </p:nvSpPr>
        <p:spPr>
          <a:xfrm>
            <a:off x="5218814" y="1922721"/>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x1</a:t>
            </a:r>
            <a:endParaRPr lang="en-CA" dirty="0">
              <a:solidFill>
                <a:schemeClr val="tx1"/>
              </a:solidFill>
            </a:endParaRPr>
          </a:p>
        </p:txBody>
      </p:sp>
      <p:sp>
        <p:nvSpPr>
          <p:cNvPr id="9" name="Oval 8">
            <a:extLst>
              <a:ext uri="{FF2B5EF4-FFF2-40B4-BE49-F238E27FC236}">
                <a16:creationId xmlns:a16="http://schemas.microsoft.com/office/drawing/2014/main" id="{2C4A76DA-39E7-078C-FC89-982131ED1551}"/>
              </a:ext>
            </a:extLst>
          </p:cNvPr>
          <p:cNvSpPr/>
          <p:nvPr/>
        </p:nvSpPr>
        <p:spPr>
          <a:xfrm>
            <a:off x="5218814" y="3112681"/>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x2</a:t>
            </a:r>
            <a:endParaRPr lang="en-CA" dirty="0">
              <a:solidFill>
                <a:schemeClr val="tx1"/>
              </a:solidFill>
            </a:endParaRPr>
          </a:p>
        </p:txBody>
      </p:sp>
      <p:grpSp>
        <p:nvGrpSpPr>
          <p:cNvPr id="63" name="Group 62">
            <a:extLst>
              <a:ext uri="{FF2B5EF4-FFF2-40B4-BE49-F238E27FC236}">
                <a16:creationId xmlns:a16="http://schemas.microsoft.com/office/drawing/2014/main" id="{FB6F9C56-83A5-FC36-1540-5AE768C48895}"/>
              </a:ext>
            </a:extLst>
          </p:cNvPr>
          <p:cNvGrpSpPr/>
          <p:nvPr/>
        </p:nvGrpSpPr>
        <p:grpSpPr>
          <a:xfrm>
            <a:off x="6805976" y="1291855"/>
            <a:ext cx="643908" cy="4202517"/>
            <a:chOff x="6417888" y="1291855"/>
            <a:chExt cx="643908" cy="4202517"/>
          </a:xfrm>
        </p:grpSpPr>
        <p:sp>
          <p:nvSpPr>
            <p:cNvPr id="10" name="Oval 9">
              <a:extLst>
                <a:ext uri="{FF2B5EF4-FFF2-40B4-BE49-F238E27FC236}">
                  <a16:creationId xmlns:a16="http://schemas.microsoft.com/office/drawing/2014/main" id="{68450BC5-7931-1659-C590-03C01AC23815}"/>
                </a:ext>
              </a:extLst>
            </p:cNvPr>
            <p:cNvSpPr/>
            <p:nvPr/>
          </p:nvSpPr>
          <p:spPr>
            <a:xfrm>
              <a:off x="6417888" y="367177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solidFill>
                  <a:schemeClr val="tx1"/>
                </a:solidFill>
              </a:endParaRPr>
            </a:p>
          </p:txBody>
        </p:sp>
        <p:sp>
          <p:nvSpPr>
            <p:cNvPr id="11" name="Oval 10">
              <a:extLst>
                <a:ext uri="{FF2B5EF4-FFF2-40B4-BE49-F238E27FC236}">
                  <a16:creationId xmlns:a16="http://schemas.microsoft.com/office/drawing/2014/main" id="{20E77B6A-E5C2-A992-F02E-0D1CC974235E}"/>
                </a:ext>
              </a:extLst>
            </p:cNvPr>
            <p:cNvSpPr/>
            <p:nvPr/>
          </p:nvSpPr>
          <p:spPr>
            <a:xfrm>
              <a:off x="6417888" y="129185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solidFill>
                  <a:schemeClr val="tx1"/>
                </a:solidFill>
              </a:endParaRPr>
            </a:p>
          </p:txBody>
        </p:sp>
        <p:sp>
          <p:nvSpPr>
            <p:cNvPr id="12" name="Oval 11">
              <a:extLst>
                <a:ext uri="{FF2B5EF4-FFF2-40B4-BE49-F238E27FC236}">
                  <a16:creationId xmlns:a16="http://schemas.microsoft.com/office/drawing/2014/main" id="{1D008969-9CC1-6AEC-FF9C-A2BC7C5FE548}"/>
                </a:ext>
              </a:extLst>
            </p:cNvPr>
            <p:cNvSpPr/>
            <p:nvPr/>
          </p:nvSpPr>
          <p:spPr>
            <a:xfrm>
              <a:off x="6417888" y="248181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solidFill>
                  <a:schemeClr val="tx1"/>
                </a:solidFill>
              </a:endParaRPr>
            </a:p>
          </p:txBody>
        </p:sp>
        <p:sp>
          <p:nvSpPr>
            <p:cNvPr id="13" name="Oval 12">
              <a:extLst>
                <a:ext uri="{FF2B5EF4-FFF2-40B4-BE49-F238E27FC236}">
                  <a16:creationId xmlns:a16="http://schemas.microsoft.com/office/drawing/2014/main" id="{1623B275-1A71-AF4B-2EB7-290CFCBE0F72}"/>
                </a:ext>
              </a:extLst>
            </p:cNvPr>
            <p:cNvSpPr/>
            <p:nvPr/>
          </p:nvSpPr>
          <p:spPr>
            <a:xfrm>
              <a:off x="6417888" y="486173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solidFill>
                  <a:schemeClr val="tx1"/>
                </a:solidFill>
              </a:endParaRPr>
            </a:p>
          </p:txBody>
        </p:sp>
      </p:grpSp>
      <p:grpSp>
        <p:nvGrpSpPr>
          <p:cNvPr id="64" name="Group 63">
            <a:extLst>
              <a:ext uri="{FF2B5EF4-FFF2-40B4-BE49-F238E27FC236}">
                <a16:creationId xmlns:a16="http://schemas.microsoft.com/office/drawing/2014/main" id="{4E8E8C3C-9652-9606-7AE8-77F24E7305CA}"/>
              </a:ext>
            </a:extLst>
          </p:cNvPr>
          <p:cNvGrpSpPr/>
          <p:nvPr/>
        </p:nvGrpSpPr>
        <p:grpSpPr>
          <a:xfrm>
            <a:off x="8380102" y="1291855"/>
            <a:ext cx="643908" cy="4202517"/>
            <a:chOff x="8816036" y="1291855"/>
            <a:chExt cx="643908" cy="4202517"/>
          </a:xfrm>
        </p:grpSpPr>
        <p:sp>
          <p:nvSpPr>
            <p:cNvPr id="14" name="Oval 13">
              <a:extLst>
                <a:ext uri="{FF2B5EF4-FFF2-40B4-BE49-F238E27FC236}">
                  <a16:creationId xmlns:a16="http://schemas.microsoft.com/office/drawing/2014/main" id="{B2227BF0-FEEA-ABF0-8586-373D8378284D}"/>
                </a:ext>
              </a:extLst>
            </p:cNvPr>
            <p:cNvSpPr/>
            <p:nvPr/>
          </p:nvSpPr>
          <p:spPr>
            <a:xfrm>
              <a:off x="8816036" y="367177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p>
          </p:txBody>
        </p:sp>
        <p:sp>
          <p:nvSpPr>
            <p:cNvPr id="16" name="Oval 15">
              <a:extLst>
                <a:ext uri="{FF2B5EF4-FFF2-40B4-BE49-F238E27FC236}">
                  <a16:creationId xmlns:a16="http://schemas.microsoft.com/office/drawing/2014/main" id="{ACD95052-EC3C-2364-F2E0-55A5AA77A9D1}"/>
                </a:ext>
              </a:extLst>
            </p:cNvPr>
            <p:cNvSpPr/>
            <p:nvPr/>
          </p:nvSpPr>
          <p:spPr>
            <a:xfrm>
              <a:off x="8816036" y="129185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p>
          </p:txBody>
        </p:sp>
        <p:sp>
          <p:nvSpPr>
            <p:cNvPr id="17" name="Oval 16">
              <a:extLst>
                <a:ext uri="{FF2B5EF4-FFF2-40B4-BE49-F238E27FC236}">
                  <a16:creationId xmlns:a16="http://schemas.microsoft.com/office/drawing/2014/main" id="{9F8BE5BB-AE09-9EB1-1D32-C39BB3275303}"/>
                </a:ext>
              </a:extLst>
            </p:cNvPr>
            <p:cNvSpPr/>
            <p:nvPr/>
          </p:nvSpPr>
          <p:spPr>
            <a:xfrm>
              <a:off x="8816036" y="248181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p>
          </p:txBody>
        </p:sp>
        <p:sp>
          <p:nvSpPr>
            <p:cNvPr id="18" name="Oval 17">
              <a:extLst>
                <a:ext uri="{FF2B5EF4-FFF2-40B4-BE49-F238E27FC236}">
                  <a16:creationId xmlns:a16="http://schemas.microsoft.com/office/drawing/2014/main" id="{C92BD4C5-4D5F-4783-C63A-490FB42903F2}"/>
                </a:ext>
              </a:extLst>
            </p:cNvPr>
            <p:cNvSpPr/>
            <p:nvPr/>
          </p:nvSpPr>
          <p:spPr>
            <a:xfrm>
              <a:off x="8816036" y="486173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p>
          </p:txBody>
        </p:sp>
      </p:grpSp>
      <p:sp>
        <p:nvSpPr>
          <p:cNvPr id="19" name="Oval 18">
            <a:extLst>
              <a:ext uri="{FF2B5EF4-FFF2-40B4-BE49-F238E27FC236}">
                <a16:creationId xmlns:a16="http://schemas.microsoft.com/office/drawing/2014/main" id="{8FE4EEC3-1390-FD34-1491-D98C6EFFB417}"/>
              </a:ext>
            </a:extLst>
          </p:cNvPr>
          <p:cNvSpPr/>
          <p:nvPr/>
        </p:nvSpPr>
        <p:spPr>
          <a:xfrm>
            <a:off x="10010364" y="3671775"/>
            <a:ext cx="643908" cy="632637"/>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y2'</a:t>
            </a:r>
            <a:endParaRPr lang="en-CA" dirty="0">
              <a:solidFill>
                <a:schemeClr val="tx1"/>
              </a:solidFill>
            </a:endParaRPr>
          </a:p>
        </p:txBody>
      </p:sp>
      <p:sp>
        <p:nvSpPr>
          <p:cNvPr id="20" name="Oval 19">
            <a:extLst>
              <a:ext uri="{FF2B5EF4-FFF2-40B4-BE49-F238E27FC236}">
                <a16:creationId xmlns:a16="http://schemas.microsoft.com/office/drawing/2014/main" id="{BEB3EA1C-6E24-FF86-A880-45012C5A7DD4}"/>
              </a:ext>
            </a:extLst>
          </p:cNvPr>
          <p:cNvSpPr/>
          <p:nvPr/>
        </p:nvSpPr>
        <p:spPr>
          <a:xfrm>
            <a:off x="10010364" y="2481815"/>
            <a:ext cx="643908" cy="632637"/>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y1'</a:t>
            </a:r>
            <a:endParaRPr lang="en-CA" dirty="0">
              <a:solidFill>
                <a:schemeClr val="tx1"/>
              </a:solidFill>
            </a:endParaRPr>
          </a:p>
        </p:txBody>
      </p:sp>
      <p:cxnSp>
        <p:nvCxnSpPr>
          <p:cNvPr id="22" name="Straight Arrow Connector 21">
            <a:extLst>
              <a:ext uri="{FF2B5EF4-FFF2-40B4-BE49-F238E27FC236}">
                <a16:creationId xmlns:a16="http://schemas.microsoft.com/office/drawing/2014/main" id="{CA84560B-A75B-E000-6394-821BCC87A624}"/>
              </a:ext>
            </a:extLst>
          </p:cNvPr>
          <p:cNvCxnSpPr>
            <a:stCxn id="8" idx="6"/>
            <a:endCxn id="11" idx="2"/>
          </p:cNvCxnSpPr>
          <p:nvPr/>
        </p:nvCxnSpPr>
        <p:spPr>
          <a:xfrm flipV="1">
            <a:off x="5862722" y="1608174"/>
            <a:ext cx="943254" cy="63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93957EA-70E7-D03E-0770-9E1D10488456}"/>
              </a:ext>
            </a:extLst>
          </p:cNvPr>
          <p:cNvCxnSpPr>
            <a:stCxn id="8" idx="6"/>
            <a:endCxn id="12" idx="2"/>
          </p:cNvCxnSpPr>
          <p:nvPr/>
        </p:nvCxnSpPr>
        <p:spPr>
          <a:xfrm>
            <a:off x="5862722" y="2239040"/>
            <a:ext cx="943254" cy="559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6D7E87E-105D-09C8-CE37-4F06A891F520}"/>
              </a:ext>
            </a:extLst>
          </p:cNvPr>
          <p:cNvCxnSpPr>
            <a:stCxn id="8" idx="6"/>
            <a:endCxn id="10" idx="2"/>
          </p:cNvCxnSpPr>
          <p:nvPr/>
        </p:nvCxnSpPr>
        <p:spPr>
          <a:xfrm>
            <a:off x="5862722" y="2239040"/>
            <a:ext cx="943254" cy="1749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91A053E-EC8F-7E5F-B79D-C2B23646995E}"/>
              </a:ext>
            </a:extLst>
          </p:cNvPr>
          <p:cNvCxnSpPr>
            <a:stCxn id="8" idx="6"/>
            <a:endCxn id="13" idx="2"/>
          </p:cNvCxnSpPr>
          <p:nvPr/>
        </p:nvCxnSpPr>
        <p:spPr>
          <a:xfrm>
            <a:off x="5862722" y="2239040"/>
            <a:ext cx="943254" cy="2939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1E69E1-1884-2FF0-97C6-382725FDD020}"/>
              </a:ext>
            </a:extLst>
          </p:cNvPr>
          <p:cNvCxnSpPr>
            <a:stCxn id="9" idx="6"/>
            <a:endCxn id="11" idx="2"/>
          </p:cNvCxnSpPr>
          <p:nvPr/>
        </p:nvCxnSpPr>
        <p:spPr>
          <a:xfrm flipV="1">
            <a:off x="5862722" y="1608174"/>
            <a:ext cx="943254" cy="182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ABD6473-60CC-EA16-39CE-CEFFABAEA2ED}"/>
              </a:ext>
            </a:extLst>
          </p:cNvPr>
          <p:cNvCxnSpPr>
            <a:stCxn id="9" idx="6"/>
            <a:endCxn id="12" idx="2"/>
          </p:cNvCxnSpPr>
          <p:nvPr/>
        </p:nvCxnSpPr>
        <p:spPr>
          <a:xfrm flipV="1">
            <a:off x="5862722" y="2798134"/>
            <a:ext cx="943254" cy="63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22D54C0-8C06-F22A-A75E-DC40A274DA24}"/>
              </a:ext>
            </a:extLst>
          </p:cNvPr>
          <p:cNvCxnSpPr>
            <a:stCxn id="9" idx="6"/>
            <a:endCxn id="10" idx="2"/>
          </p:cNvCxnSpPr>
          <p:nvPr/>
        </p:nvCxnSpPr>
        <p:spPr>
          <a:xfrm>
            <a:off x="5862722" y="3429000"/>
            <a:ext cx="943254" cy="559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2D7BE70-2D83-7402-EBD1-CDA9D0974F90}"/>
              </a:ext>
            </a:extLst>
          </p:cNvPr>
          <p:cNvCxnSpPr>
            <a:stCxn id="9" idx="6"/>
            <a:endCxn id="13" idx="2"/>
          </p:cNvCxnSpPr>
          <p:nvPr/>
        </p:nvCxnSpPr>
        <p:spPr>
          <a:xfrm>
            <a:off x="5862722" y="3429000"/>
            <a:ext cx="943254" cy="1749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DA7A75E-C4D5-F1A1-CEA2-D23FEAB332DC}"/>
              </a:ext>
            </a:extLst>
          </p:cNvPr>
          <p:cNvCxnSpPr>
            <a:stCxn id="7" idx="6"/>
            <a:endCxn id="11" idx="2"/>
          </p:cNvCxnSpPr>
          <p:nvPr/>
        </p:nvCxnSpPr>
        <p:spPr>
          <a:xfrm flipV="1">
            <a:off x="5862722" y="1608174"/>
            <a:ext cx="943254" cy="3010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0471C5B-2BF6-D903-B0A4-EF7056AD3ACF}"/>
              </a:ext>
            </a:extLst>
          </p:cNvPr>
          <p:cNvCxnSpPr>
            <a:stCxn id="7" idx="6"/>
            <a:endCxn id="12" idx="2"/>
          </p:cNvCxnSpPr>
          <p:nvPr/>
        </p:nvCxnSpPr>
        <p:spPr>
          <a:xfrm flipV="1">
            <a:off x="5862722" y="2798134"/>
            <a:ext cx="943254" cy="182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1A7B81-4A7A-5630-0D0E-0CAA81505692}"/>
              </a:ext>
            </a:extLst>
          </p:cNvPr>
          <p:cNvCxnSpPr>
            <a:stCxn id="7" idx="6"/>
            <a:endCxn id="10" idx="2"/>
          </p:cNvCxnSpPr>
          <p:nvPr/>
        </p:nvCxnSpPr>
        <p:spPr>
          <a:xfrm flipV="1">
            <a:off x="5862722" y="3988094"/>
            <a:ext cx="943254" cy="63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CF8DB34-83BD-D0AA-D598-9BE28E2C3FB2}"/>
              </a:ext>
            </a:extLst>
          </p:cNvPr>
          <p:cNvCxnSpPr>
            <a:stCxn id="7" idx="6"/>
            <a:endCxn id="13" idx="2"/>
          </p:cNvCxnSpPr>
          <p:nvPr/>
        </p:nvCxnSpPr>
        <p:spPr>
          <a:xfrm>
            <a:off x="5862722" y="4618960"/>
            <a:ext cx="943254" cy="559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5C8C5FE-9EFB-4DF3-ED57-B59E13F076DF}"/>
              </a:ext>
            </a:extLst>
          </p:cNvPr>
          <p:cNvSpPr txBox="1"/>
          <p:nvPr/>
        </p:nvSpPr>
        <p:spPr>
          <a:xfrm>
            <a:off x="7525025" y="2673529"/>
            <a:ext cx="740591" cy="1216622"/>
          </a:xfrm>
          <a:prstGeom prst="rect">
            <a:avLst/>
          </a:prstGeom>
          <a:noFill/>
        </p:spPr>
        <p:txBody>
          <a:bodyPr wrap="square" rtlCol="0">
            <a:spAutoFit/>
          </a:bodyPr>
          <a:lstStyle/>
          <a:p>
            <a:pPr defTabSz="748894">
              <a:spcAft>
                <a:spcPts val="630"/>
              </a:spcAft>
            </a:pPr>
            <a:r>
              <a:rPr lang="en-US" sz="5897" kern="1200" dirty="0">
                <a:solidFill>
                  <a:schemeClr val="tx1"/>
                </a:solidFill>
                <a:latin typeface="+mn-lt"/>
                <a:ea typeface="+mn-ea"/>
                <a:cs typeface="+mn-cs"/>
              </a:rPr>
              <a:t>…</a:t>
            </a:r>
            <a:endParaRPr lang="en-CA" dirty="0"/>
          </a:p>
        </p:txBody>
      </p:sp>
      <p:cxnSp>
        <p:nvCxnSpPr>
          <p:cNvPr id="48" name="Straight Arrow Connector 47">
            <a:extLst>
              <a:ext uri="{FF2B5EF4-FFF2-40B4-BE49-F238E27FC236}">
                <a16:creationId xmlns:a16="http://schemas.microsoft.com/office/drawing/2014/main" id="{FAABF75C-0DB3-E5EE-73A8-44037D4F5C4B}"/>
              </a:ext>
            </a:extLst>
          </p:cNvPr>
          <p:cNvCxnSpPr>
            <a:stCxn id="16" idx="6"/>
            <a:endCxn id="20" idx="2"/>
          </p:cNvCxnSpPr>
          <p:nvPr/>
        </p:nvCxnSpPr>
        <p:spPr>
          <a:xfrm>
            <a:off x="9024010" y="160817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0C19B25-7200-02B1-BBF4-D59D610471D3}"/>
              </a:ext>
            </a:extLst>
          </p:cNvPr>
          <p:cNvCxnSpPr>
            <a:stCxn id="16" idx="6"/>
            <a:endCxn id="19" idx="2"/>
          </p:cNvCxnSpPr>
          <p:nvPr/>
        </p:nvCxnSpPr>
        <p:spPr>
          <a:xfrm>
            <a:off x="9024010" y="1608174"/>
            <a:ext cx="986354" cy="2379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B9C71D4-4FCB-FE9D-A878-377E7587DD46}"/>
              </a:ext>
            </a:extLst>
          </p:cNvPr>
          <p:cNvCxnSpPr>
            <a:stCxn id="17" idx="6"/>
            <a:endCxn id="20" idx="2"/>
          </p:cNvCxnSpPr>
          <p:nvPr/>
        </p:nvCxnSpPr>
        <p:spPr>
          <a:xfrm>
            <a:off x="9024010" y="2798134"/>
            <a:ext cx="986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EF4B0F6-6EF4-4688-1751-B8FE4EE07956}"/>
              </a:ext>
            </a:extLst>
          </p:cNvPr>
          <p:cNvCxnSpPr>
            <a:stCxn id="17" idx="6"/>
            <a:endCxn id="19" idx="2"/>
          </p:cNvCxnSpPr>
          <p:nvPr/>
        </p:nvCxnSpPr>
        <p:spPr>
          <a:xfrm>
            <a:off x="9024010" y="279813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4B0F02-CB41-E18D-1CF0-9B5623D45504}"/>
              </a:ext>
            </a:extLst>
          </p:cNvPr>
          <p:cNvCxnSpPr>
            <a:stCxn id="14" idx="6"/>
            <a:endCxn id="20" idx="2"/>
          </p:cNvCxnSpPr>
          <p:nvPr/>
        </p:nvCxnSpPr>
        <p:spPr>
          <a:xfrm flipV="1">
            <a:off x="9024010" y="279813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D66DD94-8259-DAC2-2A64-223CDD8EE68A}"/>
              </a:ext>
            </a:extLst>
          </p:cNvPr>
          <p:cNvCxnSpPr>
            <a:stCxn id="14" idx="6"/>
            <a:endCxn id="19" idx="2"/>
          </p:cNvCxnSpPr>
          <p:nvPr/>
        </p:nvCxnSpPr>
        <p:spPr>
          <a:xfrm>
            <a:off x="9024010" y="3988094"/>
            <a:ext cx="986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E5D8A4B-40E4-FC88-7C37-8986DF395364}"/>
              </a:ext>
            </a:extLst>
          </p:cNvPr>
          <p:cNvCxnSpPr>
            <a:stCxn id="18" idx="6"/>
            <a:endCxn id="20" idx="2"/>
          </p:cNvCxnSpPr>
          <p:nvPr/>
        </p:nvCxnSpPr>
        <p:spPr>
          <a:xfrm flipV="1">
            <a:off x="9024010" y="2798134"/>
            <a:ext cx="986354" cy="2379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C58C47B-6EBB-A028-8B14-19AAE206516D}"/>
              </a:ext>
            </a:extLst>
          </p:cNvPr>
          <p:cNvCxnSpPr>
            <a:stCxn id="18" idx="6"/>
            <a:endCxn id="19" idx="2"/>
          </p:cNvCxnSpPr>
          <p:nvPr/>
        </p:nvCxnSpPr>
        <p:spPr>
          <a:xfrm flipV="1">
            <a:off x="9024010" y="398809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73D178-3C42-1234-9037-90502E1E11C9}"/>
              </a:ext>
            </a:extLst>
          </p:cNvPr>
          <p:cNvSpPr txBox="1"/>
          <p:nvPr/>
        </p:nvSpPr>
        <p:spPr>
          <a:xfrm>
            <a:off x="5198366" y="5693733"/>
            <a:ext cx="684803" cy="369332"/>
          </a:xfrm>
          <a:prstGeom prst="rect">
            <a:avLst/>
          </a:prstGeom>
          <a:noFill/>
        </p:spPr>
        <p:txBody>
          <a:bodyPr wrap="none" rtlCol="0">
            <a:spAutoFit/>
          </a:bodyPr>
          <a:lstStyle/>
          <a:p>
            <a:r>
              <a:rPr lang="en-US" dirty="0"/>
              <a:t>Input</a:t>
            </a:r>
            <a:endParaRPr lang="en-CA" dirty="0"/>
          </a:p>
        </p:txBody>
      </p:sp>
      <p:sp>
        <p:nvSpPr>
          <p:cNvPr id="66" name="TextBox 65">
            <a:extLst>
              <a:ext uri="{FF2B5EF4-FFF2-40B4-BE49-F238E27FC236}">
                <a16:creationId xmlns:a16="http://schemas.microsoft.com/office/drawing/2014/main" id="{0606CC2B-434C-87E6-72F5-50E6A627A281}"/>
              </a:ext>
            </a:extLst>
          </p:cNvPr>
          <p:cNvSpPr txBox="1"/>
          <p:nvPr/>
        </p:nvSpPr>
        <p:spPr>
          <a:xfrm>
            <a:off x="6711540" y="5693733"/>
            <a:ext cx="862737" cy="369332"/>
          </a:xfrm>
          <a:prstGeom prst="rect">
            <a:avLst/>
          </a:prstGeom>
          <a:noFill/>
        </p:spPr>
        <p:txBody>
          <a:bodyPr wrap="none" rtlCol="0">
            <a:spAutoFit/>
          </a:bodyPr>
          <a:lstStyle/>
          <a:p>
            <a:r>
              <a:rPr lang="en-US" dirty="0"/>
              <a:t>Hidden</a:t>
            </a:r>
            <a:endParaRPr lang="en-CA" dirty="0"/>
          </a:p>
        </p:txBody>
      </p:sp>
      <p:sp>
        <p:nvSpPr>
          <p:cNvPr id="67" name="TextBox 66">
            <a:extLst>
              <a:ext uri="{FF2B5EF4-FFF2-40B4-BE49-F238E27FC236}">
                <a16:creationId xmlns:a16="http://schemas.microsoft.com/office/drawing/2014/main" id="{04253060-554B-CFEF-A298-5D527CF44854}"/>
              </a:ext>
            </a:extLst>
          </p:cNvPr>
          <p:cNvSpPr txBox="1"/>
          <p:nvPr/>
        </p:nvSpPr>
        <p:spPr>
          <a:xfrm>
            <a:off x="8273051" y="5698899"/>
            <a:ext cx="862737" cy="369332"/>
          </a:xfrm>
          <a:prstGeom prst="rect">
            <a:avLst/>
          </a:prstGeom>
          <a:noFill/>
        </p:spPr>
        <p:txBody>
          <a:bodyPr wrap="none" rtlCol="0">
            <a:spAutoFit/>
          </a:bodyPr>
          <a:lstStyle/>
          <a:p>
            <a:r>
              <a:rPr lang="en-US" dirty="0"/>
              <a:t>Hidden</a:t>
            </a:r>
            <a:endParaRPr lang="en-CA" dirty="0"/>
          </a:p>
        </p:txBody>
      </p:sp>
      <p:sp>
        <p:nvSpPr>
          <p:cNvPr id="68" name="TextBox 67">
            <a:extLst>
              <a:ext uri="{FF2B5EF4-FFF2-40B4-BE49-F238E27FC236}">
                <a16:creationId xmlns:a16="http://schemas.microsoft.com/office/drawing/2014/main" id="{70C0EF99-E499-B8D1-03E4-EE8FE7EC6E0A}"/>
              </a:ext>
            </a:extLst>
          </p:cNvPr>
          <p:cNvSpPr txBox="1"/>
          <p:nvPr/>
        </p:nvSpPr>
        <p:spPr>
          <a:xfrm>
            <a:off x="9904155" y="5693733"/>
            <a:ext cx="856325" cy="369332"/>
          </a:xfrm>
          <a:prstGeom prst="rect">
            <a:avLst/>
          </a:prstGeom>
          <a:noFill/>
        </p:spPr>
        <p:txBody>
          <a:bodyPr wrap="none" rtlCol="0">
            <a:spAutoFit/>
          </a:bodyPr>
          <a:lstStyle/>
          <a:p>
            <a:r>
              <a:rPr lang="en-US" dirty="0"/>
              <a:t>Output</a:t>
            </a:r>
            <a:endParaRPr lang="en-CA" dirty="0"/>
          </a:p>
        </p:txBody>
      </p:sp>
      <p:sp>
        <p:nvSpPr>
          <p:cNvPr id="69" name="TextBox 68">
            <a:extLst>
              <a:ext uri="{FF2B5EF4-FFF2-40B4-BE49-F238E27FC236}">
                <a16:creationId xmlns:a16="http://schemas.microsoft.com/office/drawing/2014/main" id="{83645A67-7C24-A402-3EA0-1E891C778DE6}"/>
              </a:ext>
            </a:extLst>
          </p:cNvPr>
          <p:cNvSpPr txBox="1"/>
          <p:nvPr/>
        </p:nvSpPr>
        <p:spPr>
          <a:xfrm>
            <a:off x="5198366" y="626218"/>
            <a:ext cx="855619" cy="369332"/>
          </a:xfrm>
          <a:prstGeom prst="rect">
            <a:avLst/>
          </a:prstGeom>
          <a:noFill/>
        </p:spPr>
        <p:txBody>
          <a:bodyPr wrap="none" rtlCol="0">
            <a:spAutoFit/>
          </a:bodyPr>
          <a:lstStyle/>
          <a:p>
            <a:r>
              <a:rPr lang="en-US" dirty="0"/>
              <a:t>Layer 0</a:t>
            </a:r>
            <a:endParaRPr lang="en-CA" dirty="0"/>
          </a:p>
        </p:txBody>
      </p:sp>
      <p:sp>
        <p:nvSpPr>
          <p:cNvPr id="70" name="TextBox 69">
            <a:extLst>
              <a:ext uri="{FF2B5EF4-FFF2-40B4-BE49-F238E27FC236}">
                <a16:creationId xmlns:a16="http://schemas.microsoft.com/office/drawing/2014/main" id="{4C289966-A624-E590-29BD-5585E545795D}"/>
              </a:ext>
            </a:extLst>
          </p:cNvPr>
          <p:cNvSpPr txBox="1"/>
          <p:nvPr/>
        </p:nvSpPr>
        <p:spPr>
          <a:xfrm>
            <a:off x="6711540" y="626218"/>
            <a:ext cx="855619" cy="369332"/>
          </a:xfrm>
          <a:prstGeom prst="rect">
            <a:avLst/>
          </a:prstGeom>
          <a:noFill/>
        </p:spPr>
        <p:txBody>
          <a:bodyPr wrap="none" rtlCol="0">
            <a:spAutoFit/>
          </a:bodyPr>
          <a:lstStyle/>
          <a:p>
            <a:r>
              <a:rPr lang="en-US" dirty="0"/>
              <a:t>Layer 1</a:t>
            </a:r>
            <a:endParaRPr lang="en-CA" dirty="0"/>
          </a:p>
        </p:txBody>
      </p:sp>
      <p:sp>
        <p:nvSpPr>
          <p:cNvPr id="71" name="TextBox 70">
            <a:extLst>
              <a:ext uri="{FF2B5EF4-FFF2-40B4-BE49-F238E27FC236}">
                <a16:creationId xmlns:a16="http://schemas.microsoft.com/office/drawing/2014/main" id="{B4677790-FDD5-8779-546A-62E6847DDF12}"/>
              </a:ext>
            </a:extLst>
          </p:cNvPr>
          <p:cNvSpPr txBox="1"/>
          <p:nvPr/>
        </p:nvSpPr>
        <p:spPr>
          <a:xfrm>
            <a:off x="8273051" y="631384"/>
            <a:ext cx="1075231" cy="369332"/>
          </a:xfrm>
          <a:prstGeom prst="rect">
            <a:avLst/>
          </a:prstGeom>
          <a:noFill/>
        </p:spPr>
        <p:txBody>
          <a:bodyPr wrap="none" rtlCol="0">
            <a:spAutoFit/>
          </a:bodyPr>
          <a:lstStyle/>
          <a:p>
            <a:r>
              <a:rPr lang="en-US" dirty="0"/>
              <a:t>Layer N-1</a:t>
            </a:r>
            <a:endParaRPr lang="en-CA" dirty="0"/>
          </a:p>
        </p:txBody>
      </p:sp>
      <p:sp>
        <p:nvSpPr>
          <p:cNvPr id="72" name="TextBox 71">
            <a:extLst>
              <a:ext uri="{FF2B5EF4-FFF2-40B4-BE49-F238E27FC236}">
                <a16:creationId xmlns:a16="http://schemas.microsoft.com/office/drawing/2014/main" id="{9D421D42-9AA9-C90E-95B5-275E67720656}"/>
              </a:ext>
            </a:extLst>
          </p:cNvPr>
          <p:cNvSpPr txBox="1"/>
          <p:nvPr/>
        </p:nvSpPr>
        <p:spPr>
          <a:xfrm>
            <a:off x="9904155" y="626218"/>
            <a:ext cx="887679" cy="369332"/>
          </a:xfrm>
          <a:prstGeom prst="rect">
            <a:avLst/>
          </a:prstGeom>
          <a:noFill/>
        </p:spPr>
        <p:txBody>
          <a:bodyPr wrap="none" rtlCol="0">
            <a:spAutoFit/>
          </a:bodyPr>
          <a:lstStyle/>
          <a:p>
            <a:r>
              <a:rPr lang="en-US" dirty="0"/>
              <a:t>Layer N</a:t>
            </a:r>
            <a:endParaRPr lang="en-CA" dirty="0"/>
          </a:p>
        </p:txBody>
      </p:sp>
      <p:sp>
        <p:nvSpPr>
          <p:cNvPr id="73" name="TextBox 72">
            <a:extLst>
              <a:ext uri="{FF2B5EF4-FFF2-40B4-BE49-F238E27FC236}">
                <a16:creationId xmlns:a16="http://schemas.microsoft.com/office/drawing/2014/main" id="{39D47A74-A13A-DCC4-0E5B-C5C01796E215}"/>
              </a:ext>
            </a:extLst>
          </p:cNvPr>
          <p:cNvSpPr txBox="1"/>
          <p:nvPr/>
        </p:nvSpPr>
        <p:spPr>
          <a:xfrm>
            <a:off x="5637914" y="2971800"/>
            <a:ext cx="65" cy="276999"/>
          </a:xfrm>
          <a:prstGeom prst="rect">
            <a:avLst/>
          </a:prstGeom>
          <a:noFill/>
        </p:spPr>
        <p:txBody>
          <a:bodyPr wrap="none" lIns="0" tIns="0" rIns="0" bIns="0" rtlCol="0">
            <a:spAutoFit/>
          </a:bodyPr>
          <a:lstStyle/>
          <a:p>
            <a:endParaRPr lang="en-CA" dirty="0"/>
          </a:p>
        </p:txBody>
      </p:sp>
      <p:sp>
        <p:nvSpPr>
          <p:cNvPr id="4" name="TextBox 3">
            <a:extLst>
              <a:ext uri="{FF2B5EF4-FFF2-40B4-BE49-F238E27FC236}">
                <a16:creationId xmlns:a16="http://schemas.microsoft.com/office/drawing/2014/main" id="{9A9EAE81-4492-704B-F166-111392CEA57A}"/>
              </a:ext>
            </a:extLst>
          </p:cNvPr>
          <p:cNvSpPr txBox="1"/>
          <p:nvPr/>
        </p:nvSpPr>
        <p:spPr>
          <a:xfrm>
            <a:off x="10573931" y="3212805"/>
            <a:ext cx="1317990" cy="369332"/>
          </a:xfrm>
          <a:prstGeom prst="rect">
            <a:avLst/>
          </a:prstGeom>
          <a:solidFill>
            <a:schemeClr val="accent1">
              <a:lumMod val="75000"/>
            </a:schemeClr>
          </a:solidFill>
          <a:ln>
            <a:solidFill>
              <a:schemeClr val="accent1">
                <a:shade val="15000"/>
              </a:schemeClr>
            </a:solidFill>
          </a:ln>
        </p:spPr>
        <p:txBody>
          <a:bodyPr wrap="none" rtlCol="0">
            <a:spAutoFit/>
          </a:bodyPr>
          <a:lstStyle/>
          <a:p>
            <a:r>
              <a:rPr lang="en-US" dirty="0">
                <a:solidFill>
                  <a:schemeClr val="bg1"/>
                </a:solidFill>
              </a:rPr>
              <a:t>Loss = Y – Y`</a:t>
            </a:r>
            <a:endParaRPr lang="en-CA" dirty="0">
              <a:solidFill>
                <a:schemeClr val="bg1"/>
              </a:solidFill>
            </a:endParaRPr>
          </a:p>
        </p:txBody>
      </p:sp>
      <p:sp>
        <p:nvSpPr>
          <p:cNvPr id="5" name="Arrow: Right 4">
            <a:extLst>
              <a:ext uri="{FF2B5EF4-FFF2-40B4-BE49-F238E27FC236}">
                <a16:creationId xmlns:a16="http://schemas.microsoft.com/office/drawing/2014/main" id="{64A2217F-B8DD-20F9-6AB0-6C529841C569}"/>
              </a:ext>
            </a:extLst>
          </p:cNvPr>
          <p:cNvSpPr/>
          <p:nvPr/>
        </p:nvSpPr>
        <p:spPr>
          <a:xfrm>
            <a:off x="5198367" y="146902"/>
            <a:ext cx="4897248" cy="559094"/>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 pass</a:t>
            </a:r>
            <a:endParaRPr lang="en-CA" dirty="0">
              <a:solidFill>
                <a:schemeClr val="tx1"/>
              </a:solidFill>
            </a:endParaRPr>
          </a:p>
        </p:txBody>
      </p:sp>
    </p:spTree>
    <p:extLst>
      <p:ext uri="{BB962C8B-B14F-4D97-AF65-F5344CB8AC3E}">
        <p14:creationId xmlns:p14="http://schemas.microsoft.com/office/powerpoint/2010/main" val="31011143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1" name="Rectangle 15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FA34B-8DD3-C210-305E-A94194257D2B}"/>
              </a:ext>
            </a:extLst>
          </p:cNvPr>
          <p:cNvSpPr>
            <a:spLocks noGrp="1"/>
          </p:cNvSpPr>
          <p:nvPr>
            <p:ph type="title"/>
          </p:nvPr>
        </p:nvSpPr>
        <p:spPr>
          <a:xfrm>
            <a:off x="630936" y="640080"/>
            <a:ext cx="4818888" cy="1481328"/>
          </a:xfrm>
        </p:spPr>
        <p:txBody>
          <a:bodyPr anchor="b">
            <a:normAutofit fontScale="90000"/>
          </a:bodyPr>
          <a:lstStyle/>
          <a:p>
            <a:r>
              <a:rPr lang="en-CA" sz="5400" dirty="0"/>
              <a:t>Timestep 2: Predict</a:t>
            </a:r>
          </a:p>
        </p:txBody>
      </p:sp>
      <p:sp>
        <p:nvSpPr>
          <p:cNvPr id="15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336F7A-909F-90B1-44F6-77484B153BB0}"/>
              </a:ext>
            </a:extLst>
          </p:cNvPr>
          <p:cNvSpPr>
            <a:spLocks noGrp="1"/>
          </p:cNvSpPr>
          <p:nvPr>
            <p:ph idx="1"/>
          </p:nvPr>
        </p:nvSpPr>
        <p:spPr>
          <a:xfrm>
            <a:off x="630936" y="2660904"/>
            <a:ext cx="4818888" cy="3547872"/>
          </a:xfrm>
        </p:spPr>
        <p:txBody>
          <a:bodyPr anchor="t">
            <a:normAutofit/>
          </a:bodyPr>
          <a:lstStyle/>
          <a:p>
            <a:r>
              <a:rPr lang="en-CA" sz="2200" dirty="0"/>
              <a:t>Input ‘The’, ‘cat’, ‘sat’, ‘on’, ‘the’, ‘mat’</a:t>
            </a:r>
          </a:p>
          <a:p>
            <a:r>
              <a:rPr lang="en-CA" sz="2200" dirty="0"/>
              <a:t>Output random tokens</a:t>
            </a:r>
          </a:p>
        </p:txBody>
      </p:sp>
      <p:grpSp>
        <p:nvGrpSpPr>
          <p:cNvPr id="5" name="Group 4">
            <a:extLst>
              <a:ext uri="{FF2B5EF4-FFF2-40B4-BE49-F238E27FC236}">
                <a16:creationId xmlns:a16="http://schemas.microsoft.com/office/drawing/2014/main" id="{B987D9BB-2D70-60E5-EC99-34301A8069AF}"/>
              </a:ext>
            </a:extLst>
          </p:cNvPr>
          <p:cNvGrpSpPr/>
          <p:nvPr/>
        </p:nvGrpSpPr>
        <p:grpSpPr>
          <a:xfrm>
            <a:off x="6412707" y="1090440"/>
            <a:ext cx="5336679" cy="4677119"/>
            <a:chOff x="4873492" y="476452"/>
            <a:chExt cx="6922440" cy="6066893"/>
          </a:xfrm>
        </p:grpSpPr>
        <p:grpSp>
          <p:nvGrpSpPr>
            <p:cNvPr id="6" name="Group 5">
              <a:extLst>
                <a:ext uri="{FF2B5EF4-FFF2-40B4-BE49-F238E27FC236}">
                  <a16:creationId xmlns:a16="http://schemas.microsoft.com/office/drawing/2014/main" id="{BD25B34D-7F1C-E359-D5EC-0FDB7EE21D41}"/>
                </a:ext>
              </a:extLst>
            </p:cNvPr>
            <p:cNvGrpSpPr/>
            <p:nvPr/>
          </p:nvGrpSpPr>
          <p:grpSpPr>
            <a:xfrm>
              <a:off x="5136463" y="476452"/>
              <a:ext cx="6411229" cy="6066893"/>
              <a:chOff x="3914224" y="196916"/>
              <a:chExt cx="8179524" cy="6291022"/>
            </a:xfrm>
          </p:grpSpPr>
          <p:sp>
            <p:nvSpPr>
              <p:cNvPr id="16" name="TextBox 15">
                <a:extLst>
                  <a:ext uri="{FF2B5EF4-FFF2-40B4-BE49-F238E27FC236}">
                    <a16:creationId xmlns:a16="http://schemas.microsoft.com/office/drawing/2014/main" id="{FED10C52-955C-5C1E-CD46-56169A6F2739}"/>
                  </a:ext>
                </a:extLst>
              </p:cNvPr>
              <p:cNvSpPr txBox="1"/>
              <p:nvPr/>
            </p:nvSpPr>
            <p:spPr>
              <a:xfrm>
                <a:off x="8359501" y="1904101"/>
                <a:ext cx="898988" cy="1200329"/>
              </a:xfrm>
              <a:prstGeom prst="rect">
                <a:avLst/>
              </a:prstGeom>
              <a:noFill/>
            </p:spPr>
            <p:txBody>
              <a:bodyPr wrap="square" rtlCol="0">
                <a:spAutoFit/>
              </a:bodyPr>
              <a:lstStyle/>
              <a:p>
                <a:pPr defTabSz="549189">
                  <a:spcAft>
                    <a:spcPts val="462"/>
                  </a:spcAft>
                </a:pPr>
                <a:r>
                  <a:rPr lang="en-US" sz="4324" kern="1200">
                    <a:solidFill>
                      <a:schemeClr val="tx1"/>
                    </a:solidFill>
                    <a:latin typeface="+mn-lt"/>
                    <a:ea typeface="+mn-ea"/>
                    <a:cs typeface="+mn-cs"/>
                  </a:rPr>
                  <a:t>…</a:t>
                </a:r>
                <a:endParaRPr lang="en-CA"/>
              </a:p>
            </p:txBody>
          </p:sp>
          <p:grpSp>
            <p:nvGrpSpPr>
              <p:cNvPr id="17" name="Group 16">
                <a:extLst>
                  <a:ext uri="{FF2B5EF4-FFF2-40B4-BE49-F238E27FC236}">
                    <a16:creationId xmlns:a16="http://schemas.microsoft.com/office/drawing/2014/main" id="{CC1DFE20-4B37-E044-1456-8ECE2AA3BC6D}"/>
                  </a:ext>
                </a:extLst>
              </p:cNvPr>
              <p:cNvGrpSpPr/>
              <p:nvPr/>
            </p:nvGrpSpPr>
            <p:grpSpPr>
              <a:xfrm>
                <a:off x="3914224" y="196916"/>
                <a:ext cx="1620359" cy="6280628"/>
                <a:chOff x="8250477" y="308654"/>
                <a:chExt cx="1620359" cy="6280628"/>
              </a:xfrm>
            </p:grpSpPr>
            <p:sp>
              <p:nvSpPr>
                <p:cNvPr id="107" name="Rectangle: Rounded Corners 106">
                  <a:extLst>
                    <a:ext uri="{FF2B5EF4-FFF2-40B4-BE49-F238E27FC236}">
                      <a16:creationId xmlns:a16="http://schemas.microsoft.com/office/drawing/2014/main" id="{F59EAF1E-3383-FC45-CAA1-851C9F17E179}"/>
                    </a:ext>
                  </a:extLst>
                </p:cNvPr>
                <p:cNvSpPr>
                  <a:spLocks noChangeAspect="1"/>
                </p:cNvSpPr>
                <p:nvPr/>
              </p:nvSpPr>
              <p:spPr>
                <a:xfrm>
                  <a:off x="8535685" y="6258865"/>
                  <a:ext cx="1003870" cy="33041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dirty="0">
                      <a:solidFill>
                        <a:schemeClr val="tx1"/>
                      </a:solidFill>
                      <a:latin typeface="+mn-lt"/>
                      <a:ea typeface="+mn-ea"/>
                      <a:cs typeface="+mn-cs"/>
                    </a:rPr>
                    <a:t>Token 1</a:t>
                  </a:r>
                  <a:endParaRPr lang="en-CA" sz="1200" dirty="0">
                    <a:solidFill>
                      <a:schemeClr val="tx1"/>
                    </a:solidFill>
                  </a:endParaRPr>
                </a:p>
              </p:txBody>
            </p:sp>
            <p:sp>
              <p:nvSpPr>
                <p:cNvPr id="108" name="Rectangle: Rounded Corners 107">
                  <a:extLst>
                    <a:ext uri="{FF2B5EF4-FFF2-40B4-BE49-F238E27FC236}">
                      <a16:creationId xmlns:a16="http://schemas.microsoft.com/office/drawing/2014/main" id="{A2A25015-F661-DBF2-53F8-3618DED05F6F}"/>
                    </a:ext>
                  </a:extLst>
                </p:cNvPr>
                <p:cNvSpPr>
                  <a:spLocks noChangeAspect="1"/>
                </p:cNvSpPr>
                <p:nvPr/>
              </p:nvSpPr>
              <p:spPr>
                <a:xfrm>
                  <a:off x="8409325" y="5832980"/>
                  <a:ext cx="1269382" cy="26303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rgbClr val="555555"/>
                      </a:solidFill>
                      <a:latin typeface="+mn-lt"/>
                      <a:ea typeface="+mn-ea"/>
                      <a:cs typeface="+mn-cs"/>
                    </a:rPr>
                    <a:t>Embedding</a:t>
                  </a:r>
                  <a:endParaRPr lang="en-CA" sz="1200"/>
                </a:p>
              </p:txBody>
            </p:sp>
            <p:sp>
              <p:nvSpPr>
                <p:cNvPr id="109" name="Rectangle: Rounded Corners 108">
                  <a:extLst>
                    <a:ext uri="{FF2B5EF4-FFF2-40B4-BE49-F238E27FC236}">
                      <a16:creationId xmlns:a16="http://schemas.microsoft.com/office/drawing/2014/main" id="{2992BF38-F021-DEE4-BD5C-80593A2CE573}"/>
                    </a:ext>
                  </a:extLst>
                </p:cNvPr>
                <p:cNvSpPr>
                  <a:spLocks noChangeAspect="1"/>
                </p:cNvSpPr>
                <p:nvPr/>
              </p:nvSpPr>
              <p:spPr>
                <a:xfrm>
                  <a:off x="8517104" y="805089"/>
                  <a:ext cx="981931" cy="32260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rgbClr val="555555"/>
                      </a:solidFill>
                      <a:latin typeface="+mn-lt"/>
                      <a:ea typeface="+mn-ea"/>
                      <a:cs typeface="+mn-cs"/>
                    </a:rPr>
                    <a:t>Output</a:t>
                  </a:r>
                  <a:endParaRPr lang="en-CA" sz="1200" dirty="0"/>
                </a:p>
              </p:txBody>
            </p:sp>
            <p:cxnSp>
              <p:nvCxnSpPr>
                <p:cNvPr id="110" name="Straight Arrow Connector 109">
                  <a:extLst>
                    <a:ext uri="{FF2B5EF4-FFF2-40B4-BE49-F238E27FC236}">
                      <a16:creationId xmlns:a16="http://schemas.microsoft.com/office/drawing/2014/main" id="{9075D4EF-0917-5766-AE66-B27962E05356}"/>
                    </a:ext>
                  </a:extLst>
                </p:cNvPr>
                <p:cNvCxnSpPr>
                  <a:cxnSpLocks noChangeAspect="1"/>
                  <a:stCxn id="107" idx="0"/>
                  <a:endCxn id="108" idx="2"/>
                </p:cNvCxnSpPr>
                <p:nvPr/>
              </p:nvCxnSpPr>
              <p:spPr>
                <a:xfrm flipV="1">
                  <a:off x="9037620" y="6096017"/>
                  <a:ext cx="6396" cy="16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Rectangle: Rounded Corners 110">
                  <a:extLst>
                    <a:ext uri="{FF2B5EF4-FFF2-40B4-BE49-F238E27FC236}">
                      <a16:creationId xmlns:a16="http://schemas.microsoft.com/office/drawing/2014/main" id="{F87A918A-38D0-303C-3B04-403A95557734}"/>
                    </a:ext>
                  </a:extLst>
                </p:cNvPr>
                <p:cNvSpPr>
                  <a:spLocks noChangeAspect="1"/>
                </p:cNvSpPr>
                <p:nvPr/>
              </p:nvSpPr>
              <p:spPr>
                <a:xfrm>
                  <a:off x="8517430" y="308654"/>
                  <a:ext cx="950431" cy="3122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2</a:t>
                  </a:r>
                  <a:endParaRPr lang="en-CA" sz="1200">
                    <a:solidFill>
                      <a:schemeClr val="tx1"/>
                    </a:solidFill>
                  </a:endParaRPr>
                </a:p>
              </p:txBody>
            </p:sp>
            <p:cxnSp>
              <p:nvCxnSpPr>
                <p:cNvPr id="112" name="Straight Arrow Connector 111">
                  <a:extLst>
                    <a:ext uri="{FF2B5EF4-FFF2-40B4-BE49-F238E27FC236}">
                      <a16:creationId xmlns:a16="http://schemas.microsoft.com/office/drawing/2014/main" id="{2810A646-D003-A0B8-6765-BA81CACECC20}"/>
                    </a:ext>
                  </a:extLst>
                </p:cNvPr>
                <p:cNvCxnSpPr>
                  <a:cxnSpLocks noChangeAspect="1"/>
                  <a:stCxn id="109" idx="0"/>
                  <a:endCxn id="111" idx="2"/>
                </p:cNvCxnSpPr>
                <p:nvPr/>
              </p:nvCxnSpPr>
              <p:spPr>
                <a:xfrm flipH="1" flipV="1">
                  <a:off x="8992646" y="620912"/>
                  <a:ext cx="15424" cy="18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Plus Sign 112">
                  <a:extLst>
                    <a:ext uri="{FF2B5EF4-FFF2-40B4-BE49-F238E27FC236}">
                      <a16:creationId xmlns:a16="http://schemas.microsoft.com/office/drawing/2014/main" id="{A8589E4A-CDA6-B421-561F-DD564730F6EF}"/>
                    </a:ext>
                  </a:extLst>
                </p:cNvPr>
                <p:cNvSpPr/>
                <p:nvPr/>
              </p:nvSpPr>
              <p:spPr>
                <a:xfrm>
                  <a:off x="8933829" y="1229353"/>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4" name="Straight Arrow Connector 113">
                  <a:extLst>
                    <a:ext uri="{FF2B5EF4-FFF2-40B4-BE49-F238E27FC236}">
                      <a16:creationId xmlns:a16="http://schemas.microsoft.com/office/drawing/2014/main" id="{AF7E867D-3FBD-6FFA-1E04-E5B5CDCF8086}"/>
                    </a:ext>
                  </a:extLst>
                </p:cNvPr>
                <p:cNvCxnSpPr>
                  <a:cxnSpLocks noChangeAspect="1"/>
                  <a:stCxn id="113" idx="3"/>
                  <a:endCxn id="109" idx="2"/>
                </p:cNvCxnSpPr>
                <p:nvPr/>
              </p:nvCxnSpPr>
              <p:spPr>
                <a:xfrm flipH="1" flipV="1">
                  <a:off x="9008070" y="1127697"/>
                  <a:ext cx="2989" cy="123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51B27079-8B6C-1BAA-46BB-354B63D04115}"/>
                    </a:ext>
                  </a:extLst>
                </p:cNvPr>
                <p:cNvSpPr txBox="1"/>
                <p:nvPr/>
              </p:nvSpPr>
              <p:spPr>
                <a:xfrm>
                  <a:off x="8775252" y="2389006"/>
                  <a:ext cx="1095584" cy="646331"/>
                </a:xfrm>
                <a:prstGeom prst="rect">
                  <a:avLst/>
                </a:prstGeom>
                <a:noFill/>
              </p:spPr>
              <p:txBody>
                <a:bodyPr wrap="square" rtlCol="0">
                  <a:spAutoFit/>
                </a:bodyPr>
                <a:lstStyle/>
                <a:p>
                  <a:pPr defTabSz="549189">
                    <a:spcAft>
                      <a:spcPts val="462"/>
                    </a:spcAft>
                  </a:pPr>
                  <a:r>
                    <a:rPr lang="en-US" sz="2162" kern="1200" dirty="0">
                      <a:solidFill>
                        <a:schemeClr val="tx1"/>
                      </a:solidFill>
                      <a:latin typeface="+mn-lt"/>
                      <a:ea typeface="+mn-ea"/>
                      <a:cs typeface="+mn-cs"/>
                    </a:rPr>
                    <a:t>…</a:t>
                  </a:r>
                  <a:endParaRPr lang="en-CA" sz="1000" dirty="0"/>
                </a:p>
              </p:txBody>
            </p:sp>
            <p:cxnSp>
              <p:nvCxnSpPr>
                <p:cNvPr id="120" name="Straight Arrow Connector 119">
                  <a:extLst>
                    <a:ext uri="{FF2B5EF4-FFF2-40B4-BE49-F238E27FC236}">
                      <a16:creationId xmlns:a16="http://schemas.microsoft.com/office/drawing/2014/main" id="{1A5AAC29-DF87-DC75-1CDC-85D09BC22378}"/>
                    </a:ext>
                  </a:extLst>
                </p:cNvPr>
                <p:cNvCxnSpPr>
                  <a:cxnSpLocks/>
                  <a:stCxn id="108" idx="0"/>
                  <a:endCxn id="124" idx="1"/>
                </p:cNvCxnSpPr>
                <p:nvPr/>
              </p:nvCxnSpPr>
              <p:spPr>
                <a:xfrm flipH="1" flipV="1">
                  <a:off x="9039010" y="5180042"/>
                  <a:ext cx="5006" cy="652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A2FC578E-1582-5E52-D873-54EEBE31E445}"/>
                    </a:ext>
                  </a:extLst>
                </p:cNvPr>
                <p:cNvCxnSpPr>
                  <a:cxnSpLocks/>
                  <a:stCxn id="108" idx="0"/>
                </p:cNvCxnSpPr>
                <p:nvPr/>
              </p:nvCxnSpPr>
              <p:spPr>
                <a:xfrm rot="16200000" flipV="1">
                  <a:off x="8535851" y="5324814"/>
                  <a:ext cx="231710" cy="7846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F10C0052-8CC8-BB9E-86EE-84CEF4FE3D0F}"/>
                    </a:ext>
                  </a:extLst>
                </p:cNvPr>
                <p:cNvCxnSpPr>
                  <a:cxnSpLocks/>
                  <a:endCxn id="123" idx="1"/>
                </p:cNvCxnSpPr>
                <p:nvPr/>
              </p:nvCxnSpPr>
              <p:spPr>
                <a:xfrm rot="5400000" flipH="1" flipV="1">
                  <a:off x="8552196" y="4165118"/>
                  <a:ext cx="194101" cy="7687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Plus Sign 122">
                  <a:extLst>
                    <a:ext uri="{FF2B5EF4-FFF2-40B4-BE49-F238E27FC236}">
                      <a16:creationId xmlns:a16="http://schemas.microsoft.com/office/drawing/2014/main" id="{5085DB2C-0FC3-CB79-25AF-55244F4A99A9}"/>
                    </a:ext>
                  </a:extLst>
                </p:cNvPr>
                <p:cNvSpPr/>
                <p:nvPr/>
              </p:nvSpPr>
              <p:spPr>
                <a:xfrm>
                  <a:off x="8971630" y="4352624"/>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Plus Sign 123">
                  <a:extLst>
                    <a:ext uri="{FF2B5EF4-FFF2-40B4-BE49-F238E27FC236}">
                      <a16:creationId xmlns:a16="http://schemas.microsoft.com/office/drawing/2014/main" id="{5CBD4560-E48E-A1EA-456A-FBB3BB2E2B93}"/>
                    </a:ext>
                  </a:extLst>
                </p:cNvPr>
                <p:cNvSpPr/>
                <p:nvPr/>
              </p:nvSpPr>
              <p:spPr>
                <a:xfrm>
                  <a:off x="8977030" y="5080235"/>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5" name="Connector: Elbow 124">
                  <a:extLst>
                    <a:ext uri="{FF2B5EF4-FFF2-40B4-BE49-F238E27FC236}">
                      <a16:creationId xmlns:a16="http://schemas.microsoft.com/office/drawing/2014/main" id="{4E7232E9-45E3-8FF8-C3F7-A6FEE5D33CE2}"/>
                    </a:ext>
                  </a:extLst>
                </p:cNvPr>
                <p:cNvCxnSpPr>
                  <a:cxnSpLocks/>
                  <a:endCxn id="124" idx="1"/>
                </p:cNvCxnSpPr>
                <p:nvPr/>
              </p:nvCxnSpPr>
              <p:spPr>
                <a:xfrm rot="5400000" flipH="1" flipV="1">
                  <a:off x="8571422" y="4868015"/>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429B470-DB2B-DAFB-C1F5-DD8FE414E75B}"/>
                    </a:ext>
                  </a:extLst>
                </p:cNvPr>
                <p:cNvCxnSpPr>
                  <a:cxnSpLocks/>
                  <a:stCxn id="124" idx="3"/>
                  <a:endCxn id="123" idx="1"/>
                </p:cNvCxnSpPr>
                <p:nvPr/>
              </p:nvCxnSpPr>
              <p:spPr>
                <a:xfrm flipH="1" flipV="1">
                  <a:off x="9033610" y="4452431"/>
                  <a:ext cx="5400" cy="64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E9177B4-45D5-78AF-0446-2283CED256B9}"/>
                    </a:ext>
                  </a:extLst>
                </p:cNvPr>
                <p:cNvCxnSpPr>
                  <a:cxnSpLocks/>
                  <a:stCxn id="124" idx="3"/>
                </p:cNvCxnSpPr>
                <p:nvPr/>
              </p:nvCxnSpPr>
              <p:spPr>
                <a:xfrm rot="16200000" flipV="1">
                  <a:off x="8561883" y="4618359"/>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BB7E8EC6-5780-A8DD-2F88-AAD1C8EF132E}"/>
                    </a:ext>
                  </a:extLst>
                </p:cNvPr>
                <p:cNvCxnSpPr>
                  <a:cxnSpLocks/>
                  <a:stCxn id="123" idx="3"/>
                </p:cNvCxnSpPr>
                <p:nvPr/>
              </p:nvCxnSpPr>
              <p:spPr>
                <a:xfrm rot="16200000" flipV="1">
                  <a:off x="8530743" y="3865008"/>
                  <a:ext cx="222602" cy="7831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E58F4912-DE7D-65C3-2AA4-767C2F58A27D}"/>
                    </a:ext>
                  </a:extLst>
                </p:cNvPr>
                <p:cNvCxnSpPr>
                  <a:cxnSpLocks/>
                  <a:endCxn id="137" idx="1"/>
                </p:cNvCxnSpPr>
                <p:nvPr/>
              </p:nvCxnSpPr>
              <p:spPr>
                <a:xfrm rot="5400000" flipH="1" flipV="1">
                  <a:off x="8554457" y="2707373"/>
                  <a:ext cx="184670" cy="7816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Plus Sign 131">
                  <a:extLst>
                    <a:ext uri="{FF2B5EF4-FFF2-40B4-BE49-F238E27FC236}">
                      <a16:creationId xmlns:a16="http://schemas.microsoft.com/office/drawing/2014/main" id="{1E18DC2B-5109-C5DF-F58B-5FDE20686C3B}"/>
                    </a:ext>
                  </a:extLst>
                </p:cNvPr>
                <p:cNvSpPr/>
                <p:nvPr/>
              </p:nvSpPr>
              <p:spPr>
                <a:xfrm>
                  <a:off x="8968113" y="362423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3" name="Connector: Elbow 132">
                  <a:extLst>
                    <a:ext uri="{FF2B5EF4-FFF2-40B4-BE49-F238E27FC236}">
                      <a16:creationId xmlns:a16="http://schemas.microsoft.com/office/drawing/2014/main" id="{3258EDAE-DBE7-F687-DD81-C1C4A2644381}"/>
                    </a:ext>
                  </a:extLst>
                </p:cNvPr>
                <p:cNvCxnSpPr>
                  <a:cxnSpLocks/>
                  <a:endCxn id="132" idx="1"/>
                </p:cNvCxnSpPr>
                <p:nvPr/>
              </p:nvCxnSpPr>
              <p:spPr>
                <a:xfrm rot="5400000" flipH="1" flipV="1">
                  <a:off x="8562505" y="3412018"/>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297146D-7593-B7BF-2521-F5309C3999EE}"/>
                    </a:ext>
                  </a:extLst>
                </p:cNvPr>
                <p:cNvCxnSpPr>
                  <a:cxnSpLocks/>
                  <a:stCxn id="132" idx="3"/>
                  <a:endCxn id="137" idx="1"/>
                </p:cNvCxnSpPr>
                <p:nvPr/>
              </p:nvCxnSpPr>
              <p:spPr>
                <a:xfrm flipV="1">
                  <a:off x="9030093" y="3005865"/>
                  <a:ext cx="7527" cy="633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4A213459-A2E0-07E9-6D18-D39E27360ADF}"/>
                    </a:ext>
                  </a:extLst>
                </p:cNvPr>
                <p:cNvCxnSpPr>
                  <a:cxnSpLocks/>
                  <a:stCxn id="132" idx="3"/>
                </p:cNvCxnSpPr>
                <p:nvPr/>
              </p:nvCxnSpPr>
              <p:spPr>
                <a:xfrm rot="16200000" flipV="1">
                  <a:off x="8552966" y="3162362"/>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98F1F79-B839-7831-EE5B-B0DA4B6EA92D}"/>
                    </a:ext>
                  </a:extLst>
                </p:cNvPr>
                <p:cNvCxnSpPr>
                  <a:cxnSpLocks/>
                  <a:stCxn id="123" idx="3"/>
                  <a:endCxn id="132" idx="1"/>
                </p:cNvCxnSpPr>
                <p:nvPr/>
              </p:nvCxnSpPr>
              <p:spPr>
                <a:xfrm flipH="1" flipV="1">
                  <a:off x="9030093" y="3724045"/>
                  <a:ext cx="3517" cy="64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Plus Sign 136">
                  <a:extLst>
                    <a:ext uri="{FF2B5EF4-FFF2-40B4-BE49-F238E27FC236}">
                      <a16:creationId xmlns:a16="http://schemas.microsoft.com/office/drawing/2014/main" id="{D2FB0E46-BA41-8B05-4CF2-E025BE85DA7F}"/>
                    </a:ext>
                  </a:extLst>
                </p:cNvPr>
                <p:cNvSpPr/>
                <p:nvPr/>
              </p:nvSpPr>
              <p:spPr>
                <a:xfrm>
                  <a:off x="8975640" y="290605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0" name="Plus Sign 139">
                  <a:extLst>
                    <a:ext uri="{FF2B5EF4-FFF2-40B4-BE49-F238E27FC236}">
                      <a16:creationId xmlns:a16="http://schemas.microsoft.com/office/drawing/2014/main" id="{D31DED66-9043-CBF8-CF42-B9CC5C9ED868}"/>
                    </a:ext>
                  </a:extLst>
                </p:cNvPr>
                <p:cNvSpPr/>
                <p:nvPr/>
              </p:nvSpPr>
              <p:spPr>
                <a:xfrm>
                  <a:off x="8968113" y="1947916"/>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1" name="Connector: Elbow 140">
                  <a:extLst>
                    <a:ext uri="{FF2B5EF4-FFF2-40B4-BE49-F238E27FC236}">
                      <a16:creationId xmlns:a16="http://schemas.microsoft.com/office/drawing/2014/main" id="{A2AEA415-99AB-B386-7E11-C2980F4E5615}"/>
                    </a:ext>
                  </a:extLst>
                </p:cNvPr>
                <p:cNvCxnSpPr>
                  <a:cxnSpLocks/>
                  <a:endCxn id="140" idx="1"/>
                </p:cNvCxnSpPr>
                <p:nvPr/>
              </p:nvCxnSpPr>
              <p:spPr>
                <a:xfrm rot="5400000" flipH="1" flipV="1">
                  <a:off x="8562505" y="1735696"/>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EE331CFB-A41D-2A2A-791A-C00D0FA7F17C}"/>
                    </a:ext>
                  </a:extLst>
                </p:cNvPr>
                <p:cNvCxnSpPr>
                  <a:cxnSpLocks/>
                  <a:stCxn id="140" idx="3"/>
                </p:cNvCxnSpPr>
                <p:nvPr/>
              </p:nvCxnSpPr>
              <p:spPr>
                <a:xfrm rot="16200000" flipV="1">
                  <a:off x="8552966" y="1486040"/>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E49F03DA-3057-0D79-EEFD-8FD6C15F8B72}"/>
                    </a:ext>
                  </a:extLst>
                </p:cNvPr>
                <p:cNvCxnSpPr>
                  <a:cxnSpLocks/>
                </p:cNvCxnSpPr>
                <p:nvPr/>
              </p:nvCxnSpPr>
              <p:spPr>
                <a:xfrm rot="16200000" flipV="1">
                  <a:off x="8541455" y="2177974"/>
                  <a:ext cx="189074" cy="771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5B215889-858F-762D-83A0-094B45F7CC2A}"/>
                    </a:ext>
                  </a:extLst>
                </p:cNvPr>
                <p:cNvCxnSpPr>
                  <a:cxnSpLocks/>
                  <a:endCxn id="113" idx="1"/>
                </p:cNvCxnSpPr>
                <p:nvPr/>
              </p:nvCxnSpPr>
              <p:spPr>
                <a:xfrm rot="5400000" flipH="1" flipV="1">
                  <a:off x="8561258" y="1064414"/>
                  <a:ext cx="144506" cy="7550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26D6919D-218F-7FE4-EA58-C36BEEE4AFB1}"/>
                    </a:ext>
                  </a:extLst>
                </p:cNvPr>
                <p:cNvCxnSpPr>
                  <a:cxnSpLocks/>
                  <a:stCxn id="140" idx="3"/>
                  <a:endCxn id="113" idx="1"/>
                </p:cNvCxnSpPr>
                <p:nvPr/>
              </p:nvCxnSpPr>
              <p:spPr>
                <a:xfrm flipH="1" flipV="1">
                  <a:off x="9011058" y="1369707"/>
                  <a:ext cx="19035" cy="59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E58484DD-418F-092E-4E26-98FE60939726}"/>
                    </a:ext>
                  </a:extLst>
                </p:cNvPr>
                <p:cNvCxnSpPr>
                  <a:cxnSpLocks/>
                  <a:endCxn id="140" idx="1"/>
                </p:cNvCxnSpPr>
                <p:nvPr/>
              </p:nvCxnSpPr>
              <p:spPr>
                <a:xfrm flipV="1">
                  <a:off x="9021506" y="2047723"/>
                  <a:ext cx="8587" cy="6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6C82FD9-B55E-26CF-C976-981AA4917D0F}"/>
                  </a:ext>
                </a:extLst>
              </p:cNvPr>
              <p:cNvGrpSpPr/>
              <p:nvPr/>
            </p:nvGrpSpPr>
            <p:grpSpPr>
              <a:xfrm>
                <a:off x="6371616" y="207310"/>
                <a:ext cx="1608963" cy="6280628"/>
                <a:chOff x="8250477" y="308654"/>
                <a:chExt cx="1608963" cy="6280628"/>
              </a:xfrm>
            </p:grpSpPr>
            <p:sp>
              <p:nvSpPr>
                <p:cNvPr id="67" name="Rectangle: Rounded Corners 66">
                  <a:extLst>
                    <a:ext uri="{FF2B5EF4-FFF2-40B4-BE49-F238E27FC236}">
                      <a16:creationId xmlns:a16="http://schemas.microsoft.com/office/drawing/2014/main" id="{524F8595-649A-7FB2-2021-DBCFAB5EEAC4}"/>
                    </a:ext>
                  </a:extLst>
                </p:cNvPr>
                <p:cNvSpPr>
                  <a:spLocks noChangeAspect="1"/>
                </p:cNvSpPr>
                <p:nvPr/>
              </p:nvSpPr>
              <p:spPr>
                <a:xfrm>
                  <a:off x="8535685" y="6258865"/>
                  <a:ext cx="1003870" cy="33041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2</a:t>
                  </a:r>
                  <a:endParaRPr lang="en-CA" sz="1200">
                    <a:solidFill>
                      <a:schemeClr val="tx1"/>
                    </a:solidFill>
                  </a:endParaRPr>
                </a:p>
              </p:txBody>
            </p:sp>
            <p:sp>
              <p:nvSpPr>
                <p:cNvPr id="68" name="Rectangle: Rounded Corners 67">
                  <a:extLst>
                    <a:ext uri="{FF2B5EF4-FFF2-40B4-BE49-F238E27FC236}">
                      <a16:creationId xmlns:a16="http://schemas.microsoft.com/office/drawing/2014/main" id="{3B505D87-61CF-A16A-1489-3B705FE2C38E}"/>
                    </a:ext>
                  </a:extLst>
                </p:cNvPr>
                <p:cNvSpPr>
                  <a:spLocks noChangeAspect="1"/>
                </p:cNvSpPr>
                <p:nvPr/>
              </p:nvSpPr>
              <p:spPr>
                <a:xfrm>
                  <a:off x="8409325" y="5832980"/>
                  <a:ext cx="1269382" cy="26303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rgbClr val="555555"/>
                      </a:solidFill>
                      <a:latin typeface="+mn-lt"/>
                      <a:ea typeface="+mn-ea"/>
                      <a:cs typeface="+mn-cs"/>
                    </a:rPr>
                    <a:t>Embedding</a:t>
                  </a:r>
                  <a:endParaRPr lang="en-CA" sz="1200"/>
                </a:p>
              </p:txBody>
            </p:sp>
            <p:sp>
              <p:nvSpPr>
                <p:cNvPr id="69" name="Rectangle: Rounded Corners 68">
                  <a:extLst>
                    <a:ext uri="{FF2B5EF4-FFF2-40B4-BE49-F238E27FC236}">
                      <a16:creationId xmlns:a16="http://schemas.microsoft.com/office/drawing/2014/main" id="{3B91360E-0CC0-E6CF-8235-E80029A045EA}"/>
                    </a:ext>
                  </a:extLst>
                </p:cNvPr>
                <p:cNvSpPr>
                  <a:spLocks noChangeAspect="1"/>
                </p:cNvSpPr>
                <p:nvPr/>
              </p:nvSpPr>
              <p:spPr>
                <a:xfrm>
                  <a:off x="8541984" y="805089"/>
                  <a:ext cx="963603" cy="31658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rgbClr val="555555"/>
                      </a:solidFill>
                      <a:latin typeface="+mn-lt"/>
                      <a:ea typeface="+mn-ea"/>
                      <a:cs typeface="+mn-cs"/>
                    </a:rPr>
                    <a:t>Output</a:t>
                  </a:r>
                  <a:endParaRPr lang="en-CA" sz="1200" dirty="0"/>
                </a:p>
              </p:txBody>
            </p:sp>
            <p:cxnSp>
              <p:nvCxnSpPr>
                <p:cNvPr id="70" name="Straight Arrow Connector 69">
                  <a:extLst>
                    <a:ext uri="{FF2B5EF4-FFF2-40B4-BE49-F238E27FC236}">
                      <a16:creationId xmlns:a16="http://schemas.microsoft.com/office/drawing/2014/main" id="{0F7C76E1-03C8-A3E6-13C3-007A4A3A43C7}"/>
                    </a:ext>
                  </a:extLst>
                </p:cNvPr>
                <p:cNvCxnSpPr>
                  <a:cxnSpLocks noChangeAspect="1"/>
                  <a:stCxn id="67" idx="0"/>
                  <a:endCxn id="68" idx="2"/>
                </p:cNvCxnSpPr>
                <p:nvPr/>
              </p:nvCxnSpPr>
              <p:spPr>
                <a:xfrm flipV="1">
                  <a:off x="9037620" y="6096017"/>
                  <a:ext cx="6396" cy="16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Rounded Corners 70">
                  <a:extLst>
                    <a:ext uri="{FF2B5EF4-FFF2-40B4-BE49-F238E27FC236}">
                      <a16:creationId xmlns:a16="http://schemas.microsoft.com/office/drawing/2014/main" id="{DCECC014-F1D0-9379-8555-07C0A58B66FE}"/>
                    </a:ext>
                  </a:extLst>
                </p:cNvPr>
                <p:cNvSpPr>
                  <a:spLocks noChangeAspect="1"/>
                </p:cNvSpPr>
                <p:nvPr/>
              </p:nvSpPr>
              <p:spPr>
                <a:xfrm>
                  <a:off x="8517430" y="308654"/>
                  <a:ext cx="950431" cy="3122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3</a:t>
                  </a:r>
                  <a:endParaRPr lang="en-CA" sz="1200">
                    <a:solidFill>
                      <a:schemeClr val="tx1"/>
                    </a:solidFill>
                  </a:endParaRPr>
                </a:p>
              </p:txBody>
            </p:sp>
            <p:cxnSp>
              <p:nvCxnSpPr>
                <p:cNvPr id="72" name="Straight Arrow Connector 71">
                  <a:extLst>
                    <a:ext uri="{FF2B5EF4-FFF2-40B4-BE49-F238E27FC236}">
                      <a16:creationId xmlns:a16="http://schemas.microsoft.com/office/drawing/2014/main" id="{43716980-9847-991C-ADD1-44E7408D021F}"/>
                    </a:ext>
                  </a:extLst>
                </p:cNvPr>
                <p:cNvCxnSpPr>
                  <a:cxnSpLocks noChangeAspect="1"/>
                  <a:stCxn id="69" idx="0"/>
                  <a:endCxn id="71" idx="2"/>
                </p:cNvCxnSpPr>
                <p:nvPr/>
              </p:nvCxnSpPr>
              <p:spPr>
                <a:xfrm flipH="1" flipV="1">
                  <a:off x="8992646" y="620912"/>
                  <a:ext cx="31140" cy="18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Plus Sign 72">
                  <a:extLst>
                    <a:ext uri="{FF2B5EF4-FFF2-40B4-BE49-F238E27FC236}">
                      <a16:creationId xmlns:a16="http://schemas.microsoft.com/office/drawing/2014/main" id="{04B72FD7-84EA-03A5-377C-3301D5E7E2DE}"/>
                    </a:ext>
                  </a:extLst>
                </p:cNvPr>
                <p:cNvSpPr/>
                <p:nvPr/>
              </p:nvSpPr>
              <p:spPr>
                <a:xfrm>
                  <a:off x="8933829" y="1229353"/>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4" name="Straight Arrow Connector 73">
                  <a:extLst>
                    <a:ext uri="{FF2B5EF4-FFF2-40B4-BE49-F238E27FC236}">
                      <a16:creationId xmlns:a16="http://schemas.microsoft.com/office/drawing/2014/main" id="{97778DF3-3B5B-3D6F-BDE5-EF24ABDDB9BF}"/>
                    </a:ext>
                  </a:extLst>
                </p:cNvPr>
                <p:cNvCxnSpPr>
                  <a:cxnSpLocks noChangeAspect="1"/>
                  <a:stCxn id="73" idx="3"/>
                  <a:endCxn id="69" idx="2"/>
                </p:cNvCxnSpPr>
                <p:nvPr/>
              </p:nvCxnSpPr>
              <p:spPr>
                <a:xfrm flipV="1">
                  <a:off x="9011058" y="1121675"/>
                  <a:ext cx="12728" cy="129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172DCE5-5332-9771-8EB7-5FCEBB5226E9}"/>
                    </a:ext>
                  </a:extLst>
                </p:cNvPr>
                <p:cNvSpPr txBox="1"/>
                <p:nvPr/>
              </p:nvSpPr>
              <p:spPr>
                <a:xfrm>
                  <a:off x="8763856" y="2395234"/>
                  <a:ext cx="1095584" cy="646331"/>
                </a:xfrm>
                <a:prstGeom prst="rect">
                  <a:avLst/>
                </a:prstGeom>
                <a:noFill/>
              </p:spPr>
              <p:txBody>
                <a:bodyPr wrap="square" rtlCol="0">
                  <a:spAutoFit/>
                </a:bodyPr>
                <a:lstStyle/>
                <a:p>
                  <a:pPr defTabSz="549189">
                    <a:spcAft>
                      <a:spcPts val="462"/>
                    </a:spcAft>
                  </a:pPr>
                  <a:r>
                    <a:rPr lang="en-US" sz="2162" kern="1200" dirty="0">
                      <a:solidFill>
                        <a:schemeClr val="tx1"/>
                      </a:solidFill>
                      <a:latin typeface="+mn-lt"/>
                      <a:ea typeface="+mn-ea"/>
                      <a:cs typeface="+mn-cs"/>
                    </a:rPr>
                    <a:t>…</a:t>
                  </a:r>
                  <a:endParaRPr lang="en-CA" sz="1000" dirty="0"/>
                </a:p>
              </p:txBody>
            </p:sp>
            <p:cxnSp>
              <p:nvCxnSpPr>
                <p:cNvPr id="80" name="Straight Arrow Connector 79">
                  <a:extLst>
                    <a:ext uri="{FF2B5EF4-FFF2-40B4-BE49-F238E27FC236}">
                      <a16:creationId xmlns:a16="http://schemas.microsoft.com/office/drawing/2014/main" id="{5FA77484-D83C-3EC5-3974-20AEA9DC7A92}"/>
                    </a:ext>
                  </a:extLst>
                </p:cNvPr>
                <p:cNvCxnSpPr>
                  <a:cxnSpLocks/>
                  <a:stCxn id="68" idx="0"/>
                  <a:endCxn id="84" idx="1"/>
                </p:cNvCxnSpPr>
                <p:nvPr/>
              </p:nvCxnSpPr>
              <p:spPr>
                <a:xfrm flipH="1" flipV="1">
                  <a:off x="9039010" y="5180042"/>
                  <a:ext cx="5006" cy="652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0A790076-7982-2FAA-2C63-3C9F0EACF91F}"/>
                    </a:ext>
                  </a:extLst>
                </p:cNvPr>
                <p:cNvCxnSpPr>
                  <a:cxnSpLocks/>
                  <a:stCxn id="68" idx="0"/>
                </p:cNvCxnSpPr>
                <p:nvPr/>
              </p:nvCxnSpPr>
              <p:spPr>
                <a:xfrm rot="16200000" flipV="1">
                  <a:off x="8535851" y="5324814"/>
                  <a:ext cx="231710" cy="7846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472302C7-62B9-F660-445F-A507A62E3D01}"/>
                    </a:ext>
                  </a:extLst>
                </p:cNvPr>
                <p:cNvCxnSpPr>
                  <a:cxnSpLocks/>
                  <a:endCxn id="83" idx="1"/>
                </p:cNvCxnSpPr>
                <p:nvPr/>
              </p:nvCxnSpPr>
              <p:spPr>
                <a:xfrm rot="5400000" flipH="1" flipV="1">
                  <a:off x="8552196" y="4165118"/>
                  <a:ext cx="194101" cy="7687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Plus Sign 82">
                  <a:extLst>
                    <a:ext uri="{FF2B5EF4-FFF2-40B4-BE49-F238E27FC236}">
                      <a16:creationId xmlns:a16="http://schemas.microsoft.com/office/drawing/2014/main" id="{6F8CD182-5CC6-A23E-85DB-A0223240A34F}"/>
                    </a:ext>
                  </a:extLst>
                </p:cNvPr>
                <p:cNvSpPr/>
                <p:nvPr/>
              </p:nvSpPr>
              <p:spPr>
                <a:xfrm>
                  <a:off x="8971630" y="4352624"/>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Plus Sign 83">
                  <a:extLst>
                    <a:ext uri="{FF2B5EF4-FFF2-40B4-BE49-F238E27FC236}">
                      <a16:creationId xmlns:a16="http://schemas.microsoft.com/office/drawing/2014/main" id="{DF5A03C8-5443-5410-05D8-410124E18D25}"/>
                    </a:ext>
                  </a:extLst>
                </p:cNvPr>
                <p:cNvSpPr/>
                <p:nvPr/>
              </p:nvSpPr>
              <p:spPr>
                <a:xfrm>
                  <a:off x="8977030" y="5080235"/>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5" name="Connector: Elbow 84">
                  <a:extLst>
                    <a:ext uri="{FF2B5EF4-FFF2-40B4-BE49-F238E27FC236}">
                      <a16:creationId xmlns:a16="http://schemas.microsoft.com/office/drawing/2014/main" id="{FB98415B-1499-5ECE-356F-6A125762A88F}"/>
                    </a:ext>
                  </a:extLst>
                </p:cNvPr>
                <p:cNvCxnSpPr>
                  <a:cxnSpLocks/>
                  <a:endCxn id="84" idx="1"/>
                </p:cNvCxnSpPr>
                <p:nvPr/>
              </p:nvCxnSpPr>
              <p:spPr>
                <a:xfrm rot="5400000" flipH="1" flipV="1">
                  <a:off x="8571422" y="4868015"/>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5960513-A2FB-E295-BCCA-C2AF9C71CA4A}"/>
                    </a:ext>
                  </a:extLst>
                </p:cNvPr>
                <p:cNvCxnSpPr>
                  <a:cxnSpLocks/>
                  <a:stCxn id="84" idx="3"/>
                  <a:endCxn id="83" idx="1"/>
                </p:cNvCxnSpPr>
                <p:nvPr/>
              </p:nvCxnSpPr>
              <p:spPr>
                <a:xfrm flipH="1" flipV="1">
                  <a:off x="9033610" y="4452431"/>
                  <a:ext cx="5400" cy="64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1075BAE1-A984-C75B-9042-23084A52E10B}"/>
                    </a:ext>
                  </a:extLst>
                </p:cNvPr>
                <p:cNvCxnSpPr>
                  <a:cxnSpLocks/>
                  <a:stCxn id="84" idx="3"/>
                </p:cNvCxnSpPr>
                <p:nvPr/>
              </p:nvCxnSpPr>
              <p:spPr>
                <a:xfrm rot="16200000" flipV="1">
                  <a:off x="8561883" y="4618359"/>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7D009719-6B01-F611-5449-B1807F90CE29}"/>
                    </a:ext>
                  </a:extLst>
                </p:cNvPr>
                <p:cNvCxnSpPr>
                  <a:cxnSpLocks/>
                  <a:stCxn id="83" idx="3"/>
                </p:cNvCxnSpPr>
                <p:nvPr/>
              </p:nvCxnSpPr>
              <p:spPr>
                <a:xfrm rot="16200000" flipV="1">
                  <a:off x="8530743" y="3865008"/>
                  <a:ext cx="222602" cy="7831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20832A1B-97E5-99F3-A8AA-FF4368DB51BC}"/>
                    </a:ext>
                  </a:extLst>
                </p:cNvPr>
                <p:cNvCxnSpPr>
                  <a:cxnSpLocks/>
                  <a:endCxn id="97" idx="1"/>
                </p:cNvCxnSpPr>
                <p:nvPr/>
              </p:nvCxnSpPr>
              <p:spPr>
                <a:xfrm rot="5400000" flipH="1" flipV="1">
                  <a:off x="8554457" y="2707373"/>
                  <a:ext cx="184670" cy="7816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Plus Sign 91">
                  <a:extLst>
                    <a:ext uri="{FF2B5EF4-FFF2-40B4-BE49-F238E27FC236}">
                      <a16:creationId xmlns:a16="http://schemas.microsoft.com/office/drawing/2014/main" id="{9BD363D6-4F6C-4AD6-7502-4FADD02ECA28}"/>
                    </a:ext>
                  </a:extLst>
                </p:cNvPr>
                <p:cNvSpPr/>
                <p:nvPr/>
              </p:nvSpPr>
              <p:spPr>
                <a:xfrm>
                  <a:off x="8968113" y="362423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3" name="Connector: Elbow 92">
                  <a:extLst>
                    <a:ext uri="{FF2B5EF4-FFF2-40B4-BE49-F238E27FC236}">
                      <a16:creationId xmlns:a16="http://schemas.microsoft.com/office/drawing/2014/main" id="{BCB586F1-2FCD-D42F-E68D-C97A225DB0E3}"/>
                    </a:ext>
                  </a:extLst>
                </p:cNvPr>
                <p:cNvCxnSpPr>
                  <a:cxnSpLocks/>
                  <a:endCxn id="92" idx="1"/>
                </p:cNvCxnSpPr>
                <p:nvPr/>
              </p:nvCxnSpPr>
              <p:spPr>
                <a:xfrm rot="5400000" flipH="1" flipV="1">
                  <a:off x="8562505" y="3412018"/>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53E5F27-F34E-3C40-A03D-86ABA4C034F1}"/>
                    </a:ext>
                  </a:extLst>
                </p:cNvPr>
                <p:cNvCxnSpPr>
                  <a:cxnSpLocks/>
                  <a:stCxn id="92" idx="3"/>
                  <a:endCxn id="97" idx="1"/>
                </p:cNvCxnSpPr>
                <p:nvPr/>
              </p:nvCxnSpPr>
              <p:spPr>
                <a:xfrm flipV="1">
                  <a:off x="9030093" y="3005865"/>
                  <a:ext cx="7527" cy="633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7B83168F-5842-B417-FA64-3773E6E3F0F6}"/>
                    </a:ext>
                  </a:extLst>
                </p:cNvPr>
                <p:cNvCxnSpPr>
                  <a:cxnSpLocks/>
                  <a:stCxn id="92" idx="3"/>
                </p:cNvCxnSpPr>
                <p:nvPr/>
              </p:nvCxnSpPr>
              <p:spPr>
                <a:xfrm rot="16200000" flipV="1">
                  <a:off x="8552966" y="3162362"/>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9DF64D2-A030-78E7-9C19-F268E470222D}"/>
                    </a:ext>
                  </a:extLst>
                </p:cNvPr>
                <p:cNvCxnSpPr>
                  <a:cxnSpLocks/>
                  <a:stCxn id="83" idx="3"/>
                  <a:endCxn id="92" idx="1"/>
                </p:cNvCxnSpPr>
                <p:nvPr/>
              </p:nvCxnSpPr>
              <p:spPr>
                <a:xfrm flipH="1" flipV="1">
                  <a:off x="9030093" y="3724045"/>
                  <a:ext cx="3517" cy="64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Plus Sign 96">
                  <a:extLst>
                    <a:ext uri="{FF2B5EF4-FFF2-40B4-BE49-F238E27FC236}">
                      <a16:creationId xmlns:a16="http://schemas.microsoft.com/office/drawing/2014/main" id="{DCFD28F2-04A6-218A-706A-8500E393EBCF}"/>
                    </a:ext>
                  </a:extLst>
                </p:cNvPr>
                <p:cNvSpPr/>
                <p:nvPr/>
              </p:nvSpPr>
              <p:spPr>
                <a:xfrm>
                  <a:off x="8975640" y="290605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Plus Sign 99">
                  <a:extLst>
                    <a:ext uri="{FF2B5EF4-FFF2-40B4-BE49-F238E27FC236}">
                      <a16:creationId xmlns:a16="http://schemas.microsoft.com/office/drawing/2014/main" id="{7ED70742-A8EE-8935-5348-2625D309D5C2}"/>
                    </a:ext>
                  </a:extLst>
                </p:cNvPr>
                <p:cNvSpPr/>
                <p:nvPr/>
              </p:nvSpPr>
              <p:spPr>
                <a:xfrm>
                  <a:off x="8968113" y="1947916"/>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1" name="Connector: Elbow 100">
                  <a:extLst>
                    <a:ext uri="{FF2B5EF4-FFF2-40B4-BE49-F238E27FC236}">
                      <a16:creationId xmlns:a16="http://schemas.microsoft.com/office/drawing/2014/main" id="{A2C7E319-C10A-D464-66F4-3950D4C66426}"/>
                    </a:ext>
                  </a:extLst>
                </p:cNvPr>
                <p:cNvCxnSpPr>
                  <a:cxnSpLocks/>
                  <a:endCxn id="100" idx="1"/>
                </p:cNvCxnSpPr>
                <p:nvPr/>
              </p:nvCxnSpPr>
              <p:spPr>
                <a:xfrm rot="5400000" flipH="1" flipV="1">
                  <a:off x="8562505" y="1735696"/>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0DE6D471-8979-81D1-2BA1-EF551E6799B7}"/>
                    </a:ext>
                  </a:extLst>
                </p:cNvPr>
                <p:cNvCxnSpPr>
                  <a:cxnSpLocks/>
                  <a:stCxn id="100" idx="3"/>
                </p:cNvCxnSpPr>
                <p:nvPr/>
              </p:nvCxnSpPr>
              <p:spPr>
                <a:xfrm rot="16200000" flipV="1">
                  <a:off x="8552966" y="1486040"/>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07BA346D-AF1C-D5E9-5328-B979877BA90A}"/>
                    </a:ext>
                  </a:extLst>
                </p:cNvPr>
                <p:cNvCxnSpPr>
                  <a:cxnSpLocks/>
                </p:cNvCxnSpPr>
                <p:nvPr/>
              </p:nvCxnSpPr>
              <p:spPr>
                <a:xfrm rot="16200000" flipV="1">
                  <a:off x="8541455" y="2177974"/>
                  <a:ext cx="189074" cy="771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B1DC2D35-D006-8BB8-5A4C-0E898D385DE8}"/>
                    </a:ext>
                  </a:extLst>
                </p:cNvPr>
                <p:cNvCxnSpPr>
                  <a:cxnSpLocks/>
                  <a:endCxn id="73" idx="1"/>
                </p:cNvCxnSpPr>
                <p:nvPr/>
              </p:nvCxnSpPr>
              <p:spPr>
                <a:xfrm rot="5400000" flipH="1" flipV="1">
                  <a:off x="8561258" y="1064414"/>
                  <a:ext cx="144506" cy="7550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B6F7479-89F6-512F-1F48-843A3B3DB104}"/>
                    </a:ext>
                  </a:extLst>
                </p:cNvPr>
                <p:cNvCxnSpPr>
                  <a:cxnSpLocks/>
                  <a:stCxn id="100" idx="3"/>
                  <a:endCxn id="73" idx="1"/>
                </p:cNvCxnSpPr>
                <p:nvPr/>
              </p:nvCxnSpPr>
              <p:spPr>
                <a:xfrm flipH="1" flipV="1">
                  <a:off x="9011058" y="1369707"/>
                  <a:ext cx="19035" cy="59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306DB09-2F58-337D-01B1-37FA0CA7E4AA}"/>
                    </a:ext>
                  </a:extLst>
                </p:cNvPr>
                <p:cNvCxnSpPr>
                  <a:cxnSpLocks/>
                  <a:endCxn id="100" idx="1"/>
                </p:cNvCxnSpPr>
                <p:nvPr/>
              </p:nvCxnSpPr>
              <p:spPr>
                <a:xfrm flipV="1">
                  <a:off x="9021506" y="2047723"/>
                  <a:ext cx="8587" cy="6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A178D50B-8557-DCE3-4E3F-502BA4626587}"/>
                  </a:ext>
                </a:extLst>
              </p:cNvPr>
              <p:cNvGrpSpPr/>
              <p:nvPr/>
            </p:nvGrpSpPr>
            <p:grpSpPr>
              <a:xfrm>
                <a:off x="10484785" y="207310"/>
                <a:ext cx="1608963" cy="6280628"/>
                <a:chOff x="8250477" y="308654"/>
                <a:chExt cx="1608963" cy="6280628"/>
              </a:xfrm>
            </p:grpSpPr>
            <p:sp>
              <p:nvSpPr>
                <p:cNvPr id="25" name="Rectangle: Rounded Corners 24">
                  <a:extLst>
                    <a:ext uri="{FF2B5EF4-FFF2-40B4-BE49-F238E27FC236}">
                      <a16:creationId xmlns:a16="http://schemas.microsoft.com/office/drawing/2014/main" id="{27919059-E090-3DDF-49E3-2E2FC648644A}"/>
                    </a:ext>
                  </a:extLst>
                </p:cNvPr>
                <p:cNvSpPr>
                  <a:spLocks noChangeAspect="1"/>
                </p:cNvSpPr>
                <p:nvPr/>
              </p:nvSpPr>
              <p:spPr>
                <a:xfrm>
                  <a:off x="8535685" y="6258865"/>
                  <a:ext cx="1003870" cy="33041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N-1</a:t>
                  </a:r>
                  <a:endParaRPr lang="en-CA" sz="1200">
                    <a:solidFill>
                      <a:schemeClr val="tx1"/>
                    </a:solidFill>
                  </a:endParaRPr>
                </a:p>
              </p:txBody>
            </p:sp>
            <p:sp>
              <p:nvSpPr>
                <p:cNvPr id="26" name="Rectangle: Rounded Corners 25">
                  <a:extLst>
                    <a:ext uri="{FF2B5EF4-FFF2-40B4-BE49-F238E27FC236}">
                      <a16:creationId xmlns:a16="http://schemas.microsoft.com/office/drawing/2014/main" id="{1E7C705B-5942-2F79-A8E7-6076207DE251}"/>
                    </a:ext>
                  </a:extLst>
                </p:cNvPr>
                <p:cNvSpPr>
                  <a:spLocks noChangeAspect="1"/>
                </p:cNvSpPr>
                <p:nvPr/>
              </p:nvSpPr>
              <p:spPr>
                <a:xfrm>
                  <a:off x="8409325" y="5832980"/>
                  <a:ext cx="1269382" cy="26303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rgbClr val="555555"/>
                      </a:solidFill>
                      <a:latin typeface="+mn-lt"/>
                      <a:ea typeface="+mn-ea"/>
                      <a:cs typeface="+mn-cs"/>
                    </a:rPr>
                    <a:t>Embedding</a:t>
                  </a:r>
                  <a:endParaRPr lang="en-CA" sz="1200"/>
                </a:p>
              </p:txBody>
            </p:sp>
            <p:sp>
              <p:nvSpPr>
                <p:cNvPr id="27" name="Rectangle: Rounded Corners 26">
                  <a:extLst>
                    <a:ext uri="{FF2B5EF4-FFF2-40B4-BE49-F238E27FC236}">
                      <a16:creationId xmlns:a16="http://schemas.microsoft.com/office/drawing/2014/main" id="{0293BF65-6D63-630A-2189-DC73D57412CA}"/>
                    </a:ext>
                  </a:extLst>
                </p:cNvPr>
                <p:cNvSpPr>
                  <a:spLocks noChangeAspect="1"/>
                </p:cNvSpPr>
                <p:nvPr/>
              </p:nvSpPr>
              <p:spPr>
                <a:xfrm>
                  <a:off x="8528942" y="805089"/>
                  <a:ext cx="950432" cy="312259"/>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rgbClr val="555555"/>
                      </a:solidFill>
                      <a:latin typeface="+mn-lt"/>
                      <a:ea typeface="+mn-ea"/>
                      <a:cs typeface="+mn-cs"/>
                    </a:rPr>
                    <a:t>Output</a:t>
                  </a:r>
                  <a:endParaRPr lang="en-CA" sz="1200" dirty="0"/>
                </a:p>
              </p:txBody>
            </p:sp>
            <p:cxnSp>
              <p:nvCxnSpPr>
                <p:cNvPr id="28" name="Straight Arrow Connector 27">
                  <a:extLst>
                    <a:ext uri="{FF2B5EF4-FFF2-40B4-BE49-F238E27FC236}">
                      <a16:creationId xmlns:a16="http://schemas.microsoft.com/office/drawing/2014/main" id="{D8DE016D-48E1-CAEF-CE33-4EE919B8063B}"/>
                    </a:ext>
                  </a:extLst>
                </p:cNvPr>
                <p:cNvCxnSpPr>
                  <a:cxnSpLocks noChangeAspect="1"/>
                  <a:stCxn id="25" idx="0"/>
                  <a:endCxn id="26" idx="2"/>
                </p:cNvCxnSpPr>
                <p:nvPr/>
              </p:nvCxnSpPr>
              <p:spPr>
                <a:xfrm flipV="1">
                  <a:off x="9037620" y="6096017"/>
                  <a:ext cx="6396" cy="16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AC3C3028-2720-791C-F6CB-40707653231F}"/>
                    </a:ext>
                  </a:extLst>
                </p:cNvPr>
                <p:cNvSpPr>
                  <a:spLocks noChangeAspect="1"/>
                </p:cNvSpPr>
                <p:nvPr/>
              </p:nvSpPr>
              <p:spPr>
                <a:xfrm>
                  <a:off x="8523983" y="308654"/>
                  <a:ext cx="950431" cy="3122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N</a:t>
                  </a:r>
                  <a:endParaRPr lang="en-CA" sz="1200">
                    <a:solidFill>
                      <a:schemeClr val="tx1"/>
                    </a:solidFill>
                  </a:endParaRPr>
                </a:p>
              </p:txBody>
            </p:sp>
            <p:cxnSp>
              <p:nvCxnSpPr>
                <p:cNvPr id="32" name="Straight Arrow Connector 31">
                  <a:extLst>
                    <a:ext uri="{FF2B5EF4-FFF2-40B4-BE49-F238E27FC236}">
                      <a16:creationId xmlns:a16="http://schemas.microsoft.com/office/drawing/2014/main" id="{93CC6F60-45E8-4A32-C3DF-64EE4E58928F}"/>
                    </a:ext>
                  </a:extLst>
                </p:cNvPr>
                <p:cNvCxnSpPr>
                  <a:cxnSpLocks noChangeAspect="1"/>
                  <a:stCxn id="27" idx="0"/>
                  <a:endCxn id="30" idx="2"/>
                </p:cNvCxnSpPr>
                <p:nvPr/>
              </p:nvCxnSpPr>
              <p:spPr>
                <a:xfrm flipH="1" flipV="1">
                  <a:off x="8999199" y="620912"/>
                  <a:ext cx="4958" cy="18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Plus Sign 32">
                  <a:extLst>
                    <a:ext uri="{FF2B5EF4-FFF2-40B4-BE49-F238E27FC236}">
                      <a16:creationId xmlns:a16="http://schemas.microsoft.com/office/drawing/2014/main" id="{72378E0F-1D35-FF55-8492-ED1E633811BC}"/>
                    </a:ext>
                  </a:extLst>
                </p:cNvPr>
                <p:cNvSpPr/>
                <p:nvPr/>
              </p:nvSpPr>
              <p:spPr>
                <a:xfrm>
                  <a:off x="8933829" y="1229353"/>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4" name="Straight Arrow Connector 33">
                  <a:extLst>
                    <a:ext uri="{FF2B5EF4-FFF2-40B4-BE49-F238E27FC236}">
                      <a16:creationId xmlns:a16="http://schemas.microsoft.com/office/drawing/2014/main" id="{B350575C-2E7A-DEC2-0EE2-3B346996843D}"/>
                    </a:ext>
                  </a:extLst>
                </p:cNvPr>
                <p:cNvCxnSpPr>
                  <a:cxnSpLocks noChangeAspect="1"/>
                  <a:stCxn id="33" idx="3"/>
                  <a:endCxn id="27" idx="2"/>
                </p:cNvCxnSpPr>
                <p:nvPr/>
              </p:nvCxnSpPr>
              <p:spPr>
                <a:xfrm flipH="1" flipV="1">
                  <a:off x="9004157" y="1117348"/>
                  <a:ext cx="6901" cy="13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584FDED-1837-3FA9-0974-F64977F1C862}"/>
                    </a:ext>
                  </a:extLst>
                </p:cNvPr>
                <p:cNvSpPr txBox="1"/>
                <p:nvPr/>
              </p:nvSpPr>
              <p:spPr>
                <a:xfrm>
                  <a:off x="8763856" y="2395234"/>
                  <a:ext cx="1095584" cy="646331"/>
                </a:xfrm>
                <a:prstGeom prst="rect">
                  <a:avLst/>
                </a:prstGeom>
                <a:noFill/>
              </p:spPr>
              <p:txBody>
                <a:bodyPr wrap="square" rtlCol="0">
                  <a:spAutoFit/>
                </a:bodyPr>
                <a:lstStyle/>
                <a:p>
                  <a:pPr defTabSz="549189">
                    <a:spcAft>
                      <a:spcPts val="462"/>
                    </a:spcAft>
                  </a:pPr>
                  <a:r>
                    <a:rPr lang="en-US" sz="2162" kern="1200" dirty="0">
                      <a:solidFill>
                        <a:schemeClr val="tx1"/>
                      </a:solidFill>
                      <a:latin typeface="+mn-lt"/>
                      <a:ea typeface="+mn-ea"/>
                      <a:cs typeface="+mn-cs"/>
                    </a:rPr>
                    <a:t>…</a:t>
                  </a:r>
                  <a:endParaRPr lang="en-CA" sz="1000" dirty="0"/>
                </a:p>
              </p:txBody>
            </p:sp>
            <p:cxnSp>
              <p:nvCxnSpPr>
                <p:cNvPr id="40" name="Straight Arrow Connector 39">
                  <a:extLst>
                    <a:ext uri="{FF2B5EF4-FFF2-40B4-BE49-F238E27FC236}">
                      <a16:creationId xmlns:a16="http://schemas.microsoft.com/office/drawing/2014/main" id="{B8370495-E87F-C437-9D7E-248C39104E29}"/>
                    </a:ext>
                  </a:extLst>
                </p:cNvPr>
                <p:cNvCxnSpPr>
                  <a:cxnSpLocks/>
                  <a:stCxn id="26" idx="0"/>
                  <a:endCxn id="44" idx="1"/>
                </p:cNvCxnSpPr>
                <p:nvPr/>
              </p:nvCxnSpPr>
              <p:spPr>
                <a:xfrm flipH="1" flipV="1">
                  <a:off x="9039010" y="5180042"/>
                  <a:ext cx="5006" cy="652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15AB936C-CF73-5188-084B-927FEF6019B9}"/>
                    </a:ext>
                  </a:extLst>
                </p:cNvPr>
                <p:cNvCxnSpPr>
                  <a:cxnSpLocks/>
                  <a:stCxn id="26" idx="0"/>
                </p:cNvCxnSpPr>
                <p:nvPr/>
              </p:nvCxnSpPr>
              <p:spPr>
                <a:xfrm rot="16200000" flipV="1">
                  <a:off x="8535851" y="5324814"/>
                  <a:ext cx="231710" cy="7846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6AC1444-113B-ADEF-3D31-A8CB66AC2510}"/>
                    </a:ext>
                  </a:extLst>
                </p:cNvPr>
                <p:cNvCxnSpPr>
                  <a:cxnSpLocks/>
                  <a:endCxn id="43" idx="1"/>
                </p:cNvCxnSpPr>
                <p:nvPr/>
              </p:nvCxnSpPr>
              <p:spPr>
                <a:xfrm rot="5400000" flipH="1" flipV="1">
                  <a:off x="8552196" y="4165118"/>
                  <a:ext cx="194101" cy="7687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Plus Sign 42">
                  <a:extLst>
                    <a:ext uri="{FF2B5EF4-FFF2-40B4-BE49-F238E27FC236}">
                      <a16:creationId xmlns:a16="http://schemas.microsoft.com/office/drawing/2014/main" id="{B8E54224-A49C-FE51-F1AE-0431EBEC664A}"/>
                    </a:ext>
                  </a:extLst>
                </p:cNvPr>
                <p:cNvSpPr/>
                <p:nvPr/>
              </p:nvSpPr>
              <p:spPr>
                <a:xfrm>
                  <a:off x="8971630" y="4352624"/>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Plus Sign 43">
                  <a:extLst>
                    <a:ext uri="{FF2B5EF4-FFF2-40B4-BE49-F238E27FC236}">
                      <a16:creationId xmlns:a16="http://schemas.microsoft.com/office/drawing/2014/main" id="{EAEB5982-C1E4-5D1A-5FA6-95195251C259}"/>
                    </a:ext>
                  </a:extLst>
                </p:cNvPr>
                <p:cNvSpPr/>
                <p:nvPr/>
              </p:nvSpPr>
              <p:spPr>
                <a:xfrm>
                  <a:off x="8977030" y="5080235"/>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5" name="Connector: Elbow 44">
                  <a:extLst>
                    <a:ext uri="{FF2B5EF4-FFF2-40B4-BE49-F238E27FC236}">
                      <a16:creationId xmlns:a16="http://schemas.microsoft.com/office/drawing/2014/main" id="{87BFD747-617B-3F82-8661-521562A5B8DB}"/>
                    </a:ext>
                  </a:extLst>
                </p:cNvPr>
                <p:cNvCxnSpPr>
                  <a:cxnSpLocks/>
                  <a:endCxn id="44" idx="1"/>
                </p:cNvCxnSpPr>
                <p:nvPr/>
              </p:nvCxnSpPr>
              <p:spPr>
                <a:xfrm rot="5400000" flipH="1" flipV="1">
                  <a:off x="8571422" y="4868015"/>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C02F787-C66E-3DE7-C223-E43896F255EE}"/>
                    </a:ext>
                  </a:extLst>
                </p:cNvPr>
                <p:cNvCxnSpPr>
                  <a:cxnSpLocks/>
                  <a:stCxn id="44" idx="3"/>
                  <a:endCxn id="43" idx="1"/>
                </p:cNvCxnSpPr>
                <p:nvPr/>
              </p:nvCxnSpPr>
              <p:spPr>
                <a:xfrm flipH="1" flipV="1">
                  <a:off x="9033610" y="4452431"/>
                  <a:ext cx="5400" cy="64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4FDA9F07-E5FB-1C61-AF25-56EE8FABAAE8}"/>
                    </a:ext>
                  </a:extLst>
                </p:cNvPr>
                <p:cNvCxnSpPr>
                  <a:cxnSpLocks/>
                  <a:stCxn id="44" idx="3"/>
                </p:cNvCxnSpPr>
                <p:nvPr/>
              </p:nvCxnSpPr>
              <p:spPr>
                <a:xfrm rot="16200000" flipV="1">
                  <a:off x="8561883" y="4618359"/>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9F24BC24-0C57-F087-2EFB-E6D5159380B5}"/>
                    </a:ext>
                  </a:extLst>
                </p:cNvPr>
                <p:cNvCxnSpPr>
                  <a:cxnSpLocks/>
                  <a:stCxn id="43" idx="3"/>
                </p:cNvCxnSpPr>
                <p:nvPr/>
              </p:nvCxnSpPr>
              <p:spPr>
                <a:xfrm rot="16200000" flipV="1">
                  <a:off x="8530743" y="3865008"/>
                  <a:ext cx="222602" cy="7831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FD96CE00-45BD-41E2-A4CC-7B361DDED398}"/>
                    </a:ext>
                  </a:extLst>
                </p:cNvPr>
                <p:cNvCxnSpPr>
                  <a:cxnSpLocks/>
                  <a:endCxn id="57" idx="1"/>
                </p:cNvCxnSpPr>
                <p:nvPr/>
              </p:nvCxnSpPr>
              <p:spPr>
                <a:xfrm rot="5400000" flipH="1" flipV="1">
                  <a:off x="8554457" y="2707373"/>
                  <a:ext cx="184670" cy="7816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Plus Sign 51">
                  <a:extLst>
                    <a:ext uri="{FF2B5EF4-FFF2-40B4-BE49-F238E27FC236}">
                      <a16:creationId xmlns:a16="http://schemas.microsoft.com/office/drawing/2014/main" id="{956894DD-0AFA-AD53-A5F2-C8DF8D624671}"/>
                    </a:ext>
                  </a:extLst>
                </p:cNvPr>
                <p:cNvSpPr/>
                <p:nvPr/>
              </p:nvSpPr>
              <p:spPr>
                <a:xfrm>
                  <a:off x="8968113" y="362423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3" name="Connector: Elbow 52">
                  <a:extLst>
                    <a:ext uri="{FF2B5EF4-FFF2-40B4-BE49-F238E27FC236}">
                      <a16:creationId xmlns:a16="http://schemas.microsoft.com/office/drawing/2014/main" id="{7470EEB3-1A18-3A4C-E2A1-F46A6DE27561}"/>
                    </a:ext>
                  </a:extLst>
                </p:cNvPr>
                <p:cNvCxnSpPr>
                  <a:cxnSpLocks/>
                  <a:endCxn id="52" idx="1"/>
                </p:cNvCxnSpPr>
                <p:nvPr/>
              </p:nvCxnSpPr>
              <p:spPr>
                <a:xfrm rot="5400000" flipH="1" flipV="1">
                  <a:off x="8562505" y="3412018"/>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EC32F3C-6157-2F23-8C15-757A1ECB685B}"/>
                    </a:ext>
                  </a:extLst>
                </p:cNvPr>
                <p:cNvCxnSpPr>
                  <a:cxnSpLocks/>
                  <a:stCxn id="52" idx="3"/>
                  <a:endCxn id="57" idx="1"/>
                </p:cNvCxnSpPr>
                <p:nvPr/>
              </p:nvCxnSpPr>
              <p:spPr>
                <a:xfrm flipV="1">
                  <a:off x="9030093" y="3005865"/>
                  <a:ext cx="7527" cy="633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70432E18-49C0-8078-52C4-62D497E62FEE}"/>
                    </a:ext>
                  </a:extLst>
                </p:cNvPr>
                <p:cNvCxnSpPr>
                  <a:cxnSpLocks/>
                  <a:stCxn id="52" idx="3"/>
                </p:cNvCxnSpPr>
                <p:nvPr/>
              </p:nvCxnSpPr>
              <p:spPr>
                <a:xfrm rot="16200000" flipV="1">
                  <a:off x="8552966" y="3162362"/>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40C114E-CD8E-3C5B-9DCB-DBE8B58AC1BB}"/>
                    </a:ext>
                  </a:extLst>
                </p:cNvPr>
                <p:cNvCxnSpPr>
                  <a:cxnSpLocks/>
                  <a:stCxn id="43" idx="3"/>
                  <a:endCxn id="52" idx="1"/>
                </p:cNvCxnSpPr>
                <p:nvPr/>
              </p:nvCxnSpPr>
              <p:spPr>
                <a:xfrm flipH="1" flipV="1">
                  <a:off x="9030093" y="3724045"/>
                  <a:ext cx="3517" cy="64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Plus Sign 56">
                  <a:extLst>
                    <a:ext uri="{FF2B5EF4-FFF2-40B4-BE49-F238E27FC236}">
                      <a16:creationId xmlns:a16="http://schemas.microsoft.com/office/drawing/2014/main" id="{F0D78B8C-08C5-F95F-CA65-1A50F1FA49A1}"/>
                    </a:ext>
                  </a:extLst>
                </p:cNvPr>
                <p:cNvSpPr/>
                <p:nvPr/>
              </p:nvSpPr>
              <p:spPr>
                <a:xfrm>
                  <a:off x="8975640" y="290605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Plus Sign 59">
                  <a:extLst>
                    <a:ext uri="{FF2B5EF4-FFF2-40B4-BE49-F238E27FC236}">
                      <a16:creationId xmlns:a16="http://schemas.microsoft.com/office/drawing/2014/main" id="{D9766794-3752-4C3C-01AE-E509BC50E29B}"/>
                    </a:ext>
                  </a:extLst>
                </p:cNvPr>
                <p:cNvSpPr/>
                <p:nvPr/>
              </p:nvSpPr>
              <p:spPr>
                <a:xfrm>
                  <a:off x="8968113" y="1947916"/>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1" name="Connector: Elbow 60">
                  <a:extLst>
                    <a:ext uri="{FF2B5EF4-FFF2-40B4-BE49-F238E27FC236}">
                      <a16:creationId xmlns:a16="http://schemas.microsoft.com/office/drawing/2014/main" id="{C4170DA4-D51A-5B1C-7AA4-783EEF8EB87D}"/>
                    </a:ext>
                  </a:extLst>
                </p:cNvPr>
                <p:cNvCxnSpPr>
                  <a:cxnSpLocks/>
                  <a:endCxn id="60" idx="1"/>
                </p:cNvCxnSpPr>
                <p:nvPr/>
              </p:nvCxnSpPr>
              <p:spPr>
                <a:xfrm rot="5400000" flipH="1" flipV="1">
                  <a:off x="8562505" y="1735696"/>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758A264-5817-D8A5-3A40-B061429E506C}"/>
                    </a:ext>
                  </a:extLst>
                </p:cNvPr>
                <p:cNvCxnSpPr>
                  <a:cxnSpLocks/>
                  <a:stCxn id="60" idx="3"/>
                </p:cNvCxnSpPr>
                <p:nvPr/>
              </p:nvCxnSpPr>
              <p:spPr>
                <a:xfrm rot="16200000" flipV="1">
                  <a:off x="8552966" y="1486040"/>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C15DD2DE-4129-8219-17FD-55E0A8936BCE}"/>
                    </a:ext>
                  </a:extLst>
                </p:cNvPr>
                <p:cNvCxnSpPr>
                  <a:cxnSpLocks/>
                </p:cNvCxnSpPr>
                <p:nvPr/>
              </p:nvCxnSpPr>
              <p:spPr>
                <a:xfrm rot="16200000" flipV="1">
                  <a:off x="8541455" y="2177974"/>
                  <a:ext cx="189074" cy="771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54788A3-DE48-2F2B-C52D-0865B7617FB2}"/>
                    </a:ext>
                  </a:extLst>
                </p:cNvPr>
                <p:cNvCxnSpPr>
                  <a:cxnSpLocks/>
                  <a:endCxn id="33" idx="1"/>
                </p:cNvCxnSpPr>
                <p:nvPr/>
              </p:nvCxnSpPr>
              <p:spPr>
                <a:xfrm rot="5400000" flipH="1" flipV="1">
                  <a:off x="8561258" y="1064414"/>
                  <a:ext cx="144506" cy="7550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43352C9-5BDE-E183-2DA9-0CF7BFB08B9E}"/>
                    </a:ext>
                  </a:extLst>
                </p:cNvPr>
                <p:cNvCxnSpPr>
                  <a:cxnSpLocks/>
                  <a:stCxn id="60" idx="3"/>
                  <a:endCxn id="33" idx="1"/>
                </p:cNvCxnSpPr>
                <p:nvPr/>
              </p:nvCxnSpPr>
              <p:spPr>
                <a:xfrm flipH="1" flipV="1">
                  <a:off x="9011058" y="1369707"/>
                  <a:ext cx="19035" cy="59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FC1B5EA-3757-8287-666F-4D344151029F}"/>
                    </a:ext>
                  </a:extLst>
                </p:cNvPr>
                <p:cNvCxnSpPr>
                  <a:cxnSpLocks/>
                  <a:endCxn id="60" idx="1"/>
                </p:cNvCxnSpPr>
                <p:nvPr/>
              </p:nvCxnSpPr>
              <p:spPr>
                <a:xfrm flipV="1">
                  <a:off x="9021506" y="2047723"/>
                  <a:ext cx="8587" cy="6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 name="Rectangle: Rounded Corners 6">
              <a:extLst>
                <a:ext uri="{FF2B5EF4-FFF2-40B4-BE49-F238E27FC236}">
                  <a16:creationId xmlns:a16="http://schemas.microsoft.com/office/drawing/2014/main" id="{CB53CF10-E3C0-7F41-3A2A-0645702AFC12}"/>
                </a:ext>
              </a:extLst>
            </p:cNvPr>
            <p:cNvSpPr/>
            <p:nvPr/>
          </p:nvSpPr>
          <p:spPr>
            <a:xfrm>
              <a:off x="4873492" y="1414885"/>
              <a:ext cx="1698327" cy="1336508"/>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8" name="Rectangle: Rounded Corners 7">
              <a:extLst>
                <a:ext uri="{FF2B5EF4-FFF2-40B4-BE49-F238E27FC236}">
                  <a16:creationId xmlns:a16="http://schemas.microsoft.com/office/drawing/2014/main" id="{9997A21C-0164-EDF1-E6E0-55526F7D5C68}"/>
                </a:ext>
              </a:extLst>
            </p:cNvPr>
            <p:cNvSpPr/>
            <p:nvPr/>
          </p:nvSpPr>
          <p:spPr>
            <a:xfrm>
              <a:off x="4874576" y="2962675"/>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9" name="Rectangle: Rounded Corners 8">
              <a:extLst>
                <a:ext uri="{FF2B5EF4-FFF2-40B4-BE49-F238E27FC236}">
                  <a16:creationId xmlns:a16="http://schemas.microsoft.com/office/drawing/2014/main" id="{A6945F09-1F78-3C02-B146-359770EE0B3E}"/>
                </a:ext>
              </a:extLst>
            </p:cNvPr>
            <p:cNvSpPr/>
            <p:nvPr/>
          </p:nvSpPr>
          <p:spPr>
            <a:xfrm>
              <a:off x="4877934" y="4357094"/>
              <a:ext cx="1698328"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0" name="Rectangle: Rounded Corners 9">
              <a:extLst>
                <a:ext uri="{FF2B5EF4-FFF2-40B4-BE49-F238E27FC236}">
                  <a16:creationId xmlns:a16="http://schemas.microsoft.com/office/drawing/2014/main" id="{39BE4C7F-8B07-2EDB-7304-4DCABC817435}"/>
                </a:ext>
              </a:extLst>
            </p:cNvPr>
            <p:cNvSpPr/>
            <p:nvPr/>
          </p:nvSpPr>
          <p:spPr>
            <a:xfrm>
              <a:off x="6850842" y="1432104"/>
              <a:ext cx="1698327" cy="1336508"/>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1" name="Rectangle: Rounded Corners 10">
              <a:extLst>
                <a:ext uri="{FF2B5EF4-FFF2-40B4-BE49-F238E27FC236}">
                  <a16:creationId xmlns:a16="http://schemas.microsoft.com/office/drawing/2014/main" id="{FB6E0177-1CF0-3700-C914-B2CEC032B4FF}"/>
                </a:ext>
              </a:extLst>
            </p:cNvPr>
            <p:cNvSpPr/>
            <p:nvPr/>
          </p:nvSpPr>
          <p:spPr>
            <a:xfrm>
              <a:off x="6846159" y="2970900"/>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2" name="Rectangle: Rounded Corners 11">
              <a:extLst>
                <a:ext uri="{FF2B5EF4-FFF2-40B4-BE49-F238E27FC236}">
                  <a16:creationId xmlns:a16="http://schemas.microsoft.com/office/drawing/2014/main" id="{2BC92544-A6A9-117A-1CDF-F2373F63D8E4}"/>
                </a:ext>
              </a:extLst>
            </p:cNvPr>
            <p:cNvSpPr/>
            <p:nvPr/>
          </p:nvSpPr>
          <p:spPr>
            <a:xfrm>
              <a:off x="6844294" y="4366721"/>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3" name="Rectangle: Rounded Corners 12">
              <a:extLst>
                <a:ext uri="{FF2B5EF4-FFF2-40B4-BE49-F238E27FC236}">
                  <a16:creationId xmlns:a16="http://schemas.microsoft.com/office/drawing/2014/main" id="{43970B43-E5C7-48BF-3ACD-BD0CD020B257}"/>
                </a:ext>
              </a:extLst>
            </p:cNvPr>
            <p:cNvSpPr/>
            <p:nvPr/>
          </p:nvSpPr>
          <p:spPr>
            <a:xfrm>
              <a:off x="10096692" y="1425904"/>
              <a:ext cx="1698327" cy="1336508"/>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4" name="Rectangle: Rounded Corners 13">
              <a:extLst>
                <a:ext uri="{FF2B5EF4-FFF2-40B4-BE49-F238E27FC236}">
                  <a16:creationId xmlns:a16="http://schemas.microsoft.com/office/drawing/2014/main" id="{AFF39EF3-B93B-85FC-3607-7456B28402C5}"/>
                </a:ext>
              </a:extLst>
            </p:cNvPr>
            <p:cNvSpPr/>
            <p:nvPr/>
          </p:nvSpPr>
          <p:spPr>
            <a:xfrm>
              <a:off x="10096802" y="2988057"/>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5" name="Rectangle: Rounded Corners 14">
              <a:extLst>
                <a:ext uri="{FF2B5EF4-FFF2-40B4-BE49-F238E27FC236}">
                  <a16:creationId xmlns:a16="http://schemas.microsoft.com/office/drawing/2014/main" id="{B0AD200A-B79E-E8EC-BD56-F77CCDE5B0D6}"/>
                </a:ext>
              </a:extLst>
            </p:cNvPr>
            <p:cNvSpPr/>
            <p:nvPr/>
          </p:nvSpPr>
          <p:spPr>
            <a:xfrm>
              <a:off x="10097605" y="4379207"/>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grpSp>
      <p:sp>
        <p:nvSpPr>
          <p:cNvPr id="4" name="TextBox 3">
            <a:extLst>
              <a:ext uri="{FF2B5EF4-FFF2-40B4-BE49-F238E27FC236}">
                <a16:creationId xmlns:a16="http://schemas.microsoft.com/office/drawing/2014/main" id="{FE949458-1C17-8565-FBBA-FC7E7557B859}"/>
              </a:ext>
            </a:extLst>
          </p:cNvPr>
          <p:cNvSpPr txBox="1"/>
          <p:nvPr/>
        </p:nvSpPr>
        <p:spPr>
          <a:xfrm>
            <a:off x="6781867" y="5726096"/>
            <a:ext cx="534121" cy="369332"/>
          </a:xfrm>
          <a:prstGeom prst="rect">
            <a:avLst/>
          </a:prstGeom>
          <a:noFill/>
        </p:spPr>
        <p:txBody>
          <a:bodyPr wrap="none" rtlCol="0">
            <a:spAutoFit/>
          </a:bodyPr>
          <a:lstStyle/>
          <a:p>
            <a:r>
              <a:rPr lang="en-US" dirty="0"/>
              <a:t>The</a:t>
            </a:r>
            <a:endParaRPr lang="en-CA" dirty="0"/>
          </a:p>
        </p:txBody>
      </p:sp>
      <p:sp>
        <p:nvSpPr>
          <p:cNvPr id="20" name="TextBox 19">
            <a:extLst>
              <a:ext uri="{FF2B5EF4-FFF2-40B4-BE49-F238E27FC236}">
                <a16:creationId xmlns:a16="http://schemas.microsoft.com/office/drawing/2014/main" id="{FA01F9F2-1FA1-7CDF-3370-452F049296D4}"/>
              </a:ext>
            </a:extLst>
          </p:cNvPr>
          <p:cNvSpPr txBox="1"/>
          <p:nvPr/>
        </p:nvSpPr>
        <p:spPr>
          <a:xfrm>
            <a:off x="8327117" y="5724376"/>
            <a:ext cx="465961" cy="369332"/>
          </a:xfrm>
          <a:prstGeom prst="rect">
            <a:avLst/>
          </a:prstGeom>
          <a:noFill/>
        </p:spPr>
        <p:txBody>
          <a:bodyPr wrap="none" rtlCol="0">
            <a:spAutoFit/>
          </a:bodyPr>
          <a:lstStyle/>
          <a:p>
            <a:r>
              <a:rPr lang="en-US" dirty="0"/>
              <a:t>cat</a:t>
            </a:r>
            <a:endParaRPr lang="en-CA" dirty="0"/>
          </a:p>
        </p:txBody>
      </p:sp>
      <p:sp>
        <p:nvSpPr>
          <p:cNvPr id="21" name="TextBox 20">
            <a:extLst>
              <a:ext uri="{FF2B5EF4-FFF2-40B4-BE49-F238E27FC236}">
                <a16:creationId xmlns:a16="http://schemas.microsoft.com/office/drawing/2014/main" id="{897CE83C-839B-F2DA-5C67-D2986311D8EE}"/>
              </a:ext>
            </a:extLst>
          </p:cNvPr>
          <p:cNvSpPr txBox="1"/>
          <p:nvPr/>
        </p:nvSpPr>
        <p:spPr>
          <a:xfrm>
            <a:off x="10785282" y="5730544"/>
            <a:ext cx="554447" cy="369332"/>
          </a:xfrm>
          <a:prstGeom prst="rect">
            <a:avLst/>
          </a:prstGeom>
          <a:noFill/>
        </p:spPr>
        <p:txBody>
          <a:bodyPr wrap="none" rtlCol="0">
            <a:spAutoFit/>
          </a:bodyPr>
          <a:lstStyle/>
          <a:p>
            <a:r>
              <a:rPr lang="en-US" dirty="0"/>
              <a:t>mat</a:t>
            </a:r>
            <a:endParaRPr lang="en-CA" dirty="0"/>
          </a:p>
        </p:txBody>
      </p:sp>
      <p:sp>
        <p:nvSpPr>
          <p:cNvPr id="29" name="TextBox 28">
            <a:extLst>
              <a:ext uri="{FF2B5EF4-FFF2-40B4-BE49-F238E27FC236}">
                <a16:creationId xmlns:a16="http://schemas.microsoft.com/office/drawing/2014/main" id="{5991A777-5455-FE14-E4D4-CD150ECB7A0F}"/>
              </a:ext>
            </a:extLst>
          </p:cNvPr>
          <p:cNvSpPr txBox="1"/>
          <p:nvPr/>
        </p:nvSpPr>
        <p:spPr>
          <a:xfrm>
            <a:off x="6546023" y="737261"/>
            <a:ext cx="1151341" cy="369332"/>
          </a:xfrm>
          <a:prstGeom prst="rect">
            <a:avLst/>
          </a:prstGeom>
          <a:noFill/>
        </p:spPr>
        <p:txBody>
          <a:bodyPr wrap="none" rtlCol="0">
            <a:spAutoFit/>
          </a:bodyPr>
          <a:lstStyle/>
          <a:p>
            <a:r>
              <a:rPr lang="en-US" dirty="0"/>
              <a:t>&lt;random&gt;</a:t>
            </a:r>
            <a:endParaRPr lang="en-CA" dirty="0"/>
          </a:p>
        </p:txBody>
      </p:sp>
      <p:sp>
        <p:nvSpPr>
          <p:cNvPr id="38" name="TextBox 37">
            <a:extLst>
              <a:ext uri="{FF2B5EF4-FFF2-40B4-BE49-F238E27FC236}">
                <a16:creationId xmlns:a16="http://schemas.microsoft.com/office/drawing/2014/main" id="{A045975E-3892-9CDB-A918-0B66332A8552}"/>
              </a:ext>
            </a:extLst>
          </p:cNvPr>
          <p:cNvSpPr txBox="1"/>
          <p:nvPr/>
        </p:nvSpPr>
        <p:spPr>
          <a:xfrm>
            <a:off x="7996829" y="730745"/>
            <a:ext cx="1151341" cy="369332"/>
          </a:xfrm>
          <a:prstGeom prst="rect">
            <a:avLst/>
          </a:prstGeom>
          <a:noFill/>
        </p:spPr>
        <p:txBody>
          <a:bodyPr wrap="none" rtlCol="0">
            <a:spAutoFit/>
          </a:bodyPr>
          <a:lstStyle/>
          <a:p>
            <a:r>
              <a:rPr lang="en-US" dirty="0"/>
              <a:t>&lt;random&gt;</a:t>
            </a:r>
            <a:endParaRPr lang="en-CA" dirty="0"/>
          </a:p>
        </p:txBody>
      </p:sp>
      <p:sp>
        <p:nvSpPr>
          <p:cNvPr id="39" name="TextBox 38">
            <a:extLst>
              <a:ext uri="{FF2B5EF4-FFF2-40B4-BE49-F238E27FC236}">
                <a16:creationId xmlns:a16="http://schemas.microsoft.com/office/drawing/2014/main" id="{2E4CAD4D-2516-1B8F-E614-1F26DB1A9A74}"/>
              </a:ext>
            </a:extLst>
          </p:cNvPr>
          <p:cNvSpPr txBox="1"/>
          <p:nvPr/>
        </p:nvSpPr>
        <p:spPr>
          <a:xfrm>
            <a:off x="10523198" y="737673"/>
            <a:ext cx="1151341" cy="369332"/>
          </a:xfrm>
          <a:prstGeom prst="rect">
            <a:avLst/>
          </a:prstGeom>
          <a:noFill/>
        </p:spPr>
        <p:txBody>
          <a:bodyPr wrap="none" rtlCol="0">
            <a:spAutoFit/>
          </a:bodyPr>
          <a:lstStyle/>
          <a:p>
            <a:r>
              <a:rPr lang="en-US" dirty="0"/>
              <a:t>&lt;random&gt;</a:t>
            </a:r>
            <a:endParaRPr lang="en-CA" dirty="0"/>
          </a:p>
        </p:txBody>
      </p:sp>
      <p:sp>
        <p:nvSpPr>
          <p:cNvPr id="48" name="Rectangle 47">
            <a:extLst>
              <a:ext uri="{FF2B5EF4-FFF2-40B4-BE49-F238E27FC236}">
                <a16:creationId xmlns:a16="http://schemas.microsoft.com/office/drawing/2014/main" id="{E146A0AA-3E0E-2922-D4F7-2C47E89DAA0E}"/>
              </a:ext>
            </a:extLst>
          </p:cNvPr>
          <p:cNvSpPr/>
          <p:nvPr/>
        </p:nvSpPr>
        <p:spPr>
          <a:xfrm>
            <a:off x="6675794" y="5480536"/>
            <a:ext cx="802669" cy="30095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ectangle 48">
            <a:extLst>
              <a:ext uri="{FF2B5EF4-FFF2-40B4-BE49-F238E27FC236}">
                <a16:creationId xmlns:a16="http://schemas.microsoft.com/office/drawing/2014/main" id="{E77F33D2-669D-40F9-D86C-20F29F3EFDF8}"/>
              </a:ext>
            </a:extLst>
          </p:cNvPr>
          <p:cNvSpPr/>
          <p:nvPr/>
        </p:nvSpPr>
        <p:spPr>
          <a:xfrm>
            <a:off x="6546023" y="5433238"/>
            <a:ext cx="2522693" cy="41099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Rectangle 57">
            <a:extLst>
              <a:ext uri="{FF2B5EF4-FFF2-40B4-BE49-F238E27FC236}">
                <a16:creationId xmlns:a16="http://schemas.microsoft.com/office/drawing/2014/main" id="{0841E016-7D13-89A6-A4CB-59826391C4CC}"/>
              </a:ext>
            </a:extLst>
          </p:cNvPr>
          <p:cNvSpPr/>
          <p:nvPr/>
        </p:nvSpPr>
        <p:spPr>
          <a:xfrm>
            <a:off x="6412706" y="5383196"/>
            <a:ext cx="5394749" cy="68565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677887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dirty="0">
                <a:solidFill>
                  <a:schemeClr val="tx1"/>
                </a:solidFill>
                <a:latin typeface="+mj-lt"/>
                <a:ea typeface="+mj-ea"/>
                <a:cs typeface="+mj-cs"/>
              </a:rPr>
              <a:t>Basic Recurrent neural network</a:t>
            </a:r>
          </a:p>
        </p:txBody>
      </p:sp>
      <p:sp>
        <p:nvSpPr>
          <p:cNvPr id="128"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4A4C5687-482E-394C-06DD-66C78BE43663}"/>
              </a:ext>
            </a:extLst>
          </p:cNvPr>
          <p:cNvGrpSpPr/>
          <p:nvPr/>
        </p:nvGrpSpPr>
        <p:grpSpPr>
          <a:xfrm>
            <a:off x="838201" y="2342317"/>
            <a:ext cx="10515604" cy="3720409"/>
            <a:chOff x="1992151" y="2616162"/>
            <a:chExt cx="9047883" cy="3201135"/>
          </a:xfrm>
        </p:grpSpPr>
        <p:sp>
          <p:nvSpPr>
            <p:cNvPr id="3" name="Oval 2">
              <a:extLst>
                <a:ext uri="{FF2B5EF4-FFF2-40B4-BE49-F238E27FC236}">
                  <a16:creationId xmlns:a16="http://schemas.microsoft.com/office/drawing/2014/main" id="{59249991-294C-4D4A-6E11-3E7C268FC67B}"/>
                </a:ext>
              </a:extLst>
            </p:cNvPr>
            <p:cNvSpPr/>
            <p:nvPr/>
          </p:nvSpPr>
          <p:spPr>
            <a:xfrm>
              <a:off x="6925333" y="2619148"/>
              <a:ext cx="643908" cy="632637"/>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a:solidFill>
                    <a:schemeClr val="tx1"/>
                  </a:solidFill>
                  <a:latin typeface="+mn-lt"/>
                  <a:ea typeface="+mn-ea"/>
                  <a:cs typeface="+mn-cs"/>
                </a:rPr>
                <a:t>x3</a:t>
              </a:r>
              <a:endParaRPr lang="en-CA">
                <a:solidFill>
                  <a:schemeClr val="tx1"/>
                </a:solidFill>
              </a:endParaRPr>
            </a:p>
          </p:txBody>
        </p:sp>
        <p:sp>
          <p:nvSpPr>
            <p:cNvPr id="6" name="Oval 5">
              <a:extLst>
                <a:ext uri="{FF2B5EF4-FFF2-40B4-BE49-F238E27FC236}">
                  <a16:creationId xmlns:a16="http://schemas.microsoft.com/office/drawing/2014/main" id="{41986DB2-DCB8-6C0F-B63A-2B2A14AF7411}"/>
                </a:ext>
              </a:extLst>
            </p:cNvPr>
            <p:cNvSpPr/>
            <p:nvPr/>
          </p:nvSpPr>
          <p:spPr>
            <a:xfrm>
              <a:off x="2225748" y="2619150"/>
              <a:ext cx="643908" cy="632637"/>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dirty="0">
                  <a:solidFill>
                    <a:schemeClr val="tx1"/>
                  </a:solidFill>
                  <a:latin typeface="+mn-lt"/>
                  <a:ea typeface="+mn-ea"/>
                  <a:cs typeface="+mn-cs"/>
                </a:rPr>
                <a:t>x1</a:t>
              </a:r>
              <a:endParaRPr lang="en-CA" dirty="0">
                <a:solidFill>
                  <a:schemeClr val="tx1"/>
                </a:solidFill>
              </a:endParaRPr>
            </a:p>
          </p:txBody>
        </p:sp>
        <p:sp>
          <p:nvSpPr>
            <p:cNvPr id="15" name="Oval 14">
              <a:extLst>
                <a:ext uri="{FF2B5EF4-FFF2-40B4-BE49-F238E27FC236}">
                  <a16:creationId xmlns:a16="http://schemas.microsoft.com/office/drawing/2014/main" id="{F9E4B334-5A86-E12F-F636-AA776CDABCDC}"/>
                </a:ext>
              </a:extLst>
            </p:cNvPr>
            <p:cNvSpPr/>
            <p:nvPr/>
          </p:nvSpPr>
          <p:spPr>
            <a:xfrm>
              <a:off x="4575541" y="2619149"/>
              <a:ext cx="643908" cy="632637"/>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a:solidFill>
                    <a:schemeClr val="tx1"/>
                  </a:solidFill>
                  <a:latin typeface="+mn-lt"/>
                  <a:ea typeface="+mn-ea"/>
                  <a:cs typeface="+mn-cs"/>
                </a:rPr>
                <a:t>x2</a:t>
              </a:r>
              <a:endParaRPr lang="en-CA">
                <a:solidFill>
                  <a:schemeClr val="tx1"/>
                </a:solidFill>
              </a:endParaRPr>
            </a:p>
          </p:txBody>
        </p:sp>
        <p:sp>
          <p:nvSpPr>
            <p:cNvPr id="21" name="TextBox 20">
              <a:extLst>
                <a:ext uri="{FF2B5EF4-FFF2-40B4-BE49-F238E27FC236}">
                  <a16:creationId xmlns:a16="http://schemas.microsoft.com/office/drawing/2014/main" id="{7A5FE3AA-9DCB-9F91-BC20-F28B759DF7AB}"/>
                </a:ext>
              </a:extLst>
            </p:cNvPr>
            <p:cNvSpPr txBox="1"/>
            <p:nvPr/>
          </p:nvSpPr>
          <p:spPr>
            <a:xfrm>
              <a:off x="6818119" y="2971800"/>
              <a:ext cx="65" cy="276999"/>
            </a:xfrm>
            <a:prstGeom prst="rect">
              <a:avLst/>
            </a:prstGeom>
            <a:noFill/>
          </p:spPr>
          <p:txBody>
            <a:bodyPr wrap="none" lIns="0" tIns="0" rIns="0" bIns="0" rtlCol="0">
              <a:spAutoFit/>
            </a:bodyPr>
            <a:lstStyle/>
            <a:p>
              <a:endParaRPr lang="en-CA"/>
            </a:p>
          </p:txBody>
        </p:sp>
        <p:sp>
          <p:nvSpPr>
            <p:cNvPr id="23" name="Rectangle: Rounded Corners 22">
              <a:extLst>
                <a:ext uri="{FF2B5EF4-FFF2-40B4-BE49-F238E27FC236}">
                  <a16:creationId xmlns:a16="http://schemas.microsoft.com/office/drawing/2014/main" id="{DB7BD0F4-5909-1808-1436-9D9F372E85E0}"/>
                </a:ext>
              </a:extLst>
            </p:cNvPr>
            <p:cNvSpPr/>
            <p:nvPr/>
          </p:nvSpPr>
          <p:spPr>
            <a:xfrm>
              <a:off x="1992151" y="3790507"/>
              <a:ext cx="1111102" cy="851243"/>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7" name="Straight Arrow Connector 26">
              <a:extLst>
                <a:ext uri="{FF2B5EF4-FFF2-40B4-BE49-F238E27FC236}">
                  <a16:creationId xmlns:a16="http://schemas.microsoft.com/office/drawing/2014/main" id="{CB00E642-CCE4-CE77-E44E-986548A2CAAF}"/>
                </a:ext>
              </a:extLst>
            </p:cNvPr>
            <p:cNvCxnSpPr>
              <a:stCxn id="6" idx="4"/>
              <a:endCxn id="23" idx="0"/>
            </p:cNvCxnSpPr>
            <p:nvPr/>
          </p:nvCxnSpPr>
          <p:spPr>
            <a:xfrm>
              <a:off x="2547702" y="3251787"/>
              <a:ext cx="0" cy="538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688BC38-3BB5-94F8-AD26-28C79C03530E}"/>
                </a:ext>
              </a:extLst>
            </p:cNvPr>
            <p:cNvSpPr/>
            <p:nvPr/>
          </p:nvSpPr>
          <p:spPr>
            <a:xfrm>
              <a:off x="6925333" y="5180469"/>
              <a:ext cx="643908" cy="632637"/>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a:solidFill>
                    <a:schemeClr val="tx1"/>
                  </a:solidFill>
                  <a:latin typeface="+mn-lt"/>
                  <a:ea typeface="+mn-ea"/>
                  <a:cs typeface="+mn-cs"/>
                </a:rPr>
                <a:t>y3</a:t>
              </a:r>
              <a:endParaRPr lang="en-CA">
                <a:solidFill>
                  <a:schemeClr val="tx1"/>
                </a:solidFill>
              </a:endParaRPr>
            </a:p>
          </p:txBody>
        </p:sp>
        <p:sp>
          <p:nvSpPr>
            <p:cNvPr id="30" name="Oval 29">
              <a:extLst>
                <a:ext uri="{FF2B5EF4-FFF2-40B4-BE49-F238E27FC236}">
                  <a16:creationId xmlns:a16="http://schemas.microsoft.com/office/drawing/2014/main" id="{CE5082A3-907A-FF3D-E43B-ECD8797C0A11}"/>
                </a:ext>
              </a:extLst>
            </p:cNvPr>
            <p:cNvSpPr/>
            <p:nvPr/>
          </p:nvSpPr>
          <p:spPr>
            <a:xfrm>
              <a:off x="2225748" y="5180471"/>
              <a:ext cx="643908" cy="632637"/>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dirty="0">
                  <a:solidFill>
                    <a:schemeClr val="tx1"/>
                  </a:solidFill>
                  <a:latin typeface="+mn-lt"/>
                  <a:ea typeface="+mn-ea"/>
                  <a:cs typeface="+mn-cs"/>
                </a:rPr>
                <a:t>y1</a:t>
              </a:r>
              <a:endParaRPr lang="en-CA" dirty="0">
                <a:solidFill>
                  <a:schemeClr val="tx1"/>
                </a:solidFill>
              </a:endParaRPr>
            </a:p>
          </p:txBody>
        </p:sp>
        <p:sp>
          <p:nvSpPr>
            <p:cNvPr id="32" name="Oval 31">
              <a:extLst>
                <a:ext uri="{FF2B5EF4-FFF2-40B4-BE49-F238E27FC236}">
                  <a16:creationId xmlns:a16="http://schemas.microsoft.com/office/drawing/2014/main" id="{55A710BE-C8E9-0597-A5D0-969107F57889}"/>
                </a:ext>
              </a:extLst>
            </p:cNvPr>
            <p:cNvSpPr/>
            <p:nvPr/>
          </p:nvSpPr>
          <p:spPr>
            <a:xfrm>
              <a:off x="4575541" y="5180470"/>
              <a:ext cx="643908" cy="632637"/>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a:solidFill>
                    <a:schemeClr val="tx1"/>
                  </a:solidFill>
                  <a:latin typeface="+mn-lt"/>
                  <a:ea typeface="+mn-ea"/>
                  <a:cs typeface="+mn-cs"/>
                </a:rPr>
                <a:t>y2</a:t>
              </a:r>
              <a:endParaRPr lang="en-CA">
                <a:solidFill>
                  <a:schemeClr val="tx1"/>
                </a:solidFill>
              </a:endParaRPr>
            </a:p>
          </p:txBody>
        </p:sp>
        <p:sp>
          <p:nvSpPr>
            <p:cNvPr id="34" name="TextBox 33">
              <a:extLst>
                <a:ext uri="{FF2B5EF4-FFF2-40B4-BE49-F238E27FC236}">
                  <a16:creationId xmlns:a16="http://schemas.microsoft.com/office/drawing/2014/main" id="{F1754CDB-B5DF-796A-1611-B46BC3B31865}"/>
                </a:ext>
              </a:extLst>
            </p:cNvPr>
            <p:cNvSpPr txBox="1"/>
            <p:nvPr/>
          </p:nvSpPr>
          <p:spPr>
            <a:xfrm>
              <a:off x="6818119" y="5533121"/>
              <a:ext cx="65" cy="276999"/>
            </a:xfrm>
            <a:prstGeom prst="rect">
              <a:avLst/>
            </a:prstGeom>
            <a:noFill/>
          </p:spPr>
          <p:txBody>
            <a:bodyPr wrap="none" lIns="0" tIns="0" rIns="0" bIns="0" rtlCol="0">
              <a:spAutoFit/>
            </a:bodyPr>
            <a:lstStyle/>
            <a:p>
              <a:endParaRPr lang="en-CA"/>
            </a:p>
          </p:txBody>
        </p:sp>
        <p:sp>
          <p:nvSpPr>
            <p:cNvPr id="36" name="Rectangle: Rounded Corners 35">
              <a:extLst>
                <a:ext uri="{FF2B5EF4-FFF2-40B4-BE49-F238E27FC236}">
                  <a16:creationId xmlns:a16="http://schemas.microsoft.com/office/drawing/2014/main" id="{92882DF9-8B8C-391D-DCC5-9AC74DE34604}"/>
                </a:ext>
              </a:extLst>
            </p:cNvPr>
            <p:cNvSpPr/>
            <p:nvPr/>
          </p:nvSpPr>
          <p:spPr>
            <a:xfrm>
              <a:off x="4341944" y="3790507"/>
              <a:ext cx="1111102" cy="851243"/>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0" name="Straight Arrow Connector 39">
              <a:extLst>
                <a:ext uri="{FF2B5EF4-FFF2-40B4-BE49-F238E27FC236}">
                  <a16:creationId xmlns:a16="http://schemas.microsoft.com/office/drawing/2014/main" id="{35BDA53A-F683-D83A-6038-F73CD0FB370B}"/>
                </a:ext>
              </a:extLst>
            </p:cNvPr>
            <p:cNvCxnSpPr>
              <a:stCxn id="23" idx="2"/>
              <a:endCxn id="30" idx="0"/>
            </p:cNvCxnSpPr>
            <p:nvPr/>
          </p:nvCxnSpPr>
          <p:spPr>
            <a:xfrm>
              <a:off x="2547702" y="4641750"/>
              <a:ext cx="0" cy="538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1471B6A-C3C3-3234-0575-6C57A04DBCD8}"/>
                </a:ext>
              </a:extLst>
            </p:cNvPr>
            <p:cNvCxnSpPr>
              <a:stCxn id="15" idx="4"/>
              <a:endCxn id="36" idx="0"/>
            </p:cNvCxnSpPr>
            <p:nvPr/>
          </p:nvCxnSpPr>
          <p:spPr>
            <a:xfrm>
              <a:off x="4897495" y="3251786"/>
              <a:ext cx="0" cy="538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9DEAE38-24CD-33A4-DE33-D558E7854586}"/>
                </a:ext>
              </a:extLst>
            </p:cNvPr>
            <p:cNvCxnSpPr>
              <a:stCxn id="36" idx="2"/>
              <a:endCxn id="32" idx="0"/>
            </p:cNvCxnSpPr>
            <p:nvPr/>
          </p:nvCxnSpPr>
          <p:spPr>
            <a:xfrm>
              <a:off x="4897495" y="4641750"/>
              <a:ext cx="0" cy="538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3D0DE12B-38AE-7AAC-42F5-266AE24EDBF8}"/>
                </a:ext>
              </a:extLst>
            </p:cNvPr>
            <p:cNvSpPr/>
            <p:nvPr/>
          </p:nvSpPr>
          <p:spPr>
            <a:xfrm>
              <a:off x="6691736" y="3790507"/>
              <a:ext cx="1111102" cy="851243"/>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5" name="Straight Arrow Connector 54">
              <a:extLst>
                <a:ext uri="{FF2B5EF4-FFF2-40B4-BE49-F238E27FC236}">
                  <a16:creationId xmlns:a16="http://schemas.microsoft.com/office/drawing/2014/main" id="{B35489C5-050D-6024-6C66-DD4654BF9726}"/>
                </a:ext>
              </a:extLst>
            </p:cNvPr>
            <p:cNvCxnSpPr>
              <a:stCxn id="3" idx="4"/>
              <a:endCxn id="51" idx="0"/>
            </p:cNvCxnSpPr>
            <p:nvPr/>
          </p:nvCxnSpPr>
          <p:spPr>
            <a:xfrm>
              <a:off x="7247287" y="3251785"/>
              <a:ext cx="0" cy="538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739C752-46FA-62C1-C665-376470537071}"/>
                </a:ext>
              </a:extLst>
            </p:cNvPr>
            <p:cNvCxnSpPr>
              <a:stCxn id="51" idx="2"/>
              <a:endCxn id="28" idx="0"/>
            </p:cNvCxnSpPr>
            <p:nvPr/>
          </p:nvCxnSpPr>
          <p:spPr>
            <a:xfrm>
              <a:off x="7247287" y="4641750"/>
              <a:ext cx="0" cy="538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DDF1FC4D-FA55-C5F3-85C8-32311AB6154B}"/>
                </a:ext>
              </a:extLst>
            </p:cNvPr>
            <p:cNvSpPr/>
            <p:nvPr/>
          </p:nvSpPr>
          <p:spPr>
            <a:xfrm>
              <a:off x="3382293" y="4017618"/>
              <a:ext cx="680611" cy="397019"/>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a:solidFill>
                    <a:schemeClr val="tx1"/>
                  </a:solidFill>
                  <a:latin typeface="+mn-lt"/>
                  <a:ea typeface="+mn-ea"/>
                  <a:cs typeface="+mn-cs"/>
                </a:rPr>
                <a:t>h0</a:t>
              </a:r>
              <a:endParaRPr lang="en-CA">
                <a:solidFill>
                  <a:schemeClr val="tx1"/>
                </a:solidFill>
              </a:endParaRPr>
            </a:p>
          </p:txBody>
        </p:sp>
        <p:cxnSp>
          <p:nvCxnSpPr>
            <p:cNvPr id="75" name="Straight Arrow Connector 74">
              <a:extLst>
                <a:ext uri="{FF2B5EF4-FFF2-40B4-BE49-F238E27FC236}">
                  <a16:creationId xmlns:a16="http://schemas.microsoft.com/office/drawing/2014/main" id="{FE8B1ADD-E1C7-6938-F188-381E5402FCD7}"/>
                </a:ext>
              </a:extLst>
            </p:cNvPr>
            <p:cNvCxnSpPr>
              <a:stCxn id="23" idx="3"/>
              <a:endCxn id="61" idx="1"/>
            </p:cNvCxnSpPr>
            <p:nvPr/>
          </p:nvCxnSpPr>
          <p:spPr>
            <a:xfrm flipV="1">
              <a:off x="3103253" y="4216128"/>
              <a:ext cx="2790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2BC8445-3A5D-007F-6E3B-CC7128CF8742}"/>
                </a:ext>
              </a:extLst>
            </p:cNvPr>
            <p:cNvCxnSpPr>
              <a:stCxn id="61" idx="3"/>
              <a:endCxn id="36" idx="1"/>
            </p:cNvCxnSpPr>
            <p:nvPr/>
          </p:nvCxnSpPr>
          <p:spPr>
            <a:xfrm>
              <a:off x="4062904" y="4216128"/>
              <a:ext cx="2790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BF58C897-C992-84A8-05D0-0ECB968F908D}"/>
                </a:ext>
              </a:extLst>
            </p:cNvPr>
            <p:cNvSpPr/>
            <p:nvPr/>
          </p:nvSpPr>
          <p:spPr>
            <a:xfrm>
              <a:off x="5732085" y="4017617"/>
              <a:ext cx="680611" cy="397019"/>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a:solidFill>
                    <a:schemeClr val="tx1"/>
                  </a:solidFill>
                  <a:latin typeface="+mn-lt"/>
                  <a:ea typeface="+mn-ea"/>
                  <a:cs typeface="+mn-cs"/>
                </a:rPr>
                <a:t>h1</a:t>
              </a:r>
              <a:endParaRPr lang="en-CA">
                <a:solidFill>
                  <a:schemeClr val="tx1"/>
                </a:solidFill>
              </a:endParaRPr>
            </a:p>
          </p:txBody>
        </p:sp>
        <p:cxnSp>
          <p:nvCxnSpPr>
            <p:cNvPr id="81" name="Straight Arrow Connector 80">
              <a:extLst>
                <a:ext uri="{FF2B5EF4-FFF2-40B4-BE49-F238E27FC236}">
                  <a16:creationId xmlns:a16="http://schemas.microsoft.com/office/drawing/2014/main" id="{01ADECF8-227E-6131-2992-EA4FA9ECC6A3}"/>
                </a:ext>
              </a:extLst>
            </p:cNvPr>
            <p:cNvCxnSpPr>
              <a:stCxn id="36" idx="3"/>
              <a:endCxn id="79" idx="1"/>
            </p:cNvCxnSpPr>
            <p:nvPr/>
          </p:nvCxnSpPr>
          <p:spPr>
            <a:xfrm flipV="1">
              <a:off x="5453046" y="4216127"/>
              <a:ext cx="27903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704D18B-244D-538C-EDD3-961554576DF3}"/>
                </a:ext>
              </a:extLst>
            </p:cNvPr>
            <p:cNvCxnSpPr>
              <a:stCxn id="79" idx="3"/>
              <a:endCxn id="51" idx="1"/>
            </p:cNvCxnSpPr>
            <p:nvPr/>
          </p:nvCxnSpPr>
          <p:spPr>
            <a:xfrm>
              <a:off x="6412696" y="4216127"/>
              <a:ext cx="27904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05B1028-56A2-BA4B-88A9-93CF62AC0AC4}"/>
                </a:ext>
              </a:extLst>
            </p:cNvPr>
            <p:cNvSpPr txBox="1"/>
            <p:nvPr/>
          </p:nvSpPr>
          <p:spPr>
            <a:xfrm>
              <a:off x="8237741" y="3609753"/>
              <a:ext cx="740591" cy="1216622"/>
            </a:xfrm>
            <a:prstGeom prst="rect">
              <a:avLst/>
            </a:prstGeom>
            <a:noFill/>
          </p:spPr>
          <p:txBody>
            <a:bodyPr wrap="square" rtlCol="0">
              <a:spAutoFit/>
            </a:bodyPr>
            <a:lstStyle/>
            <a:p>
              <a:pPr defTabSz="868717">
                <a:spcAft>
                  <a:spcPts val="731"/>
                </a:spcAft>
              </a:pPr>
              <a:r>
                <a:rPr lang="en-US" sz="6841" kern="1200">
                  <a:solidFill>
                    <a:schemeClr val="tx1"/>
                  </a:solidFill>
                  <a:latin typeface="+mn-lt"/>
                  <a:ea typeface="+mn-ea"/>
                  <a:cs typeface="+mn-cs"/>
                </a:rPr>
                <a:t>…</a:t>
              </a:r>
              <a:endParaRPr lang="en-CA"/>
            </a:p>
          </p:txBody>
        </p:sp>
        <p:sp>
          <p:nvSpPr>
            <p:cNvPr id="85" name="Rectangle: Rounded Corners 84">
              <a:extLst>
                <a:ext uri="{FF2B5EF4-FFF2-40B4-BE49-F238E27FC236}">
                  <a16:creationId xmlns:a16="http://schemas.microsoft.com/office/drawing/2014/main" id="{F4BB5D16-1CE5-61CC-ACCB-8F4808203C18}"/>
                </a:ext>
              </a:extLst>
            </p:cNvPr>
            <p:cNvSpPr/>
            <p:nvPr/>
          </p:nvSpPr>
          <p:spPr>
            <a:xfrm>
              <a:off x="9928932" y="3790504"/>
              <a:ext cx="1111102" cy="851243"/>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Oval 85">
              <a:extLst>
                <a:ext uri="{FF2B5EF4-FFF2-40B4-BE49-F238E27FC236}">
                  <a16:creationId xmlns:a16="http://schemas.microsoft.com/office/drawing/2014/main" id="{9457AEA7-E524-E0C6-4680-9375A4A758AA}"/>
                </a:ext>
              </a:extLst>
            </p:cNvPr>
            <p:cNvSpPr/>
            <p:nvPr/>
          </p:nvSpPr>
          <p:spPr>
            <a:xfrm>
              <a:off x="10162943" y="2616162"/>
              <a:ext cx="643908" cy="632637"/>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err="1">
                  <a:solidFill>
                    <a:schemeClr val="tx1"/>
                  </a:solidFill>
                  <a:latin typeface="+mn-lt"/>
                  <a:ea typeface="+mn-ea"/>
                  <a:cs typeface="+mn-cs"/>
                </a:rPr>
                <a:t>xN</a:t>
              </a:r>
              <a:endParaRPr lang="en-CA">
                <a:solidFill>
                  <a:schemeClr val="tx1"/>
                </a:solidFill>
              </a:endParaRPr>
            </a:p>
          </p:txBody>
        </p:sp>
        <p:sp>
          <p:nvSpPr>
            <p:cNvPr id="87" name="Oval 86">
              <a:extLst>
                <a:ext uri="{FF2B5EF4-FFF2-40B4-BE49-F238E27FC236}">
                  <a16:creationId xmlns:a16="http://schemas.microsoft.com/office/drawing/2014/main" id="{3C6E1CF8-B0C9-F7EB-8A3A-DF3CCDC3AA07}"/>
                </a:ext>
              </a:extLst>
            </p:cNvPr>
            <p:cNvSpPr/>
            <p:nvPr/>
          </p:nvSpPr>
          <p:spPr>
            <a:xfrm>
              <a:off x="10162943" y="5184660"/>
              <a:ext cx="643908" cy="632637"/>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err="1">
                  <a:solidFill>
                    <a:schemeClr val="tx1"/>
                  </a:solidFill>
                  <a:latin typeface="+mn-lt"/>
                  <a:ea typeface="+mn-ea"/>
                  <a:cs typeface="+mn-cs"/>
                </a:rPr>
                <a:t>yN</a:t>
              </a:r>
              <a:endParaRPr lang="en-CA">
                <a:solidFill>
                  <a:schemeClr val="tx1"/>
                </a:solidFill>
              </a:endParaRPr>
            </a:p>
          </p:txBody>
        </p:sp>
        <p:cxnSp>
          <p:nvCxnSpPr>
            <p:cNvPr id="89" name="Straight Arrow Connector 88">
              <a:extLst>
                <a:ext uri="{FF2B5EF4-FFF2-40B4-BE49-F238E27FC236}">
                  <a16:creationId xmlns:a16="http://schemas.microsoft.com/office/drawing/2014/main" id="{36D81D5B-0147-8EA2-2880-98AA559D3F06}"/>
                </a:ext>
              </a:extLst>
            </p:cNvPr>
            <p:cNvCxnSpPr>
              <a:stCxn id="86" idx="4"/>
              <a:endCxn id="85" idx="0"/>
            </p:cNvCxnSpPr>
            <p:nvPr/>
          </p:nvCxnSpPr>
          <p:spPr>
            <a:xfrm flipH="1">
              <a:off x="10484483" y="3248799"/>
              <a:ext cx="414" cy="541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E413A8F-B4E8-99A0-0D89-D31944A653D1}"/>
                </a:ext>
              </a:extLst>
            </p:cNvPr>
            <p:cNvCxnSpPr>
              <a:stCxn id="85" idx="2"/>
              <a:endCxn id="87" idx="0"/>
            </p:cNvCxnSpPr>
            <p:nvPr/>
          </p:nvCxnSpPr>
          <p:spPr>
            <a:xfrm>
              <a:off x="10484483" y="4641747"/>
              <a:ext cx="414" cy="54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4E0144E-4B14-4101-D643-26FF2C3B9983}"/>
                </a:ext>
              </a:extLst>
            </p:cNvPr>
            <p:cNvCxnSpPr>
              <a:cxnSpLocks/>
              <a:stCxn id="51" idx="3"/>
              <a:endCxn id="84" idx="1"/>
            </p:cNvCxnSpPr>
            <p:nvPr/>
          </p:nvCxnSpPr>
          <p:spPr>
            <a:xfrm>
              <a:off x="7802838" y="4216129"/>
              <a:ext cx="434903" cy="1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Rectangle: Rounded Corners 94">
              <a:extLst>
                <a:ext uri="{FF2B5EF4-FFF2-40B4-BE49-F238E27FC236}">
                  <a16:creationId xmlns:a16="http://schemas.microsoft.com/office/drawing/2014/main" id="{39732111-8BEE-8847-09AC-218C44427F7A}"/>
                </a:ext>
              </a:extLst>
            </p:cNvPr>
            <p:cNvSpPr/>
            <p:nvPr/>
          </p:nvSpPr>
          <p:spPr>
            <a:xfrm>
              <a:off x="8956200" y="4017617"/>
              <a:ext cx="689880" cy="397021"/>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a:solidFill>
                    <a:schemeClr val="tx1"/>
                  </a:solidFill>
                  <a:latin typeface="+mn-lt"/>
                  <a:ea typeface="+mn-ea"/>
                  <a:cs typeface="+mn-cs"/>
                </a:rPr>
                <a:t>hN-1</a:t>
              </a:r>
              <a:endParaRPr lang="en-CA">
                <a:solidFill>
                  <a:schemeClr val="tx1"/>
                </a:solidFill>
              </a:endParaRPr>
            </a:p>
          </p:txBody>
        </p:sp>
        <p:cxnSp>
          <p:nvCxnSpPr>
            <p:cNvPr id="97" name="Straight Arrow Connector 96">
              <a:extLst>
                <a:ext uri="{FF2B5EF4-FFF2-40B4-BE49-F238E27FC236}">
                  <a16:creationId xmlns:a16="http://schemas.microsoft.com/office/drawing/2014/main" id="{AE165E35-4FAA-A12E-C9B5-2E1F71291F21}"/>
                </a:ext>
              </a:extLst>
            </p:cNvPr>
            <p:cNvCxnSpPr>
              <a:stCxn id="95" idx="3"/>
              <a:endCxn id="85" idx="1"/>
            </p:cNvCxnSpPr>
            <p:nvPr/>
          </p:nvCxnSpPr>
          <p:spPr>
            <a:xfrm flipV="1">
              <a:off x="9646080" y="4216126"/>
              <a:ext cx="28285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99" name="Arrow: Right 98">
            <a:extLst>
              <a:ext uri="{FF2B5EF4-FFF2-40B4-BE49-F238E27FC236}">
                <a16:creationId xmlns:a16="http://schemas.microsoft.com/office/drawing/2014/main" id="{5E69646F-B728-B8B9-061E-DAF21BB5DF81}"/>
              </a:ext>
            </a:extLst>
          </p:cNvPr>
          <p:cNvSpPr/>
          <p:nvPr/>
        </p:nvSpPr>
        <p:spPr>
          <a:xfrm>
            <a:off x="2705986" y="6262576"/>
            <a:ext cx="7456437" cy="4707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Time</a:t>
            </a:r>
            <a:endParaRPr lang="en-CA"/>
          </a:p>
        </p:txBody>
      </p:sp>
    </p:spTree>
    <p:extLst>
      <p:ext uri="{BB962C8B-B14F-4D97-AF65-F5344CB8AC3E}">
        <p14:creationId xmlns:p14="http://schemas.microsoft.com/office/powerpoint/2010/main" val="21464523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dirty="0">
                <a:solidFill>
                  <a:schemeClr val="tx1"/>
                </a:solidFill>
                <a:latin typeface="+mj-lt"/>
                <a:ea typeface="+mj-ea"/>
                <a:cs typeface="+mj-cs"/>
              </a:rPr>
              <a:t>Basic Recurrent neural network</a:t>
            </a:r>
          </a:p>
        </p:txBody>
      </p:sp>
      <p:sp>
        <p:nvSpPr>
          <p:cNvPr id="128"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4A4C5687-482E-394C-06DD-66C78BE43663}"/>
              </a:ext>
            </a:extLst>
          </p:cNvPr>
          <p:cNvGrpSpPr/>
          <p:nvPr/>
        </p:nvGrpSpPr>
        <p:grpSpPr>
          <a:xfrm>
            <a:off x="838200" y="2342317"/>
            <a:ext cx="10515604" cy="3720409"/>
            <a:chOff x="1992151" y="2616162"/>
            <a:chExt cx="9047883" cy="3201135"/>
          </a:xfrm>
          <a:solidFill>
            <a:schemeClr val="bg2">
              <a:lumMod val="90000"/>
            </a:schemeClr>
          </a:solidFill>
        </p:grpSpPr>
        <p:sp>
          <p:nvSpPr>
            <p:cNvPr id="3" name="Oval 2">
              <a:extLst>
                <a:ext uri="{FF2B5EF4-FFF2-40B4-BE49-F238E27FC236}">
                  <a16:creationId xmlns:a16="http://schemas.microsoft.com/office/drawing/2014/main" id="{59249991-294C-4D4A-6E11-3E7C268FC67B}"/>
                </a:ext>
              </a:extLst>
            </p:cNvPr>
            <p:cNvSpPr/>
            <p:nvPr/>
          </p:nvSpPr>
          <p:spPr>
            <a:xfrm>
              <a:off x="6925333" y="2619148"/>
              <a:ext cx="643908" cy="63263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a:solidFill>
                    <a:schemeClr val="bg2">
                      <a:lumMod val="75000"/>
                    </a:schemeClr>
                  </a:solidFill>
                  <a:latin typeface="+mn-lt"/>
                  <a:ea typeface="+mn-ea"/>
                  <a:cs typeface="+mn-cs"/>
                </a:rPr>
                <a:t>x3</a:t>
              </a:r>
              <a:endParaRPr lang="en-CA">
                <a:solidFill>
                  <a:schemeClr val="bg2">
                    <a:lumMod val="75000"/>
                  </a:schemeClr>
                </a:solidFill>
              </a:endParaRPr>
            </a:p>
          </p:txBody>
        </p:sp>
        <p:sp>
          <p:nvSpPr>
            <p:cNvPr id="6" name="Oval 5">
              <a:extLst>
                <a:ext uri="{FF2B5EF4-FFF2-40B4-BE49-F238E27FC236}">
                  <a16:creationId xmlns:a16="http://schemas.microsoft.com/office/drawing/2014/main" id="{41986DB2-DCB8-6C0F-B63A-2B2A14AF7411}"/>
                </a:ext>
              </a:extLst>
            </p:cNvPr>
            <p:cNvSpPr/>
            <p:nvPr/>
          </p:nvSpPr>
          <p:spPr>
            <a:xfrm>
              <a:off x="2225748" y="2619150"/>
              <a:ext cx="643908" cy="63263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dirty="0">
                  <a:solidFill>
                    <a:schemeClr val="bg2">
                      <a:lumMod val="75000"/>
                    </a:schemeClr>
                  </a:solidFill>
                  <a:latin typeface="+mn-lt"/>
                  <a:ea typeface="+mn-ea"/>
                  <a:cs typeface="+mn-cs"/>
                </a:rPr>
                <a:t>x1</a:t>
              </a:r>
              <a:endParaRPr lang="en-CA" dirty="0">
                <a:solidFill>
                  <a:schemeClr val="bg2">
                    <a:lumMod val="75000"/>
                  </a:schemeClr>
                </a:solidFill>
              </a:endParaRPr>
            </a:p>
          </p:txBody>
        </p:sp>
        <p:sp>
          <p:nvSpPr>
            <p:cNvPr id="15" name="Oval 14">
              <a:extLst>
                <a:ext uri="{FF2B5EF4-FFF2-40B4-BE49-F238E27FC236}">
                  <a16:creationId xmlns:a16="http://schemas.microsoft.com/office/drawing/2014/main" id="{F9E4B334-5A86-E12F-F636-AA776CDABCDC}"/>
                </a:ext>
              </a:extLst>
            </p:cNvPr>
            <p:cNvSpPr/>
            <p:nvPr/>
          </p:nvSpPr>
          <p:spPr>
            <a:xfrm>
              <a:off x="4575541" y="2619149"/>
              <a:ext cx="643908" cy="63263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a:solidFill>
                    <a:schemeClr val="bg2">
                      <a:lumMod val="75000"/>
                    </a:schemeClr>
                  </a:solidFill>
                  <a:latin typeface="+mn-lt"/>
                  <a:ea typeface="+mn-ea"/>
                  <a:cs typeface="+mn-cs"/>
                </a:rPr>
                <a:t>x2</a:t>
              </a:r>
              <a:endParaRPr lang="en-CA">
                <a:solidFill>
                  <a:schemeClr val="bg2">
                    <a:lumMod val="75000"/>
                  </a:schemeClr>
                </a:solidFill>
              </a:endParaRPr>
            </a:p>
          </p:txBody>
        </p:sp>
        <p:sp>
          <p:nvSpPr>
            <p:cNvPr id="21" name="TextBox 20">
              <a:extLst>
                <a:ext uri="{FF2B5EF4-FFF2-40B4-BE49-F238E27FC236}">
                  <a16:creationId xmlns:a16="http://schemas.microsoft.com/office/drawing/2014/main" id="{7A5FE3AA-9DCB-9F91-BC20-F28B759DF7AB}"/>
                </a:ext>
              </a:extLst>
            </p:cNvPr>
            <p:cNvSpPr txBox="1"/>
            <p:nvPr/>
          </p:nvSpPr>
          <p:spPr>
            <a:xfrm>
              <a:off x="6818119" y="2971800"/>
              <a:ext cx="56" cy="238337"/>
            </a:xfrm>
            <a:prstGeom prst="rect">
              <a:avLst/>
            </a:prstGeom>
            <a:grpFill/>
          </p:spPr>
          <p:txBody>
            <a:bodyPr wrap="none" lIns="0" tIns="0" rIns="0" bIns="0" rtlCol="0">
              <a:spAutoFit/>
            </a:bodyPr>
            <a:lstStyle/>
            <a:p>
              <a:endParaRPr lang="en-CA">
                <a:solidFill>
                  <a:schemeClr val="bg2">
                    <a:lumMod val="75000"/>
                  </a:schemeClr>
                </a:solidFill>
              </a:endParaRPr>
            </a:p>
          </p:txBody>
        </p:sp>
        <p:sp>
          <p:nvSpPr>
            <p:cNvPr id="23" name="Rectangle: Rounded Corners 22">
              <a:extLst>
                <a:ext uri="{FF2B5EF4-FFF2-40B4-BE49-F238E27FC236}">
                  <a16:creationId xmlns:a16="http://schemas.microsoft.com/office/drawing/2014/main" id="{DB7BD0F4-5909-1808-1436-9D9F372E85E0}"/>
                </a:ext>
              </a:extLst>
            </p:cNvPr>
            <p:cNvSpPr/>
            <p:nvPr/>
          </p:nvSpPr>
          <p:spPr>
            <a:xfrm>
              <a:off x="1992151" y="3790507"/>
              <a:ext cx="1111102" cy="851243"/>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27" name="Straight Arrow Connector 26">
              <a:extLst>
                <a:ext uri="{FF2B5EF4-FFF2-40B4-BE49-F238E27FC236}">
                  <a16:creationId xmlns:a16="http://schemas.microsoft.com/office/drawing/2014/main" id="{CB00E642-CCE4-CE77-E44E-986548A2CAAF}"/>
                </a:ext>
              </a:extLst>
            </p:cNvPr>
            <p:cNvCxnSpPr>
              <a:stCxn id="6" idx="4"/>
              <a:endCxn id="23" idx="0"/>
            </p:cNvCxnSpPr>
            <p:nvPr/>
          </p:nvCxnSpPr>
          <p:spPr>
            <a:xfrm>
              <a:off x="2547702" y="3251787"/>
              <a:ext cx="0" cy="538720"/>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688BC38-3BB5-94F8-AD26-28C79C03530E}"/>
                </a:ext>
              </a:extLst>
            </p:cNvPr>
            <p:cNvSpPr/>
            <p:nvPr/>
          </p:nvSpPr>
          <p:spPr>
            <a:xfrm>
              <a:off x="6925333" y="5180469"/>
              <a:ext cx="643908" cy="63263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a:solidFill>
                    <a:schemeClr val="bg2">
                      <a:lumMod val="75000"/>
                    </a:schemeClr>
                  </a:solidFill>
                  <a:latin typeface="+mn-lt"/>
                  <a:ea typeface="+mn-ea"/>
                  <a:cs typeface="+mn-cs"/>
                </a:rPr>
                <a:t>y3</a:t>
              </a:r>
              <a:endParaRPr lang="en-CA">
                <a:solidFill>
                  <a:schemeClr val="bg2">
                    <a:lumMod val="75000"/>
                  </a:schemeClr>
                </a:solidFill>
              </a:endParaRPr>
            </a:p>
          </p:txBody>
        </p:sp>
        <p:sp>
          <p:nvSpPr>
            <p:cNvPr id="30" name="Oval 29">
              <a:extLst>
                <a:ext uri="{FF2B5EF4-FFF2-40B4-BE49-F238E27FC236}">
                  <a16:creationId xmlns:a16="http://schemas.microsoft.com/office/drawing/2014/main" id="{CE5082A3-907A-FF3D-E43B-ECD8797C0A11}"/>
                </a:ext>
              </a:extLst>
            </p:cNvPr>
            <p:cNvSpPr/>
            <p:nvPr/>
          </p:nvSpPr>
          <p:spPr>
            <a:xfrm>
              <a:off x="2225748" y="5180471"/>
              <a:ext cx="643908" cy="63263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dirty="0">
                  <a:solidFill>
                    <a:schemeClr val="bg2">
                      <a:lumMod val="75000"/>
                    </a:schemeClr>
                  </a:solidFill>
                  <a:latin typeface="+mn-lt"/>
                  <a:ea typeface="+mn-ea"/>
                  <a:cs typeface="+mn-cs"/>
                </a:rPr>
                <a:t>y1</a:t>
              </a:r>
              <a:endParaRPr lang="en-CA" dirty="0">
                <a:solidFill>
                  <a:schemeClr val="bg2">
                    <a:lumMod val="75000"/>
                  </a:schemeClr>
                </a:solidFill>
              </a:endParaRPr>
            </a:p>
          </p:txBody>
        </p:sp>
        <p:sp>
          <p:nvSpPr>
            <p:cNvPr id="32" name="Oval 31">
              <a:extLst>
                <a:ext uri="{FF2B5EF4-FFF2-40B4-BE49-F238E27FC236}">
                  <a16:creationId xmlns:a16="http://schemas.microsoft.com/office/drawing/2014/main" id="{55A710BE-C8E9-0597-A5D0-969107F57889}"/>
                </a:ext>
              </a:extLst>
            </p:cNvPr>
            <p:cNvSpPr/>
            <p:nvPr/>
          </p:nvSpPr>
          <p:spPr>
            <a:xfrm>
              <a:off x="4575541" y="5180470"/>
              <a:ext cx="643908" cy="63263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a:solidFill>
                    <a:schemeClr val="bg2">
                      <a:lumMod val="75000"/>
                    </a:schemeClr>
                  </a:solidFill>
                  <a:latin typeface="+mn-lt"/>
                  <a:ea typeface="+mn-ea"/>
                  <a:cs typeface="+mn-cs"/>
                </a:rPr>
                <a:t>y2</a:t>
              </a:r>
              <a:endParaRPr lang="en-CA">
                <a:solidFill>
                  <a:schemeClr val="bg2">
                    <a:lumMod val="75000"/>
                  </a:schemeClr>
                </a:solidFill>
              </a:endParaRPr>
            </a:p>
          </p:txBody>
        </p:sp>
        <p:sp>
          <p:nvSpPr>
            <p:cNvPr id="34" name="TextBox 33">
              <a:extLst>
                <a:ext uri="{FF2B5EF4-FFF2-40B4-BE49-F238E27FC236}">
                  <a16:creationId xmlns:a16="http://schemas.microsoft.com/office/drawing/2014/main" id="{F1754CDB-B5DF-796A-1611-B46BC3B31865}"/>
                </a:ext>
              </a:extLst>
            </p:cNvPr>
            <p:cNvSpPr txBox="1"/>
            <p:nvPr/>
          </p:nvSpPr>
          <p:spPr>
            <a:xfrm>
              <a:off x="6818119" y="5533121"/>
              <a:ext cx="56" cy="238337"/>
            </a:xfrm>
            <a:prstGeom prst="rect">
              <a:avLst/>
            </a:prstGeom>
            <a:grpFill/>
          </p:spPr>
          <p:txBody>
            <a:bodyPr wrap="none" lIns="0" tIns="0" rIns="0" bIns="0" rtlCol="0">
              <a:spAutoFit/>
            </a:bodyPr>
            <a:lstStyle/>
            <a:p>
              <a:endParaRPr lang="en-CA">
                <a:solidFill>
                  <a:schemeClr val="bg2">
                    <a:lumMod val="75000"/>
                  </a:schemeClr>
                </a:solidFill>
              </a:endParaRPr>
            </a:p>
          </p:txBody>
        </p:sp>
        <p:sp>
          <p:nvSpPr>
            <p:cNvPr id="36" name="Rectangle: Rounded Corners 35">
              <a:extLst>
                <a:ext uri="{FF2B5EF4-FFF2-40B4-BE49-F238E27FC236}">
                  <a16:creationId xmlns:a16="http://schemas.microsoft.com/office/drawing/2014/main" id="{92882DF9-8B8C-391D-DCC5-9AC74DE34604}"/>
                </a:ext>
              </a:extLst>
            </p:cNvPr>
            <p:cNvSpPr/>
            <p:nvPr/>
          </p:nvSpPr>
          <p:spPr>
            <a:xfrm>
              <a:off x="4341944" y="3790507"/>
              <a:ext cx="1111102" cy="851243"/>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40" name="Straight Arrow Connector 39">
              <a:extLst>
                <a:ext uri="{FF2B5EF4-FFF2-40B4-BE49-F238E27FC236}">
                  <a16:creationId xmlns:a16="http://schemas.microsoft.com/office/drawing/2014/main" id="{35BDA53A-F683-D83A-6038-F73CD0FB370B}"/>
                </a:ext>
              </a:extLst>
            </p:cNvPr>
            <p:cNvCxnSpPr>
              <a:stCxn id="23" idx="2"/>
              <a:endCxn id="30" idx="0"/>
            </p:cNvCxnSpPr>
            <p:nvPr/>
          </p:nvCxnSpPr>
          <p:spPr>
            <a:xfrm>
              <a:off x="2547702" y="4641750"/>
              <a:ext cx="0" cy="538721"/>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1471B6A-C3C3-3234-0575-6C57A04DBCD8}"/>
                </a:ext>
              </a:extLst>
            </p:cNvPr>
            <p:cNvCxnSpPr>
              <a:stCxn id="15" idx="4"/>
              <a:endCxn id="36" idx="0"/>
            </p:cNvCxnSpPr>
            <p:nvPr/>
          </p:nvCxnSpPr>
          <p:spPr>
            <a:xfrm>
              <a:off x="4897495" y="3251786"/>
              <a:ext cx="0" cy="538721"/>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9DEAE38-24CD-33A4-DE33-D558E7854586}"/>
                </a:ext>
              </a:extLst>
            </p:cNvPr>
            <p:cNvCxnSpPr>
              <a:stCxn id="36" idx="2"/>
              <a:endCxn id="32" idx="0"/>
            </p:cNvCxnSpPr>
            <p:nvPr/>
          </p:nvCxnSpPr>
          <p:spPr>
            <a:xfrm>
              <a:off x="4897495" y="4641750"/>
              <a:ext cx="0" cy="538720"/>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3D0DE12B-38AE-7AAC-42F5-266AE24EDBF8}"/>
                </a:ext>
              </a:extLst>
            </p:cNvPr>
            <p:cNvSpPr/>
            <p:nvPr/>
          </p:nvSpPr>
          <p:spPr>
            <a:xfrm>
              <a:off x="6691736" y="3790507"/>
              <a:ext cx="1111102" cy="851243"/>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55" name="Straight Arrow Connector 54">
              <a:extLst>
                <a:ext uri="{FF2B5EF4-FFF2-40B4-BE49-F238E27FC236}">
                  <a16:creationId xmlns:a16="http://schemas.microsoft.com/office/drawing/2014/main" id="{B35489C5-050D-6024-6C66-DD4654BF9726}"/>
                </a:ext>
              </a:extLst>
            </p:cNvPr>
            <p:cNvCxnSpPr>
              <a:stCxn id="3" idx="4"/>
              <a:endCxn id="51" idx="0"/>
            </p:cNvCxnSpPr>
            <p:nvPr/>
          </p:nvCxnSpPr>
          <p:spPr>
            <a:xfrm>
              <a:off x="7247287" y="3251785"/>
              <a:ext cx="0" cy="53872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739C752-46FA-62C1-C665-376470537071}"/>
                </a:ext>
              </a:extLst>
            </p:cNvPr>
            <p:cNvCxnSpPr>
              <a:stCxn id="51" idx="2"/>
              <a:endCxn id="28" idx="0"/>
            </p:cNvCxnSpPr>
            <p:nvPr/>
          </p:nvCxnSpPr>
          <p:spPr>
            <a:xfrm>
              <a:off x="7247287" y="4641750"/>
              <a:ext cx="0" cy="538719"/>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DDF1FC4D-FA55-C5F3-85C8-32311AB6154B}"/>
                </a:ext>
              </a:extLst>
            </p:cNvPr>
            <p:cNvSpPr/>
            <p:nvPr/>
          </p:nvSpPr>
          <p:spPr>
            <a:xfrm>
              <a:off x="3382293" y="4017618"/>
              <a:ext cx="680611" cy="397019"/>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a:solidFill>
                    <a:schemeClr val="bg2">
                      <a:lumMod val="75000"/>
                    </a:schemeClr>
                  </a:solidFill>
                  <a:latin typeface="+mn-lt"/>
                  <a:ea typeface="+mn-ea"/>
                  <a:cs typeface="+mn-cs"/>
                </a:rPr>
                <a:t>h0</a:t>
              </a:r>
              <a:endParaRPr lang="en-CA">
                <a:solidFill>
                  <a:schemeClr val="bg2">
                    <a:lumMod val="75000"/>
                  </a:schemeClr>
                </a:solidFill>
              </a:endParaRPr>
            </a:p>
          </p:txBody>
        </p:sp>
        <p:cxnSp>
          <p:nvCxnSpPr>
            <p:cNvPr id="75" name="Straight Arrow Connector 74">
              <a:extLst>
                <a:ext uri="{FF2B5EF4-FFF2-40B4-BE49-F238E27FC236}">
                  <a16:creationId xmlns:a16="http://schemas.microsoft.com/office/drawing/2014/main" id="{FE8B1ADD-E1C7-6938-F188-381E5402FCD7}"/>
                </a:ext>
              </a:extLst>
            </p:cNvPr>
            <p:cNvCxnSpPr>
              <a:stCxn id="23" idx="3"/>
              <a:endCxn id="61" idx="1"/>
            </p:cNvCxnSpPr>
            <p:nvPr/>
          </p:nvCxnSpPr>
          <p:spPr>
            <a:xfrm flipV="1">
              <a:off x="3103253" y="4216128"/>
              <a:ext cx="279040" cy="1"/>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2BC8445-3A5D-007F-6E3B-CC7128CF8742}"/>
                </a:ext>
              </a:extLst>
            </p:cNvPr>
            <p:cNvCxnSpPr>
              <a:stCxn id="61" idx="3"/>
              <a:endCxn id="36" idx="1"/>
            </p:cNvCxnSpPr>
            <p:nvPr/>
          </p:nvCxnSpPr>
          <p:spPr>
            <a:xfrm>
              <a:off x="4062904" y="4216128"/>
              <a:ext cx="279040" cy="1"/>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BF58C897-C992-84A8-05D0-0ECB968F908D}"/>
                </a:ext>
              </a:extLst>
            </p:cNvPr>
            <p:cNvSpPr/>
            <p:nvPr/>
          </p:nvSpPr>
          <p:spPr>
            <a:xfrm>
              <a:off x="5732085" y="4017617"/>
              <a:ext cx="680611" cy="397019"/>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a:solidFill>
                    <a:schemeClr val="bg2">
                      <a:lumMod val="75000"/>
                    </a:schemeClr>
                  </a:solidFill>
                  <a:latin typeface="+mn-lt"/>
                  <a:ea typeface="+mn-ea"/>
                  <a:cs typeface="+mn-cs"/>
                </a:rPr>
                <a:t>h1</a:t>
              </a:r>
              <a:endParaRPr lang="en-CA">
                <a:solidFill>
                  <a:schemeClr val="bg2">
                    <a:lumMod val="75000"/>
                  </a:schemeClr>
                </a:solidFill>
              </a:endParaRPr>
            </a:p>
          </p:txBody>
        </p:sp>
        <p:cxnSp>
          <p:nvCxnSpPr>
            <p:cNvPr id="81" name="Straight Arrow Connector 80">
              <a:extLst>
                <a:ext uri="{FF2B5EF4-FFF2-40B4-BE49-F238E27FC236}">
                  <a16:creationId xmlns:a16="http://schemas.microsoft.com/office/drawing/2014/main" id="{01ADECF8-227E-6131-2992-EA4FA9ECC6A3}"/>
                </a:ext>
              </a:extLst>
            </p:cNvPr>
            <p:cNvCxnSpPr>
              <a:stCxn id="36" idx="3"/>
              <a:endCxn id="79" idx="1"/>
            </p:cNvCxnSpPr>
            <p:nvPr/>
          </p:nvCxnSpPr>
          <p:spPr>
            <a:xfrm flipV="1">
              <a:off x="5453046" y="4216127"/>
              <a:ext cx="279039" cy="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704D18B-244D-538C-EDD3-961554576DF3}"/>
                </a:ext>
              </a:extLst>
            </p:cNvPr>
            <p:cNvCxnSpPr>
              <a:stCxn id="79" idx="3"/>
              <a:endCxn id="51" idx="1"/>
            </p:cNvCxnSpPr>
            <p:nvPr/>
          </p:nvCxnSpPr>
          <p:spPr>
            <a:xfrm>
              <a:off x="6412696" y="4216127"/>
              <a:ext cx="279040" cy="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05B1028-56A2-BA4B-88A9-93CF62AC0AC4}"/>
                </a:ext>
              </a:extLst>
            </p:cNvPr>
            <p:cNvSpPr txBox="1"/>
            <p:nvPr/>
          </p:nvSpPr>
          <p:spPr>
            <a:xfrm>
              <a:off x="8237741" y="3609753"/>
              <a:ext cx="740591" cy="985236"/>
            </a:xfrm>
            <a:prstGeom prst="rect">
              <a:avLst/>
            </a:prstGeom>
            <a:noFill/>
          </p:spPr>
          <p:txBody>
            <a:bodyPr wrap="square" rtlCol="0">
              <a:spAutoFit/>
            </a:bodyPr>
            <a:lstStyle/>
            <a:p>
              <a:pPr defTabSz="868717">
                <a:spcAft>
                  <a:spcPts val="731"/>
                </a:spcAft>
              </a:pPr>
              <a:r>
                <a:rPr lang="en-US" sz="6841" kern="1200" dirty="0">
                  <a:solidFill>
                    <a:schemeClr val="bg2">
                      <a:lumMod val="75000"/>
                    </a:schemeClr>
                  </a:solidFill>
                  <a:latin typeface="+mn-lt"/>
                  <a:ea typeface="+mn-ea"/>
                  <a:cs typeface="+mn-cs"/>
                </a:rPr>
                <a:t>…</a:t>
              </a:r>
              <a:endParaRPr lang="en-CA" dirty="0">
                <a:solidFill>
                  <a:schemeClr val="bg2">
                    <a:lumMod val="75000"/>
                  </a:schemeClr>
                </a:solidFill>
              </a:endParaRPr>
            </a:p>
          </p:txBody>
        </p:sp>
        <p:sp>
          <p:nvSpPr>
            <p:cNvPr id="85" name="Rectangle: Rounded Corners 84">
              <a:extLst>
                <a:ext uri="{FF2B5EF4-FFF2-40B4-BE49-F238E27FC236}">
                  <a16:creationId xmlns:a16="http://schemas.microsoft.com/office/drawing/2014/main" id="{F4BB5D16-1CE5-61CC-ACCB-8F4808203C18}"/>
                </a:ext>
              </a:extLst>
            </p:cNvPr>
            <p:cNvSpPr/>
            <p:nvPr/>
          </p:nvSpPr>
          <p:spPr>
            <a:xfrm>
              <a:off x="9928932" y="3790504"/>
              <a:ext cx="1111102" cy="851243"/>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sp>
          <p:nvSpPr>
            <p:cNvPr id="86" name="Oval 85">
              <a:extLst>
                <a:ext uri="{FF2B5EF4-FFF2-40B4-BE49-F238E27FC236}">
                  <a16:creationId xmlns:a16="http://schemas.microsoft.com/office/drawing/2014/main" id="{9457AEA7-E524-E0C6-4680-9375A4A758AA}"/>
                </a:ext>
              </a:extLst>
            </p:cNvPr>
            <p:cNvSpPr/>
            <p:nvPr/>
          </p:nvSpPr>
          <p:spPr>
            <a:xfrm>
              <a:off x="10162943" y="2616162"/>
              <a:ext cx="643908" cy="63263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err="1">
                  <a:solidFill>
                    <a:schemeClr val="bg2">
                      <a:lumMod val="75000"/>
                    </a:schemeClr>
                  </a:solidFill>
                  <a:latin typeface="+mn-lt"/>
                  <a:ea typeface="+mn-ea"/>
                  <a:cs typeface="+mn-cs"/>
                </a:rPr>
                <a:t>xN</a:t>
              </a:r>
              <a:endParaRPr lang="en-CA">
                <a:solidFill>
                  <a:schemeClr val="bg2">
                    <a:lumMod val="75000"/>
                  </a:schemeClr>
                </a:solidFill>
              </a:endParaRPr>
            </a:p>
          </p:txBody>
        </p:sp>
        <p:sp>
          <p:nvSpPr>
            <p:cNvPr id="87" name="Oval 86">
              <a:extLst>
                <a:ext uri="{FF2B5EF4-FFF2-40B4-BE49-F238E27FC236}">
                  <a16:creationId xmlns:a16="http://schemas.microsoft.com/office/drawing/2014/main" id="{3C6E1CF8-B0C9-F7EB-8A3A-DF3CCDC3AA07}"/>
                </a:ext>
              </a:extLst>
            </p:cNvPr>
            <p:cNvSpPr/>
            <p:nvPr/>
          </p:nvSpPr>
          <p:spPr>
            <a:xfrm>
              <a:off x="10162943" y="5184660"/>
              <a:ext cx="643908" cy="632637"/>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err="1">
                  <a:solidFill>
                    <a:schemeClr val="bg2">
                      <a:lumMod val="75000"/>
                    </a:schemeClr>
                  </a:solidFill>
                  <a:latin typeface="+mn-lt"/>
                  <a:ea typeface="+mn-ea"/>
                  <a:cs typeface="+mn-cs"/>
                </a:rPr>
                <a:t>yN</a:t>
              </a:r>
              <a:endParaRPr lang="en-CA">
                <a:solidFill>
                  <a:schemeClr val="bg2">
                    <a:lumMod val="75000"/>
                  </a:schemeClr>
                </a:solidFill>
              </a:endParaRPr>
            </a:p>
          </p:txBody>
        </p:sp>
        <p:cxnSp>
          <p:nvCxnSpPr>
            <p:cNvPr id="89" name="Straight Arrow Connector 88">
              <a:extLst>
                <a:ext uri="{FF2B5EF4-FFF2-40B4-BE49-F238E27FC236}">
                  <a16:creationId xmlns:a16="http://schemas.microsoft.com/office/drawing/2014/main" id="{36D81D5B-0147-8EA2-2880-98AA559D3F06}"/>
                </a:ext>
              </a:extLst>
            </p:cNvPr>
            <p:cNvCxnSpPr>
              <a:stCxn id="86" idx="4"/>
              <a:endCxn id="85" idx="0"/>
            </p:cNvCxnSpPr>
            <p:nvPr/>
          </p:nvCxnSpPr>
          <p:spPr>
            <a:xfrm flipH="1">
              <a:off x="10484483" y="3248799"/>
              <a:ext cx="414" cy="541705"/>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E413A8F-B4E8-99A0-0D89-D31944A653D1}"/>
                </a:ext>
              </a:extLst>
            </p:cNvPr>
            <p:cNvCxnSpPr>
              <a:stCxn id="85" idx="2"/>
              <a:endCxn id="87" idx="0"/>
            </p:cNvCxnSpPr>
            <p:nvPr/>
          </p:nvCxnSpPr>
          <p:spPr>
            <a:xfrm>
              <a:off x="10484483" y="4641747"/>
              <a:ext cx="414" cy="54291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4E0144E-4B14-4101-D643-26FF2C3B9983}"/>
                </a:ext>
              </a:extLst>
            </p:cNvPr>
            <p:cNvCxnSpPr>
              <a:cxnSpLocks/>
              <a:stCxn id="51" idx="3"/>
              <a:endCxn id="84" idx="1"/>
            </p:cNvCxnSpPr>
            <p:nvPr/>
          </p:nvCxnSpPr>
          <p:spPr>
            <a:xfrm flipV="1">
              <a:off x="7802838" y="4102372"/>
              <a:ext cx="434902" cy="113757"/>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95" name="Rectangle: Rounded Corners 94">
              <a:extLst>
                <a:ext uri="{FF2B5EF4-FFF2-40B4-BE49-F238E27FC236}">
                  <a16:creationId xmlns:a16="http://schemas.microsoft.com/office/drawing/2014/main" id="{39732111-8BEE-8847-09AC-218C44427F7A}"/>
                </a:ext>
              </a:extLst>
            </p:cNvPr>
            <p:cNvSpPr/>
            <p:nvPr/>
          </p:nvSpPr>
          <p:spPr>
            <a:xfrm>
              <a:off x="8956200" y="4017617"/>
              <a:ext cx="689880" cy="397021"/>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60704">
                <a:spcAft>
                  <a:spcPts val="600"/>
                </a:spcAft>
              </a:pPr>
              <a:r>
                <a:rPr lang="en-US" sz="2088" kern="1200">
                  <a:solidFill>
                    <a:schemeClr val="bg2">
                      <a:lumMod val="75000"/>
                    </a:schemeClr>
                  </a:solidFill>
                  <a:latin typeface="+mn-lt"/>
                  <a:ea typeface="+mn-ea"/>
                  <a:cs typeface="+mn-cs"/>
                </a:rPr>
                <a:t>hN-1</a:t>
              </a:r>
              <a:endParaRPr lang="en-CA">
                <a:solidFill>
                  <a:schemeClr val="bg2">
                    <a:lumMod val="75000"/>
                  </a:schemeClr>
                </a:solidFill>
              </a:endParaRPr>
            </a:p>
          </p:txBody>
        </p:sp>
        <p:cxnSp>
          <p:nvCxnSpPr>
            <p:cNvPr id="97" name="Straight Arrow Connector 96">
              <a:extLst>
                <a:ext uri="{FF2B5EF4-FFF2-40B4-BE49-F238E27FC236}">
                  <a16:creationId xmlns:a16="http://schemas.microsoft.com/office/drawing/2014/main" id="{AE165E35-4FAA-A12E-C9B5-2E1F71291F21}"/>
                </a:ext>
              </a:extLst>
            </p:cNvPr>
            <p:cNvCxnSpPr>
              <a:stCxn id="95" idx="3"/>
              <a:endCxn id="85" idx="1"/>
            </p:cNvCxnSpPr>
            <p:nvPr/>
          </p:nvCxnSpPr>
          <p:spPr>
            <a:xfrm flipV="1">
              <a:off x="9646080" y="4216126"/>
              <a:ext cx="282852" cy="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sp>
        <p:nvSpPr>
          <p:cNvPr id="99" name="Arrow: Right 98">
            <a:extLst>
              <a:ext uri="{FF2B5EF4-FFF2-40B4-BE49-F238E27FC236}">
                <a16:creationId xmlns:a16="http://schemas.microsoft.com/office/drawing/2014/main" id="{5E69646F-B728-B8B9-061E-DAF21BB5DF81}"/>
              </a:ext>
            </a:extLst>
          </p:cNvPr>
          <p:cNvSpPr/>
          <p:nvPr/>
        </p:nvSpPr>
        <p:spPr>
          <a:xfrm>
            <a:off x="2705986" y="6262576"/>
            <a:ext cx="7456437" cy="470701"/>
          </a:xfrm>
          <a:prstGeom prst="rightArrow">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schemeClr val="bg2">
                    <a:lumMod val="75000"/>
                  </a:schemeClr>
                </a:solidFill>
              </a:rPr>
              <a:t>Time</a:t>
            </a:r>
            <a:endParaRPr lang="en-CA">
              <a:solidFill>
                <a:schemeClr val="bg2">
                  <a:lumMod val="75000"/>
                </a:schemeClr>
              </a:solidFill>
            </a:endParaRPr>
          </a:p>
        </p:txBody>
      </p:sp>
      <p:sp>
        <p:nvSpPr>
          <p:cNvPr id="4" name="TextBox 3">
            <a:extLst>
              <a:ext uri="{FF2B5EF4-FFF2-40B4-BE49-F238E27FC236}">
                <a16:creationId xmlns:a16="http://schemas.microsoft.com/office/drawing/2014/main" id="{2DBB730F-DFB3-C15C-010E-54715F067C21}"/>
              </a:ext>
            </a:extLst>
          </p:cNvPr>
          <p:cNvSpPr txBox="1"/>
          <p:nvPr/>
        </p:nvSpPr>
        <p:spPr>
          <a:xfrm>
            <a:off x="3364882" y="2922040"/>
            <a:ext cx="6094316" cy="2062103"/>
          </a:xfrm>
          <a:prstGeom prst="rect">
            <a:avLst/>
          </a:prstGeom>
          <a:solidFill>
            <a:schemeClr val="bg1"/>
          </a:solidFill>
        </p:spPr>
        <p:txBody>
          <a:bodyPr wrap="square" rtlCol="0">
            <a:spAutoFit/>
          </a:bodyPr>
          <a:lstStyle/>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But, this won’t directly work for language translation</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9968163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838200" y="365125"/>
            <a:ext cx="10515600" cy="1325563"/>
          </a:xfrm>
        </p:spPr>
        <p:txBody>
          <a:bodyPr vert="horz" lIns="91440" tIns="45720" rIns="91440" bIns="45720" rtlCol="0" anchor="ctr">
            <a:normAutofit fontScale="90000"/>
          </a:bodyPr>
          <a:lstStyle/>
          <a:p>
            <a:r>
              <a:rPr lang="en-US" sz="5400" kern="1200" dirty="0">
                <a:solidFill>
                  <a:schemeClr val="tx1"/>
                </a:solidFill>
                <a:latin typeface="+mj-lt"/>
                <a:ea typeface="+mj-ea"/>
                <a:cs typeface="+mj-cs"/>
              </a:rPr>
              <a:t>Basic RNNs won’t work for translation</a:t>
            </a:r>
          </a:p>
        </p:txBody>
      </p:sp>
      <p:sp>
        <p:nvSpPr>
          <p:cNvPr id="128"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1D99392-FAA9-FA91-F306-800D2B9CF56B}"/>
              </a:ext>
            </a:extLst>
          </p:cNvPr>
          <p:cNvSpPr/>
          <p:nvPr/>
        </p:nvSpPr>
        <p:spPr>
          <a:xfrm>
            <a:off x="1262270" y="2504661"/>
            <a:ext cx="805069" cy="437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endParaRPr lang="en-CA" dirty="0">
              <a:solidFill>
                <a:schemeClr val="tx1"/>
              </a:solidFill>
            </a:endParaRPr>
          </a:p>
        </p:txBody>
      </p:sp>
      <p:sp>
        <p:nvSpPr>
          <p:cNvPr id="8" name="Rectangle: Rounded Corners 7">
            <a:extLst>
              <a:ext uri="{FF2B5EF4-FFF2-40B4-BE49-F238E27FC236}">
                <a16:creationId xmlns:a16="http://schemas.microsoft.com/office/drawing/2014/main" id="{14092A31-83D0-49EB-8B48-2052C6379978}"/>
              </a:ext>
            </a:extLst>
          </p:cNvPr>
          <p:cNvSpPr/>
          <p:nvPr/>
        </p:nvSpPr>
        <p:spPr>
          <a:xfrm>
            <a:off x="2524540" y="2504661"/>
            <a:ext cx="805069" cy="437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a:t>
            </a:r>
            <a:endParaRPr lang="en-CA" dirty="0">
              <a:solidFill>
                <a:schemeClr val="tx1"/>
              </a:solidFill>
            </a:endParaRPr>
          </a:p>
        </p:txBody>
      </p:sp>
      <p:sp>
        <p:nvSpPr>
          <p:cNvPr id="9" name="Rectangle: Rounded Corners 8">
            <a:extLst>
              <a:ext uri="{FF2B5EF4-FFF2-40B4-BE49-F238E27FC236}">
                <a16:creationId xmlns:a16="http://schemas.microsoft.com/office/drawing/2014/main" id="{25EEFA35-5D77-C96A-BDCE-2E23338767D4}"/>
              </a:ext>
            </a:extLst>
          </p:cNvPr>
          <p:cNvSpPr/>
          <p:nvPr/>
        </p:nvSpPr>
        <p:spPr>
          <a:xfrm>
            <a:off x="3786810" y="2504661"/>
            <a:ext cx="805069" cy="437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t>
            </a:r>
            <a:endParaRPr lang="en-CA" dirty="0">
              <a:solidFill>
                <a:schemeClr val="tx1"/>
              </a:solidFill>
            </a:endParaRPr>
          </a:p>
        </p:txBody>
      </p:sp>
      <p:sp>
        <p:nvSpPr>
          <p:cNvPr id="10" name="Rectangle: Rounded Corners 9">
            <a:extLst>
              <a:ext uri="{FF2B5EF4-FFF2-40B4-BE49-F238E27FC236}">
                <a16:creationId xmlns:a16="http://schemas.microsoft.com/office/drawing/2014/main" id="{52C54859-0E46-B20C-B66A-170B1BB2824A}"/>
              </a:ext>
            </a:extLst>
          </p:cNvPr>
          <p:cNvSpPr/>
          <p:nvPr/>
        </p:nvSpPr>
        <p:spPr>
          <a:xfrm>
            <a:off x="5049080" y="2504661"/>
            <a:ext cx="805069" cy="437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on</a:t>
            </a:r>
            <a:endParaRPr lang="en-CA" dirty="0">
              <a:solidFill>
                <a:schemeClr val="tx1"/>
              </a:solidFill>
            </a:endParaRPr>
          </a:p>
        </p:txBody>
      </p:sp>
      <p:sp>
        <p:nvSpPr>
          <p:cNvPr id="11" name="Rectangle: Rounded Corners 10">
            <a:extLst>
              <a:ext uri="{FF2B5EF4-FFF2-40B4-BE49-F238E27FC236}">
                <a16:creationId xmlns:a16="http://schemas.microsoft.com/office/drawing/2014/main" id="{D2AE2D84-5D6B-691B-AD90-A0C714FD546D}"/>
              </a:ext>
            </a:extLst>
          </p:cNvPr>
          <p:cNvSpPr/>
          <p:nvPr/>
        </p:nvSpPr>
        <p:spPr>
          <a:xfrm>
            <a:off x="6311350" y="2504661"/>
            <a:ext cx="805069" cy="437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endParaRPr lang="en-CA" dirty="0">
              <a:solidFill>
                <a:schemeClr val="tx1"/>
              </a:solidFill>
            </a:endParaRPr>
          </a:p>
        </p:txBody>
      </p:sp>
      <p:sp>
        <p:nvSpPr>
          <p:cNvPr id="12" name="Rectangle: Rounded Corners 11">
            <a:extLst>
              <a:ext uri="{FF2B5EF4-FFF2-40B4-BE49-F238E27FC236}">
                <a16:creationId xmlns:a16="http://schemas.microsoft.com/office/drawing/2014/main" id="{C9E0AB75-67A9-0FA4-47B1-B50C7841FE36}"/>
              </a:ext>
            </a:extLst>
          </p:cNvPr>
          <p:cNvSpPr/>
          <p:nvPr/>
        </p:nvSpPr>
        <p:spPr>
          <a:xfrm>
            <a:off x="7573620" y="2504661"/>
            <a:ext cx="805069" cy="437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a:t>
            </a:r>
            <a:endParaRPr lang="en-CA" dirty="0">
              <a:solidFill>
                <a:schemeClr val="tx1"/>
              </a:solidFill>
            </a:endParaRPr>
          </a:p>
        </p:txBody>
      </p:sp>
      <p:sp>
        <p:nvSpPr>
          <p:cNvPr id="13" name="Rectangle: Rounded Corners 12">
            <a:extLst>
              <a:ext uri="{FF2B5EF4-FFF2-40B4-BE49-F238E27FC236}">
                <a16:creationId xmlns:a16="http://schemas.microsoft.com/office/drawing/2014/main" id="{2848726B-9538-558B-03F6-33BD75C48C3C}"/>
              </a:ext>
            </a:extLst>
          </p:cNvPr>
          <p:cNvSpPr/>
          <p:nvPr/>
        </p:nvSpPr>
        <p:spPr>
          <a:xfrm>
            <a:off x="1262270" y="4055683"/>
            <a:ext cx="805069" cy="437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hi-IN" sz="1800" kern="1200" dirty="0">
                <a:solidFill>
                  <a:schemeClr val="tx1"/>
                </a:solidFill>
                <a:latin typeface="+mn-lt"/>
                <a:ea typeface="+mn-ea"/>
                <a:cs typeface="+mn-cs"/>
              </a:rPr>
              <a:t>बिल्ली</a:t>
            </a:r>
            <a:endParaRPr lang="en-CA" dirty="0">
              <a:solidFill>
                <a:schemeClr val="tx1"/>
              </a:solidFill>
            </a:endParaRPr>
          </a:p>
        </p:txBody>
      </p:sp>
      <p:sp>
        <p:nvSpPr>
          <p:cNvPr id="14" name="Rectangle: Rounded Corners 13">
            <a:extLst>
              <a:ext uri="{FF2B5EF4-FFF2-40B4-BE49-F238E27FC236}">
                <a16:creationId xmlns:a16="http://schemas.microsoft.com/office/drawing/2014/main" id="{6BD41148-EB8C-8F77-85A6-31EF57E67CE8}"/>
              </a:ext>
            </a:extLst>
          </p:cNvPr>
          <p:cNvSpPr/>
          <p:nvPr/>
        </p:nvSpPr>
        <p:spPr>
          <a:xfrm>
            <a:off x="2524540" y="4055683"/>
            <a:ext cx="805069" cy="437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hi-IN" sz="1800" kern="1200" dirty="0">
                <a:solidFill>
                  <a:schemeClr val="tx1"/>
                </a:solidFill>
                <a:latin typeface="+mn-lt"/>
                <a:ea typeface="+mn-ea"/>
                <a:cs typeface="+mn-cs"/>
              </a:rPr>
              <a:t>चटाई</a:t>
            </a:r>
            <a:endParaRPr lang="en-CA" dirty="0">
              <a:solidFill>
                <a:schemeClr val="tx1"/>
              </a:solidFill>
            </a:endParaRPr>
          </a:p>
        </p:txBody>
      </p:sp>
      <p:sp>
        <p:nvSpPr>
          <p:cNvPr id="16" name="Rectangle: Rounded Corners 15">
            <a:extLst>
              <a:ext uri="{FF2B5EF4-FFF2-40B4-BE49-F238E27FC236}">
                <a16:creationId xmlns:a16="http://schemas.microsoft.com/office/drawing/2014/main" id="{14816D4C-38B2-3402-B2CA-FA9B5CE42718}"/>
              </a:ext>
            </a:extLst>
          </p:cNvPr>
          <p:cNvSpPr/>
          <p:nvPr/>
        </p:nvSpPr>
        <p:spPr>
          <a:xfrm>
            <a:off x="3786810" y="4055683"/>
            <a:ext cx="805069" cy="437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hi-IN" sz="1800" kern="1200" dirty="0">
                <a:solidFill>
                  <a:schemeClr val="tx1"/>
                </a:solidFill>
                <a:latin typeface="+mn-lt"/>
                <a:ea typeface="+mn-ea"/>
                <a:cs typeface="+mn-cs"/>
              </a:rPr>
              <a:t>पर</a:t>
            </a:r>
            <a:endParaRPr lang="en-CA" dirty="0">
              <a:solidFill>
                <a:schemeClr val="tx1"/>
              </a:solidFill>
            </a:endParaRPr>
          </a:p>
        </p:txBody>
      </p:sp>
      <p:sp>
        <p:nvSpPr>
          <p:cNvPr id="17" name="Rectangle: Rounded Corners 16">
            <a:extLst>
              <a:ext uri="{FF2B5EF4-FFF2-40B4-BE49-F238E27FC236}">
                <a16:creationId xmlns:a16="http://schemas.microsoft.com/office/drawing/2014/main" id="{22B8CECA-99B4-C438-C66E-72D023334FAD}"/>
              </a:ext>
            </a:extLst>
          </p:cNvPr>
          <p:cNvSpPr/>
          <p:nvPr/>
        </p:nvSpPr>
        <p:spPr>
          <a:xfrm>
            <a:off x="5049080" y="4055683"/>
            <a:ext cx="805069" cy="437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hi-IN" sz="1800" kern="1200" dirty="0">
                <a:solidFill>
                  <a:schemeClr val="tx1"/>
                </a:solidFill>
                <a:latin typeface="+mn-lt"/>
                <a:ea typeface="+mn-ea"/>
                <a:cs typeface="+mn-cs"/>
              </a:rPr>
              <a:t>बैठ</a:t>
            </a:r>
            <a:endParaRPr lang="en-CA" dirty="0">
              <a:solidFill>
                <a:schemeClr val="tx1"/>
              </a:solidFill>
            </a:endParaRPr>
          </a:p>
        </p:txBody>
      </p:sp>
      <p:sp>
        <p:nvSpPr>
          <p:cNvPr id="18" name="Rectangle: Rounded Corners 17">
            <a:extLst>
              <a:ext uri="{FF2B5EF4-FFF2-40B4-BE49-F238E27FC236}">
                <a16:creationId xmlns:a16="http://schemas.microsoft.com/office/drawing/2014/main" id="{4AA191D5-B753-6398-56CB-23E62433B807}"/>
              </a:ext>
            </a:extLst>
          </p:cNvPr>
          <p:cNvSpPr/>
          <p:nvPr/>
        </p:nvSpPr>
        <p:spPr>
          <a:xfrm>
            <a:off x="6311350" y="4055683"/>
            <a:ext cx="805069" cy="43732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hi-IN" sz="1800" kern="1200" dirty="0">
                <a:solidFill>
                  <a:schemeClr val="tx1"/>
                </a:solidFill>
                <a:latin typeface="+mn-lt"/>
                <a:ea typeface="+mn-ea"/>
                <a:cs typeface="+mn-cs"/>
              </a:rPr>
              <a:t>गई</a:t>
            </a:r>
            <a:endParaRPr lang="en-CA" dirty="0">
              <a:solidFill>
                <a:schemeClr val="tx1"/>
              </a:solidFill>
            </a:endParaRPr>
          </a:p>
        </p:txBody>
      </p:sp>
      <p:cxnSp>
        <p:nvCxnSpPr>
          <p:cNvPr id="22" name="Straight Arrow Connector 21">
            <a:extLst>
              <a:ext uri="{FF2B5EF4-FFF2-40B4-BE49-F238E27FC236}">
                <a16:creationId xmlns:a16="http://schemas.microsoft.com/office/drawing/2014/main" id="{67A9ED54-277F-6CFE-3F09-BDDEA4DF538B}"/>
              </a:ext>
            </a:extLst>
          </p:cNvPr>
          <p:cNvCxnSpPr>
            <a:stCxn id="12" idx="2"/>
            <a:endCxn id="14" idx="0"/>
          </p:cNvCxnSpPr>
          <p:nvPr/>
        </p:nvCxnSpPr>
        <p:spPr>
          <a:xfrm flipH="1">
            <a:off x="2927075" y="2941983"/>
            <a:ext cx="5049080" cy="1113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440293D-8685-5504-AF1E-4613C58B761A}"/>
              </a:ext>
            </a:extLst>
          </p:cNvPr>
          <p:cNvCxnSpPr>
            <a:stCxn id="8" idx="2"/>
            <a:endCxn id="13" idx="0"/>
          </p:cNvCxnSpPr>
          <p:nvPr/>
        </p:nvCxnSpPr>
        <p:spPr>
          <a:xfrm flipH="1">
            <a:off x="1664805" y="2941983"/>
            <a:ext cx="1262270" cy="1113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D29EC15-6DF5-46C9-C329-599309156F3A}"/>
              </a:ext>
            </a:extLst>
          </p:cNvPr>
          <p:cNvCxnSpPr>
            <a:stCxn id="9" idx="2"/>
            <a:endCxn id="17" idx="0"/>
          </p:cNvCxnSpPr>
          <p:nvPr/>
        </p:nvCxnSpPr>
        <p:spPr>
          <a:xfrm>
            <a:off x="4189345" y="2941983"/>
            <a:ext cx="1262270" cy="1113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64C7C9D-F4FE-5679-AC73-10F3FB638D5F}"/>
              </a:ext>
            </a:extLst>
          </p:cNvPr>
          <p:cNvCxnSpPr>
            <a:stCxn id="10" idx="2"/>
            <a:endCxn id="16" idx="0"/>
          </p:cNvCxnSpPr>
          <p:nvPr/>
        </p:nvCxnSpPr>
        <p:spPr>
          <a:xfrm flipH="1">
            <a:off x="4189345" y="2941983"/>
            <a:ext cx="1262270" cy="1113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09650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838200" y="365125"/>
            <a:ext cx="10515600" cy="1325563"/>
          </a:xfrm>
        </p:spPr>
        <p:txBody>
          <a:bodyPr vert="horz" lIns="91440" tIns="45720" rIns="91440" bIns="45720" rtlCol="0" anchor="ctr">
            <a:normAutofit fontScale="90000"/>
          </a:bodyPr>
          <a:lstStyle/>
          <a:p>
            <a:r>
              <a:rPr lang="en-US" sz="5400" kern="1200" dirty="0">
                <a:solidFill>
                  <a:schemeClr val="tx1"/>
                </a:solidFill>
                <a:latin typeface="+mj-lt"/>
                <a:ea typeface="+mj-ea"/>
                <a:cs typeface="+mj-cs"/>
              </a:rPr>
              <a:t>Basic RNNs won’t work for translation</a:t>
            </a:r>
          </a:p>
        </p:txBody>
      </p:sp>
      <p:sp>
        <p:nvSpPr>
          <p:cNvPr id="128"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1D99392-FAA9-FA91-F306-800D2B9CF56B}"/>
              </a:ext>
            </a:extLst>
          </p:cNvPr>
          <p:cNvSpPr/>
          <p:nvPr/>
        </p:nvSpPr>
        <p:spPr>
          <a:xfrm>
            <a:off x="1262270" y="2504661"/>
            <a:ext cx="805069" cy="437322"/>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schemeClr>
                </a:solidFill>
              </a:rPr>
              <a:t>The</a:t>
            </a:r>
            <a:endParaRPr lang="en-CA" dirty="0">
              <a:solidFill>
                <a:schemeClr val="bg2">
                  <a:lumMod val="75000"/>
                </a:schemeClr>
              </a:solidFill>
            </a:endParaRPr>
          </a:p>
        </p:txBody>
      </p:sp>
      <p:sp>
        <p:nvSpPr>
          <p:cNvPr id="8" name="Rectangle: Rounded Corners 7">
            <a:extLst>
              <a:ext uri="{FF2B5EF4-FFF2-40B4-BE49-F238E27FC236}">
                <a16:creationId xmlns:a16="http://schemas.microsoft.com/office/drawing/2014/main" id="{14092A31-83D0-49EB-8B48-2052C6379978}"/>
              </a:ext>
            </a:extLst>
          </p:cNvPr>
          <p:cNvSpPr/>
          <p:nvPr/>
        </p:nvSpPr>
        <p:spPr>
          <a:xfrm>
            <a:off x="2524540" y="2504661"/>
            <a:ext cx="805069" cy="437322"/>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schemeClr>
                </a:solidFill>
              </a:rPr>
              <a:t>cat</a:t>
            </a:r>
            <a:endParaRPr lang="en-CA" dirty="0">
              <a:solidFill>
                <a:schemeClr val="bg2">
                  <a:lumMod val="75000"/>
                </a:schemeClr>
              </a:solidFill>
            </a:endParaRPr>
          </a:p>
        </p:txBody>
      </p:sp>
      <p:sp>
        <p:nvSpPr>
          <p:cNvPr id="9" name="Rectangle: Rounded Corners 8">
            <a:extLst>
              <a:ext uri="{FF2B5EF4-FFF2-40B4-BE49-F238E27FC236}">
                <a16:creationId xmlns:a16="http://schemas.microsoft.com/office/drawing/2014/main" id="{25EEFA35-5D77-C96A-BDCE-2E23338767D4}"/>
              </a:ext>
            </a:extLst>
          </p:cNvPr>
          <p:cNvSpPr/>
          <p:nvPr/>
        </p:nvSpPr>
        <p:spPr>
          <a:xfrm>
            <a:off x="3786810" y="2504661"/>
            <a:ext cx="805069" cy="437322"/>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schemeClr>
                </a:solidFill>
              </a:rPr>
              <a:t>sat</a:t>
            </a:r>
            <a:endParaRPr lang="en-CA" dirty="0">
              <a:solidFill>
                <a:schemeClr val="bg2">
                  <a:lumMod val="75000"/>
                </a:schemeClr>
              </a:solidFill>
            </a:endParaRPr>
          </a:p>
        </p:txBody>
      </p:sp>
      <p:sp>
        <p:nvSpPr>
          <p:cNvPr id="10" name="Rectangle: Rounded Corners 9">
            <a:extLst>
              <a:ext uri="{FF2B5EF4-FFF2-40B4-BE49-F238E27FC236}">
                <a16:creationId xmlns:a16="http://schemas.microsoft.com/office/drawing/2014/main" id="{52C54859-0E46-B20C-B66A-170B1BB2824A}"/>
              </a:ext>
            </a:extLst>
          </p:cNvPr>
          <p:cNvSpPr/>
          <p:nvPr/>
        </p:nvSpPr>
        <p:spPr>
          <a:xfrm>
            <a:off x="5049080" y="2504661"/>
            <a:ext cx="805069" cy="437322"/>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schemeClr>
                </a:solidFill>
              </a:rPr>
              <a:t>on</a:t>
            </a:r>
            <a:endParaRPr lang="en-CA" dirty="0">
              <a:solidFill>
                <a:schemeClr val="bg2">
                  <a:lumMod val="75000"/>
                </a:schemeClr>
              </a:solidFill>
            </a:endParaRPr>
          </a:p>
        </p:txBody>
      </p:sp>
      <p:sp>
        <p:nvSpPr>
          <p:cNvPr id="11" name="Rectangle: Rounded Corners 10">
            <a:extLst>
              <a:ext uri="{FF2B5EF4-FFF2-40B4-BE49-F238E27FC236}">
                <a16:creationId xmlns:a16="http://schemas.microsoft.com/office/drawing/2014/main" id="{D2AE2D84-5D6B-691B-AD90-A0C714FD546D}"/>
              </a:ext>
            </a:extLst>
          </p:cNvPr>
          <p:cNvSpPr/>
          <p:nvPr/>
        </p:nvSpPr>
        <p:spPr>
          <a:xfrm>
            <a:off x="6311350" y="2504661"/>
            <a:ext cx="805069" cy="437322"/>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schemeClr>
                </a:solidFill>
              </a:rPr>
              <a:t>the</a:t>
            </a:r>
            <a:endParaRPr lang="en-CA" dirty="0">
              <a:solidFill>
                <a:schemeClr val="bg2">
                  <a:lumMod val="75000"/>
                </a:schemeClr>
              </a:solidFill>
            </a:endParaRPr>
          </a:p>
        </p:txBody>
      </p:sp>
      <p:sp>
        <p:nvSpPr>
          <p:cNvPr id="12" name="Rectangle: Rounded Corners 11">
            <a:extLst>
              <a:ext uri="{FF2B5EF4-FFF2-40B4-BE49-F238E27FC236}">
                <a16:creationId xmlns:a16="http://schemas.microsoft.com/office/drawing/2014/main" id="{C9E0AB75-67A9-0FA4-47B1-B50C7841FE36}"/>
              </a:ext>
            </a:extLst>
          </p:cNvPr>
          <p:cNvSpPr/>
          <p:nvPr/>
        </p:nvSpPr>
        <p:spPr>
          <a:xfrm>
            <a:off x="7573620" y="2504661"/>
            <a:ext cx="805069" cy="437322"/>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schemeClr>
                </a:solidFill>
              </a:rPr>
              <a:t>mat</a:t>
            </a:r>
            <a:endParaRPr lang="en-CA" dirty="0">
              <a:solidFill>
                <a:schemeClr val="bg2">
                  <a:lumMod val="75000"/>
                </a:schemeClr>
              </a:solidFill>
            </a:endParaRPr>
          </a:p>
        </p:txBody>
      </p:sp>
      <p:sp>
        <p:nvSpPr>
          <p:cNvPr id="13" name="Rectangle: Rounded Corners 12">
            <a:extLst>
              <a:ext uri="{FF2B5EF4-FFF2-40B4-BE49-F238E27FC236}">
                <a16:creationId xmlns:a16="http://schemas.microsoft.com/office/drawing/2014/main" id="{2848726B-9538-558B-03F6-33BD75C48C3C}"/>
              </a:ext>
            </a:extLst>
          </p:cNvPr>
          <p:cNvSpPr/>
          <p:nvPr/>
        </p:nvSpPr>
        <p:spPr>
          <a:xfrm>
            <a:off x="1262270" y="4055683"/>
            <a:ext cx="805069" cy="437322"/>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hi-IN" sz="1800" kern="1200" dirty="0">
                <a:solidFill>
                  <a:schemeClr val="bg2">
                    <a:lumMod val="75000"/>
                  </a:schemeClr>
                </a:solidFill>
                <a:latin typeface="+mn-lt"/>
                <a:ea typeface="+mn-ea"/>
                <a:cs typeface="+mn-cs"/>
              </a:rPr>
              <a:t>बिल्ली</a:t>
            </a:r>
            <a:endParaRPr lang="en-CA" dirty="0">
              <a:solidFill>
                <a:schemeClr val="bg2">
                  <a:lumMod val="75000"/>
                </a:schemeClr>
              </a:solidFill>
            </a:endParaRPr>
          </a:p>
        </p:txBody>
      </p:sp>
      <p:sp>
        <p:nvSpPr>
          <p:cNvPr id="14" name="Rectangle: Rounded Corners 13">
            <a:extLst>
              <a:ext uri="{FF2B5EF4-FFF2-40B4-BE49-F238E27FC236}">
                <a16:creationId xmlns:a16="http://schemas.microsoft.com/office/drawing/2014/main" id="{6BD41148-EB8C-8F77-85A6-31EF57E67CE8}"/>
              </a:ext>
            </a:extLst>
          </p:cNvPr>
          <p:cNvSpPr/>
          <p:nvPr/>
        </p:nvSpPr>
        <p:spPr>
          <a:xfrm>
            <a:off x="2524540" y="4055683"/>
            <a:ext cx="805069" cy="437322"/>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hi-IN" sz="1800" kern="1200" dirty="0">
                <a:solidFill>
                  <a:schemeClr val="bg2">
                    <a:lumMod val="75000"/>
                  </a:schemeClr>
                </a:solidFill>
                <a:latin typeface="+mn-lt"/>
                <a:ea typeface="+mn-ea"/>
                <a:cs typeface="+mn-cs"/>
              </a:rPr>
              <a:t>चटाई</a:t>
            </a:r>
            <a:endParaRPr lang="en-CA" dirty="0">
              <a:solidFill>
                <a:schemeClr val="bg2">
                  <a:lumMod val="75000"/>
                </a:schemeClr>
              </a:solidFill>
            </a:endParaRPr>
          </a:p>
        </p:txBody>
      </p:sp>
      <p:sp>
        <p:nvSpPr>
          <p:cNvPr id="16" name="Rectangle: Rounded Corners 15">
            <a:extLst>
              <a:ext uri="{FF2B5EF4-FFF2-40B4-BE49-F238E27FC236}">
                <a16:creationId xmlns:a16="http://schemas.microsoft.com/office/drawing/2014/main" id="{14816D4C-38B2-3402-B2CA-FA9B5CE42718}"/>
              </a:ext>
            </a:extLst>
          </p:cNvPr>
          <p:cNvSpPr/>
          <p:nvPr/>
        </p:nvSpPr>
        <p:spPr>
          <a:xfrm>
            <a:off x="3786810" y="4055683"/>
            <a:ext cx="805069" cy="437322"/>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hi-IN" sz="1800" kern="1200" dirty="0">
                <a:solidFill>
                  <a:schemeClr val="bg2">
                    <a:lumMod val="75000"/>
                  </a:schemeClr>
                </a:solidFill>
                <a:latin typeface="+mn-lt"/>
                <a:ea typeface="+mn-ea"/>
                <a:cs typeface="+mn-cs"/>
              </a:rPr>
              <a:t>पर</a:t>
            </a:r>
            <a:endParaRPr lang="en-CA" dirty="0">
              <a:solidFill>
                <a:schemeClr val="bg2">
                  <a:lumMod val="75000"/>
                </a:schemeClr>
              </a:solidFill>
            </a:endParaRPr>
          </a:p>
        </p:txBody>
      </p:sp>
      <p:sp>
        <p:nvSpPr>
          <p:cNvPr id="17" name="Rectangle: Rounded Corners 16">
            <a:extLst>
              <a:ext uri="{FF2B5EF4-FFF2-40B4-BE49-F238E27FC236}">
                <a16:creationId xmlns:a16="http://schemas.microsoft.com/office/drawing/2014/main" id="{22B8CECA-99B4-C438-C66E-72D023334FAD}"/>
              </a:ext>
            </a:extLst>
          </p:cNvPr>
          <p:cNvSpPr/>
          <p:nvPr/>
        </p:nvSpPr>
        <p:spPr>
          <a:xfrm>
            <a:off x="5049080" y="4055683"/>
            <a:ext cx="805069" cy="437322"/>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hi-IN" sz="1800" kern="1200" dirty="0">
                <a:solidFill>
                  <a:schemeClr val="bg2">
                    <a:lumMod val="75000"/>
                  </a:schemeClr>
                </a:solidFill>
                <a:latin typeface="+mn-lt"/>
                <a:ea typeface="+mn-ea"/>
                <a:cs typeface="+mn-cs"/>
              </a:rPr>
              <a:t>बैठ</a:t>
            </a:r>
            <a:endParaRPr lang="en-CA" dirty="0">
              <a:solidFill>
                <a:schemeClr val="bg2">
                  <a:lumMod val="75000"/>
                </a:schemeClr>
              </a:solidFill>
            </a:endParaRPr>
          </a:p>
        </p:txBody>
      </p:sp>
      <p:sp>
        <p:nvSpPr>
          <p:cNvPr id="18" name="Rectangle: Rounded Corners 17">
            <a:extLst>
              <a:ext uri="{FF2B5EF4-FFF2-40B4-BE49-F238E27FC236}">
                <a16:creationId xmlns:a16="http://schemas.microsoft.com/office/drawing/2014/main" id="{4AA191D5-B753-6398-56CB-23E62433B807}"/>
              </a:ext>
            </a:extLst>
          </p:cNvPr>
          <p:cNvSpPr/>
          <p:nvPr/>
        </p:nvSpPr>
        <p:spPr>
          <a:xfrm>
            <a:off x="6311350" y="4055683"/>
            <a:ext cx="805069" cy="437322"/>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hi-IN" sz="1800" kern="1200" dirty="0">
                <a:solidFill>
                  <a:schemeClr val="bg2">
                    <a:lumMod val="75000"/>
                  </a:schemeClr>
                </a:solidFill>
                <a:latin typeface="+mn-lt"/>
                <a:ea typeface="+mn-ea"/>
                <a:cs typeface="+mn-cs"/>
              </a:rPr>
              <a:t>गई</a:t>
            </a:r>
            <a:endParaRPr lang="en-CA" dirty="0">
              <a:solidFill>
                <a:schemeClr val="bg2">
                  <a:lumMod val="75000"/>
                </a:schemeClr>
              </a:solidFill>
            </a:endParaRPr>
          </a:p>
        </p:txBody>
      </p:sp>
      <p:cxnSp>
        <p:nvCxnSpPr>
          <p:cNvPr id="22" name="Straight Arrow Connector 21">
            <a:extLst>
              <a:ext uri="{FF2B5EF4-FFF2-40B4-BE49-F238E27FC236}">
                <a16:creationId xmlns:a16="http://schemas.microsoft.com/office/drawing/2014/main" id="{67A9ED54-277F-6CFE-3F09-BDDEA4DF538B}"/>
              </a:ext>
            </a:extLst>
          </p:cNvPr>
          <p:cNvCxnSpPr>
            <a:stCxn id="12" idx="2"/>
            <a:endCxn id="14" idx="0"/>
          </p:cNvCxnSpPr>
          <p:nvPr/>
        </p:nvCxnSpPr>
        <p:spPr>
          <a:xfrm flipH="1">
            <a:off x="2927075" y="2941983"/>
            <a:ext cx="5049080" cy="111370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440293D-8685-5504-AF1E-4613C58B761A}"/>
              </a:ext>
            </a:extLst>
          </p:cNvPr>
          <p:cNvCxnSpPr>
            <a:stCxn id="8" idx="2"/>
            <a:endCxn id="13" idx="0"/>
          </p:cNvCxnSpPr>
          <p:nvPr/>
        </p:nvCxnSpPr>
        <p:spPr>
          <a:xfrm flipH="1">
            <a:off x="1664805" y="2941983"/>
            <a:ext cx="1262270" cy="111370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D29EC15-6DF5-46C9-C329-599309156F3A}"/>
              </a:ext>
            </a:extLst>
          </p:cNvPr>
          <p:cNvCxnSpPr>
            <a:stCxn id="9" idx="2"/>
            <a:endCxn id="17" idx="0"/>
          </p:cNvCxnSpPr>
          <p:nvPr/>
        </p:nvCxnSpPr>
        <p:spPr>
          <a:xfrm>
            <a:off x="4189345" y="2941983"/>
            <a:ext cx="1262270" cy="111370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64C7C9D-F4FE-5679-AC73-10F3FB638D5F}"/>
              </a:ext>
            </a:extLst>
          </p:cNvPr>
          <p:cNvCxnSpPr>
            <a:stCxn id="10" idx="2"/>
            <a:endCxn id="16" idx="0"/>
          </p:cNvCxnSpPr>
          <p:nvPr/>
        </p:nvCxnSpPr>
        <p:spPr>
          <a:xfrm flipH="1">
            <a:off x="4189345" y="2941983"/>
            <a:ext cx="1262270" cy="111370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6B1A6B4-3972-5A24-2DB9-3551D5739C4F}"/>
              </a:ext>
            </a:extLst>
          </p:cNvPr>
          <p:cNvSpPr txBox="1"/>
          <p:nvPr/>
        </p:nvSpPr>
        <p:spPr>
          <a:xfrm>
            <a:off x="3047318" y="2297050"/>
            <a:ext cx="6094316" cy="2308324"/>
          </a:xfrm>
          <a:prstGeom prst="rect">
            <a:avLst/>
          </a:prstGeom>
          <a:solidFill>
            <a:schemeClr val="bg1"/>
          </a:solidFill>
        </p:spPr>
        <p:txBody>
          <a:bodyPr wrap="square" rtlCol="0">
            <a:spAutoFit/>
          </a:bodyPr>
          <a:lstStyle/>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No one-to-one correspondence between inputs and outputs</a:t>
            </a:r>
          </a:p>
          <a:p>
            <a:pPr marL="457200" indent="-457200">
              <a:buFont typeface="Arial" panose="020B0604020202020204" pitchFamily="34" charset="0"/>
              <a:buChar char="•"/>
            </a:pPr>
            <a:r>
              <a:rPr lang="en-US" sz="2400" dirty="0"/>
              <a:t>Input sequence length can be different than output sequence length</a:t>
            </a:r>
          </a:p>
          <a:p>
            <a:pPr marL="457200" indent="-457200">
              <a:buFont typeface="Arial" panose="020B0604020202020204" pitchFamily="34" charset="0"/>
              <a:buChar char="•"/>
            </a:pPr>
            <a:endParaRPr lang="en-US" sz="2400" dirty="0"/>
          </a:p>
        </p:txBody>
      </p:sp>
    </p:spTree>
    <p:extLst>
      <p:ext uri="{BB962C8B-B14F-4D97-AF65-F5344CB8AC3E}">
        <p14:creationId xmlns:p14="http://schemas.microsoft.com/office/powerpoint/2010/main" val="17235905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FD3B4E-422F-3A99-3A68-FDF588E256D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solidFill>
                  <a:schemeClr val="tx1"/>
                </a:solidFill>
                <a:latin typeface="+mj-lt"/>
                <a:ea typeface="+mj-ea"/>
                <a:cs typeface="+mj-cs"/>
              </a:rPr>
              <a:t>Problems with RNNs</a:t>
            </a:r>
          </a:p>
        </p:txBody>
      </p:sp>
      <p:sp>
        <p:nvSpPr>
          <p:cNvPr id="10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9205542C-B17E-062E-FAED-E5611BC0B7E8}"/>
              </a:ext>
            </a:extLst>
          </p:cNvPr>
          <p:cNvGrpSpPr/>
          <p:nvPr/>
        </p:nvGrpSpPr>
        <p:grpSpPr>
          <a:xfrm>
            <a:off x="1196958" y="2228085"/>
            <a:ext cx="10379243" cy="3948871"/>
            <a:chOff x="1196958" y="2228085"/>
            <a:chExt cx="10379243" cy="3948871"/>
          </a:xfrm>
        </p:grpSpPr>
        <p:sp>
          <p:nvSpPr>
            <p:cNvPr id="5" name="Rectangle: Rounded Corners 4">
              <a:extLst>
                <a:ext uri="{FF2B5EF4-FFF2-40B4-BE49-F238E27FC236}">
                  <a16:creationId xmlns:a16="http://schemas.microsoft.com/office/drawing/2014/main" id="{F0AD8BA2-569D-6F8D-F9D2-801673C33FD5}"/>
                </a:ext>
              </a:extLst>
            </p:cNvPr>
            <p:cNvSpPr/>
            <p:nvPr/>
          </p:nvSpPr>
          <p:spPr>
            <a:xfrm>
              <a:off x="3051401" y="3187671"/>
              <a:ext cx="633179"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E</a:t>
              </a:r>
              <a:endParaRPr lang="en-CA">
                <a:solidFill>
                  <a:schemeClr val="tx1"/>
                </a:solidFill>
              </a:endParaRPr>
            </a:p>
          </p:txBody>
        </p:sp>
        <p:sp>
          <p:nvSpPr>
            <p:cNvPr id="6" name="Rectangle: Rounded Corners 5">
              <a:extLst>
                <a:ext uri="{FF2B5EF4-FFF2-40B4-BE49-F238E27FC236}">
                  <a16:creationId xmlns:a16="http://schemas.microsoft.com/office/drawing/2014/main" id="{11117301-3502-6A51-7511-DE330013C68A}"/>
                </a:ext>
              </a:extLst>
            </p:cNvPr>
            <p:cNvSpPr/>
            <p:nvPr/>
          </p:nvSpPr>
          <p:spPr>
            <a:xfrm>
              <a:off x="4177534" y="3187671"/>
              <a:ext cx="633179"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E</a:t>
              </a:r>
              <a:endParaRPr lang="en-CA">
                <a:solidFill>
                  <a:schemeClr val="tx1"/>
                </a:solidFill>
              </a:endParaRPr>
            </a:p>
          </p:txBody>
        </p:sp>
        <p:sp>
          <p:nvSpPr>
            <p:cNvPr id="7" name="Rectangle: Rounded Corners 6">
              <a:extLst>
                <a:ext uri="{FF2B5EF4-FFF2-40B4-BE49-F238E27FC236}">
                  <a16:creationId xmlns:a16="http://schemas.microsoft.com/office/drawing/2014/main" id="{F7B2E3D6-E779-54C6-C67F-C0ED23F212BA}"/>
                </a:ext>
              </a:extLst>
            </p:cNvPr>
            <p:cNvSpPr/>
            <p:nvPr/>
          </p:nvSpPr>
          <p:spPr>
            <a:xfrm>
              <a:off x="5303667" y="3187671"/>
              <a:ext cx="633179"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E</a:t>
              </a:r>
              <a:endParaRPr lang="en-CA">
                <a:solidFill>
                  <a:schemeClr val="tx1"/>
                </a:solidFill>
              </a:endParaRPr>
            </a:p>
          </p:txBody>
        </p:sp>
        <p:sp>
          <p:nvSpPr>
            <p:cNvPr id="8" name="Rectangle: Rounded Corners 7">
              <a:extLst>
                <a:ext uri="{FF2B5EF4-FFF2-40B4-BE49-F238E27FC236}">
                  <a16:creationId xmlns:a16="http://schemas.microsoft.com/office/drawing/2014/main" id="{98DCDC9E-9C5C-A7DA-01CF-235D724E278C}"/>
                </a:ext>
              </a:extLst>
            </p:cNvPr>
            <p:cNvSpPr/>
            <p:nvPr/>
          </p:nvSpPr>
          <p:spPr>
            <a:xfrm>
              <a:off x="7561716" y="3187671"/>
              <a:ext cx="633179"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E</a:t>
              </a:r>
              <a:endParaRPr lang="en-CA">
                <a:solidFill>
                  <a:schemeClr val="tx1"/>
                </a:solidFill>
              </a:endParaRPr>
            </a:p>
          </p:txBody>
        </p:sp>
        <p:sp>
          <p:nvSpPr>
            <p:cNvPr id="9" name="TextBox 8">
              <a:extLst>
                <a:ext uri="{FF2B5EF4-FFF2-40B4-BE49-F238E27FC236}">
                  <a16:creationId xmlns:a16="http://schemas.microsoft.com/office/drawing/2014/main" id="{5BDFFCA8-D027-1B77-4797-8298328C5406}"/>
                </a:ext>
              </a:extLst>
            </p:cNvPr>
            <p:cNvSpPr txBox="1"/>
            <p:nvPr/>
          </p:nvSpPr>
          <p:spPr>
            <a:xfrm>
              <a:off x="3150131" y="2229230"/>
              <a:ext cx="435718" cy="301288"/>
            </a:xfrm>
            <a:prstGeom prst="rect">
              <a:avLst/>
            </a:prstGeom>
            <a:noFill/>
          </p:spPr>
          <p:txBody>
            <a:bodyPr wrap="none" rtlCol="0">
              <a:spAutoFit/>
            </a:bodyPr>
            <a:lstStyle/>
            <a:p>
              <a:pPr defTabSz="732434">
                <a:spcAft>
                  <a:spcPts val="540"/>
                </a:spcAft>
              </a:pPr>
              <a:r>
                <a:rPr lang="en-US" sz="1442" kern="1200">
                  <a:solidFill>
                    <a:schemeClr val="tx1"/>
                  </a:solidFill>
                  <a:latin typeface="+mn-lt"/>
                  <a:ea typeface="+mn-ea"/>
                  <a:cs typeface="+mn-cs"/>
                </a:rPr>
                <a:t>The</a:t>
              </a:r>
              <a:endParaRPr lang="en-CA"/>
            </a:p>
          </p:txBody>
        </p:sp>
        <p:sp>
          <p:nvSpPr>
            <p:cNvPr id="10" name="TextBox 9">
              <a:extLst>
                <a:ext uri="{FF2B5EF4-FFF2-40B4-BE49-F238E27FC236}">
                  <a16:creationId xmlns:a16="http://schemas.microsoft.com/office/drawing/2014/main" id="{0453B9C2-7444-393E-D469-C29F3D31C937}"/>
                </a:ext>
              </a:extLst>
            </p:cNvPr>
            <p:cNvSpPr txBox="1"/>
            <p:nvPr/>
          </p:nvSpPr>
          <p:spPr>
            <a:xfrm>
              <a:off x="4315297" y="2228085"/>
              <a:ext cx="380115" cy="301288"/>
            </a:xfrm>
            <a:prstGeom prst="rect">
              <a:avLst/>
            </a:prstGeom>
            <a:noFill/>
          </p:spPr>
          <p:txBody>
            <a:bodyPr wrap="none" rtlCol="0">
              <a:spAutoFit/>
            </a:bodyPr>
            <a:lstStyle/>
            <a:p>
              <a:pPr defTabSz="732434">
                <a:spcAft>
                  <a:spcPts val="540"/>
                </a:spcAft>
              </a:pPr>
              <a:r>
                <a:rPr lang="en-US" sz="1442" kern="1200">
                  <a:solidFill>
                    <a:schemeClr val="tx1"/>
                  </a:solidFill>
                  <a:latin typeface="+mn-lt"/>
                  <a:ea typeface="+mn-ea"/>
                  <a:cs typeface="+mn-cs"/>
                </a:rPr>
                <a:t>cat</a:t>
              </a:r>
              <a:endParaRPr lang="en-CA"/>
            </a:p>
          </p:txBody>
        </p:sp>
        <p:sp>
          <p:nvSpPr>
            <p:cNvPr id="11" name="TextBox 10">
              <a:extLst>
                <a:ext uri="{FF2B5EF4-FFF2-40B4-BE49-F238E27FC236}">
                  <a16:creationId xmlns:a16="http://schemas.microsoft.com/office/drawing/2014/main" id="{A60F4B14-652D-B706-7401-2C68D246EE58}"/>
                </a:ext>
              </a:extLst>
            </p:cNvPr>
            <p:cNvSpPr txBox="1"/>
            <p:nvPr/>
          </p:nvSpPr>
          <p:spPr>
            <a:xfrm>
              <a:off x="5432681" y="2228085"/>
              <a:ext cx="375146" cy="301288"/>
            </a:xfrm>
            <a:prstGeom prst="rect">
              <a:avLst/>
            </a:prstGeom>
            <a:noFill/>
          </p:spPr>
          <p:txBody>
            <a:bodyPr wrap="none" rtlCol="0">
              <a:spAutoFit/>
            </a:bodyPr>
            <a:lstStyle/>
            <a:p>
              <a:pPr defTabSz="732434">
                <a:spcAft>
                  <a:spcPts val="540"/>
                </a:spcAft>
              </a:pPr>
              <a:r>
                <a:rPr lang="en-US" sz="1442" kern="1200">
                  <a:solidFill>
                    <a:schemeClr val="tx1"/>
                  </a:solidFill>
                  <a:latin typeface="+mn-lt"/>
                  <a:ea typeface="+mn-ea"/>
                  <a:cs typeface="+mn-cs"/>
                </a:rPr>
                <a:t>sat</a:t>
              </a:r>
              <a:endParaRPr lang="en-CA"/>
            </a:p>
          </p:txBody>
        </p:sp>
        <p:sp>
          <p:nvSpPr>
            <p:cNvPr id="12" name="TextBox 11">
              <a:extLst>
                <a:ext uri="{FF2B5EF4-FFF2-40B4-BE49-F238E27FC236}">
                  <a16:creationId xmlns:a16="http://schemas.microsoft.com/office/drawing/2014/main" id="{6D0E2787-259E-B327-625F-29B31CC53BD6}"/>
                </a:ext>
              </a:extLst>
            </p:cNvPr>
            <p:cNvSpPr txBox="1"/>
            <p:nvPr/>
          </p:nvSpPr>
          <p:spPr>
            <a:xfrm>
              <a:off x="7626867" y="2228085"/>
              <a:ext cx="406949" cy="301288"/>
            </a:xfrm>
            <a:prstGeom prst="rect">
              <a:avLst/>
            </a:prstGeom>
            <a:noFill/>
          </p:spPr>
          <p:txBody>
            <a:bodyPr wrap="none" rtlCol="0">
              <a:spAutoFit/>
            </a:bodyPr>
            <a:lstStyle/>
            <a:p>
              <a:pPr defTabSz="732434">
                <a:spcAft>
                  <a:spcPts val="540"/>
                </a:spcAft>
              </a:pPr>
              <a:r>
                <a:rPr lang="en-US" sz="1442" kern="1200">
                  <a:solidFill>
                    <a:schemeClr val="tx1"/>
                  </a:solidFill>
                  <a:latin typeface="+mn-lt"/>
                  <a:ea typeface="+mn-ea"/>
                  <a:cs typeface="+mn-cs"/>
                </a:rPr>
                <a:t>the</a:t>
              </a:r>
              <a:endParaRPr lang="en-CA"/>
            </a:p>
          </p:txBody>
        </p:sp>
        <p:sp>
          <p:nvSpPr>
            <p:cNvPr id="13" name="Rectangle: Rounded Corners 12">
              <a:extLst>
                <a:ext uri="{FF2B5EF4-FFF2-40B4-BE49-F238E27FC236}">
                  <a16:creationId xmlns:a16="http://schemas.microsoft.com/office/drawing/2014/main" id="{C3CB865F-11EB-5818-D43B-4F1DF308F4F7}"/>
                </a:ext>
              </a:extLst>
            </p:cNvPr>
            <p:cNvSpPr/>
            <p:nvPr/>
          </p:nvSpPr>
          <p:spPr>
            <a:xfrm>
              <a:off x="3051401" y="4010225"/>
              <a:ext cx="633179"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h0</a:t>
              </a:r>
              <a:endParaRPr lang="en-CA">
                <a:solidFill>
                  <a:schemeClr val="tx1"/>
                </a:solidFill>
              </a:endParaRPr>
            </a:p>
          </p:txBody>
        </p:sp>
        <p:sp>
          <p:nvSpPr>
            <p:cNvPr id="14" name="Rectangle: Rounded Corners 13">
              <a:extLst>
                <a:ext uri="{FF2B5EF4-FFF2-40B4-BE49-F238E27FC236}">
                  <a16:creationId xmlns:a16="http://schemas.microsoft.com/office/drawing/2014/main" id="{35D374B6-0DD5-7B65-9A07-57B1A3512BC5}"/>
                </a:ext>
              </a:extLst>
            </p:cNvPr>
            <p:cNvSpPr/>
            <p:nvPr/>
          </p:nvSpPr>
          <p:spPr>
            <a:xfrm>
              <a:off x="1744566" y="3317776"/>
              <a:ext cx="808098" cy="3108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err="1">
                  <a:solidFill>
                    <a:schemeClr val="tx1"/>
                  </a:solidFill>
                  <a:latin typeface="+mn-lt"/>
                  <a:ea typeface="+mn-ea"/>
                  <a:cs typeface="+mn-cs"/>
                </a:rPr>
                <a:t>hStart</a:t>
              </a:r>
              <a:endParaRPr lang="en-CA">
                <a:solidFill>
                  <a:schemeClr val="tx1"/>
                </a:solidFill>
              </a:endParaRPr>
            </a:p>
          </p:txBody>
        </p:sp>
        <p:sp>
          <p:nvSpPr>
            <p:cNvPr id="15" name="Rectangle: Rounded Corners 14">
              <a:extLst>
                <a:ext uri="{FF2B5EF4-FFF2-40B4-BE49-F238E27FC236}">
                  <a16:creationId xmlns:a16="http://schemas.microsoft.com/office/drawing/2014/main" id="{D97418E6-91CC-51A7-3C48-91975BC8A620}"/>
                </a:ext>
              </a:extLst>
            </p:cNvPr>
            <p:cNvSpPr/>
            <p:nvPr/>
          </p:nvSpPr>
          <p:spPr>
            <a:xfrm>
              <a:off x="4177533" y="4010225"/>
              <a:ext cx="633179"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h1</a:t>
              </a:r>
              <a:endParaRPr lang="en-CA">
                <a:solidFill>
                  <a:schemeClr val="tx1"/>
                </a:solidFill>
              </a:endParaRPr>
            </a:p>
          </p:txBody>
        </p:sp>
        <p:sp>
          <p:nvSpPr>
            <p:cNvPr id="16" name="Rectangle: Rounded Corners 15">
              <a:extLst>
                <a:ext uri="{FF2B5EF4-FFF2-40B4-BE49-F238E27FC236}">
                  <a16:creationId xmlns:a16="http://schemas.microsoft.com/office/drawing/2014/main" id="{1A6D828C-4E94-5B3C-A31E-6982557E11CF}"/>
                </a:ext>
              </a:extLst>
            </p:cNvPr>
            <p:cNvSpPr/>
            <p:nvPr/>
          </p:nvSpPr>
          <p:spPr>
            <a:xfrm>
              <a:off x="5303665" y="4010225"/>
              <a:ext cx="633179"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h2</a:t>
              </a:r>
              <a:endParaRPr lang="en-CA">
                <a:solidFill>
                  <a:schemeClr val="tx1"/>
                </a:solidFill>
              </a:endParaRPr>
            </a:p>
          </p:txBody>
        </p:sp>
        <p:sp>
          <p:nvSpPr>
            <p:cNvPr id="17" name="Rectangle: Rounded Corners 16">
              <a:extLst>
                <a:ext uri="{FF2B5EF4-FFF2-40B4-BE49-F238E27FC236}">
                  <a16:creationId xmlns:a16="http://schemas.microsoft.com/office/drawing/2014/main" id="{45840217-D1E5-5C64-FE25-4A96DE4F3136}"/>
                </a:ext>
              </a:extLst>
            </p:cNvPr>
            <p:cNvSpPr/>
            <p:nvPr/>
          </p:nvSpPr>
          <p:spPr>
            <a:xfrm>
              <a:off x="7561716" y="4010225"/>
              <a:ext cx="633179"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h4</a:t>
              </a:r>
              <a:endParaRPr lang="en-CA">
                <a:solidFill>
                  <a:schemeClr val="tx1"/>
                </a:solidFill>
              </a:endParaRPr>
            </a:p>
          </p:txBody>
        </p:sp>
        <p:sp>
          <p:nvSpPr>
            <p:cNvPr id="18" name="Rectangle: Rounded Corners 17">
              <a:extLst>
                <a:ext uri="{FF2B5EF4-FFF2-40B4-BE49-F238E27FC236}">
                  <a16:creationId xmlns:a16="http://schemas.microsoft.com/office/drawing/2014/main" id="{D4561BF0-B9CF-553C-9A7E-B9206C34AC7B}"/>
                </a:ext>
              </a:extLst>
            </p:cNvPr>
            <p:cNvSpPr/>
            <p:nvPr/>
          </p:nvSpPr>
          <p:spPr>
            <a:xfrm>
              <a:off x="3279083" y="2552542"/>
              <a:ext cx="177812" cy="41688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Rounded Corners 18">
              <a:extLst>
                <a:ext uri="{FF2B5EF4-FFF2-40B4-BE49-F238E27FC236}">
                  <a16:creationId xmlns:a16="http://schemas.microsoft.com/office/drawing/2014/main" id="{DE0A503E-24CF-2BDC-E8B2-78AEF343F91E}"/>
                </a:ext>
              </a:extLst>
            </p:cNvPr>
            <p:cNvSpPr/>
            <p:nvPr/>
          </p:nvSpPr>
          <p:spPr>
            <a:xfrm>
              <a:off x="4409938" y="2552542"/>
              <a:ext cx="177812" cy="41688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E791F082-986E-4009-452A-1ADADB8BF60A}"/>
                </a:ext>
              </a:extLst>
            </p:cNvPr>
            <p:cNvSpPr/>
            <p:nvPr/>
          </p:nvSpPr>
          <p:spPr>
            <a:xfrm>
              <a:off x="5534607" y="2552541"/>
              <a:ext cx="177812" cy="41688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Rounded Corners 20">
              <a:extLst>
                <a:ext uri="{FF2B5EF4-FFF2-40B4-BE49-F238E27FC236}">
                  <a16:creationId xmlns:a16="http://schemas.microsoft.com/office/drawing/2014/main" id="{F775768F-23C7-9C39-B4E2-53DE8422E432}"/>
                </a:ext>
              </a:extLst>
            </p:cNvPr>
            <p:cNvSpPr/>
            <p:nvPr/>
          </p:nvSpPr>
          <p:spPr>
            <a:xfrm>
              <a:off x="7794468" y="2552541"/>
              <a:ext cx="177812" cy="41688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 name="Straight Arrow Connector 21">
              <a:extLst>
                <a:ext uri="{FF2B5EF4-FFF2-40B4-BE49-F238E27FC236}">
                  <a16:creationId xmlns:a16="http://schemas.microsoft.com/office/drawing/2014/main" id="{22F6AA65-6DCB-5842-727C-4A8AB1317AB6}"/>
                </a:ext>
              </a:extLst>
            </p:cNvPr>
            <p:cNvCxnSpPr>
              <a:stCxn id="14" idx="3"/>
              <a:endCxn id="5" idx="1"/>
            </p:cNvCxnSpPr>
            <p:nvPr/>
          </p:nvCxnSpPr>
          <p:spPr>
            <a:xfrm>
              <a:off x="2552664" y="3473179"/>
              <a:ext cx="498737" cy="11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8FDD60E-F5A2-96E4-521A-A25B2F7AC036}"/>
                </a:ext>
              </a:extLst>
            </p:cNvPr>
            <p:cNvCxnSpPr>
              <a:cxnSpLocks/>
              <a:stCxn id="5" idx="2"/>
              <a:endCxn id="13" idx="0"/>
            </p:cNvCxnSpPr>
            <p:nvPr/>
          </p:nvCxnSpPr>
          <p:spPr>
            <a:xfrm>
              <a:off x="3367991" y="3781817"/>
              <a:ext cx="0" cy="228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4DC7EAD-E9AB-AA47-0C02-1DD9955DE221}"/>
                </a:ext>
              </a:extLst>
            </p:cNvPr>
            <p:cNvCxnSpPr>
              <a:cxnSpLocks/>
              <a:stCxn id="6" idx="2"/>
              <a:endCxn id="15" idx="0"/>
            </p:cNvCxnSpPr>
            <p:nvPr/>
          </p:nvCxnSpPr>
          <p:spPr>
            <a:xfrm flipH="1">
              <a:off x="4494123" y="3781817"/>
              <a:ext cx="1" cy="228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2339537-A7B4-06D9-1082-0293D1115A04}"/>
                </a:ext>
              </a:extLst>
            </p:cNvPr>
            <p:cNvCxnSpPr>
              <a:cxnSpLocks/>
              <a:stCxn id="7" idx="2"/>
              <a:endCxn id="16" idx="0"/>
            </p:cNvCxnSpPr>
            <p:nvPr/>
          </p:nvCxnSpPr>
          <p:spPr>
            <a:xfrm flipH="1">
              <a:off x="5620255" y="3781817"/>
              <a:ext cx="2" cy="228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9B76633-20D1-A528-ED84-4D7A4A5B602C}"/>
                </a:ext>
              </a:extLst>
            </p:cNvPr>
            <p:cNvCxnSpPr>
              <a:cxnSpLocks/>
              <a:stCxn id="8" idx="2"/>
              <a:endCxn id="17" idx="0"/>
            </p:cNvCxnSpPr>
            <p:nvPr/>
          </p:nvCxnSpPr>
          <p:spPr>
            <a:xfrm>
              <a:off x="7878306" y="3781817"/>
              <a:ext cx="0" cy="228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FB323FFD-47DB-CAC5-239E-E7A25A16C674}"/>
                </a:ext>
              </a:extLst>
            </p:cNvPr>
            <p:cNvCxnSpPr>
              <a:stCxn id="13" idx="3"/>
              <a:endCxn id="6" idx="1"/>
            </p:cNvCxnSpPr>
            <p:nvPr/>
          </p:nvCxnSpPr>
          <p:spPr>
            <a:xfrm flipV="1">
              <a:off x="3684580" y="3484744"/>
              <a:ext cx="492954" cy="66931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CC1BDEB-5595-1180-9ADB-774AC09FE845}"/>
                </a:ext>
              </a:extLst>
            </p:cNvPr>
            <p:cNvCxnSpPr>
              <a:stCxn id="15" idx="3"/>
              <a:endCxn id="7" idx="1"/>
            </p:cNvCxnSpPr>
            <p:nvPr/>
          </p:nvCxnSpPr>
          <p:spPr>
            <a:xfrm flipV="1">
              <a:off x="4810712" y="3484744"/>
              <a:ext cx="492955" cy="6693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7C1BCCF-553C-01E5-50CF-059449448D0D}"/>
                </a:ext>
              </a:extLst>
            </p:cNvPr>
            <p:cNvCxnSpPr>
              <a:cxnSpLocks/>
              <a:stCxn id="16" idx="3"/>
              <a:endCxn id="53" idx="1"/>
            </p:cNvCxnSpPr>
            <p:nvPr/>
          </p:nvCxnSpPr>
          <p:spPr>
            <a:xfrm flipV="1">
              <a:off x="5936844" y="3484744"/>
              <a:ext cx="492955" cy="66931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37F7BE81-1925-8308-7673-32F7F17DC003}"/>
                </a:ext>
              </a:extLst>
            </p:cNvPr>
            <p:cNvCxnSpPr>
              <a:cxnSpLocks/>
              <a:stCxn id="55" idx="3"/>
              <a:endCxn id="8" idx="1"/>
            </p:cNvCxnSpPr>
            <p:nvPr/>
          </p:nvCxnSpPr>
          <p:spPr>
            <a:xfrm flipV="1">
              <a:off x="7062977" y="3484744"/>
              <a:ext cx="498738" cy="6693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30392CF-F0ED-2475-21C9-4E9A5C28598D}"/>
                </a:ext>
              </a:extLst>
            </p:cNvPr>
            <p:cNvCxnSpPr>
              <a:stCxn id="18" idx="2"/>
              <a:endCxn id="5" idx="0"/>
            </p:cNvCxnSpPr>
            <p:nvPr/>
          </p:nvCxnSpPr>
          <p:spPr>
            <a:xfrm>
              <a:off x="3367989" y="2969423"/>
              <a:ext cx="2" cy="218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FC3EDE-936E-E922-4A1F-0A1433F2F6C7}"/>
                </a:ext>
              </a:extLst>
            </p:cNvPr>
            <p:cNvCxnSpPr>
              <a:stCxn id="19" idx="2"/>
              <a:endCxn id="6" idx="0"/>
            </p:cNvCxnSpPr>
            <p:nvPr/>
          </p:nvCxnSpPr>
          <p:spPr>
            <a:xfrm flipH="1">
              <a:off x="4494124" y="2969423"/>
              <a:ext cx="4721" cy="218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EE656E2-398D-FFC3-03D7-E6EACD6C1C5F}"/>
                </a:ext>
              </a:extLst>
            </p:cNvPr>
            <p:cNvCxnSpPr>
              <a:stCxn id="20" idx="2"/>
              <a:endCxn id="7" idx="0"/>
            </p:cNvCxnSpPr>
            <p:nvPr/>
          </p:nvCxnSpPr>
          <p:spPr>
            <a:xfrm flipH="1">
              <a:off x="5620257" y="2969422"/>
              <a:ext cx="3257" cy="218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E40B33F-A149-6D7E-CD0B-F0C77A9D7027}"/>
                </a:ext>
              </a:extLst>
            </p:cNvPr>
            <p:cNvCxnSpPr>
              <a:stCxn id="21" idx="2"/>
              <a:endCxn id="8" idx="0"/>
            </p:cNvCxnSpPr>
            <p:nvPr/>
          </p:nvCxnSpPr>
          <p:spPr>
            <a:xfrm flipH="1">
              <a:off x="7878306" y="2969421"/>
              <a:ext cx="5068" cy="218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E61D6E49-708E-F64A-DC86-A3A37F1C8940}"/>
                </a:ext>
              </a:extLst>
            </p:cNvPr>
            <p:cNvSpPr/>
            <p:nvPr/>
          </p:nvSpPr>
          <p:spPr>
            <a:xfrm>
              <a:off x="1993209" y="5003532"/>
              <a:ext cx="633179"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D</a:t>
              </a:r>
              <a:endParaRPr lang="en-CA">
                <a:solidFill>
                  <a:schemeClr val="tx1"/>
                </a:solidFill>
              </a:endParaRPr>
            </a:p>
          </p:txBody>
        </p:sp>
        <p:sp>
          <p:nvSpPr>
            <p:cNvPr id="36" name="Rectangle: Rounded Corners 35">
              <a:extLst>
                <a:ext uri="{FF2B5EF4-FFF2-40B4-BE49-F238E27FC236}">
                  <a16:creationId xmlns:a16="http://schemas.microsoft.com/office/drawing/2014/main" id="{F5F6D533-6531-1DC8-9C24-AC8749A8D7BD}"/>
                </a:ext>
              </a:extLst>
            </p:cNvPr>
            <p:cNvSpPr/>
            <p:nvPr/>
          </p:nvSpPr>
          <p:spPr>
            <a:xfrm>
              <a:off x="3557361" y="5003532"/>
              <a:ext cx="633179"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D</a:t>
              </a:r>
              <a:endParaRPr lang="en-CA">
                <a:solidFill>
                  <a:schemeClr val="tx1"/>
                </a:solidFill>
              </a:endParaRPr>
            </a:p>
          </p:txBody>
        </p:sp>
        <p:sp>
          <p:nvSpPr>
            <p:cNvPr id="37" name="Rectangle: Rounded Corners 36">
              <a:extLst>
                <a:ext uri="{FF2B5EF4-FFF2-40B4-BE49-F238E27FC236}">
                  <a16:creationId xmlns:a16="http://schemas.microsoft.com/office/drawing/2014/main" id="{C0F18FCE-9DC5-E88F-0147-782BA697789E}"/>
                </a:ext>
              </a:extLst>
            </p:cNvPr>
            <p:cNvSpPr/>
            <p:nvPr/>
          </p:nvSpPr>
          <p:spPr>
            <a:xfrm>
              <a:off x="5112838" y="4986186"/>
              <a:ext cx="633179"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D</a:t>
              </a:r>
              <a:endParaRPr lang="en-CA">
                <a:solidFill>
                  <a:schemeClr val="tx1"/>
                </a:solidFill>
              </a:endParaRPr>
            </a:p>
          </p:txBody>
        </p:sp>
        <p:sp>
          <p:nvSpPr>
            <p:cNvPr id="38" name="Rectangle: Rounded Corners 37">
              <a:extLst>
                <a:ext uri="{FF2B5EF4-FFF2-40B4-BE49-F238E27FC236}">
                  <a16:creationId xmlns:a16="http://schemas.microsoft.com/office/drawing/2014/main" id="{12E5CD87-F4C8-2426-B98D-9F0E83AD30B0}"/>
                </a:ext>
              </a:extLst>
            </p:cNvPr>
            <p:cNvSpPr/>
            <p:nvPr/>
          </p:nvSpPr>
          <p:spPr>
            <a:xfrm>
              <a:off x="6656026" y="5003532"/>
              <a:ext cx="640405"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D</a:t>
              </a:r>
              <a:endParaRPr lang="en-CA">
                <a:solidFill>
                  <a:schemeClr val="tx1"/>
                </a:solidFill>
              </a:endParaRPr>
            </a:p>
          </p:txBody>
        </p:sp>
        <p:sp>
          <p:nvSpPr>
            <p:cNvPr id="39" name="TextBox 38">
              <a:extLst>
                <a:ext uri="{FF2B5EF4-FFF2-40B4-BE49-F238E27FC236}">
                  <a16:creationId xmlns:a16="http://schemas.microsoft.com/office/drawing/2014/main" id="{696D320E-04F5-1B18-1A3C-058B1EB51394}"/>
                </a:ext>
              </a:extLst>
            </p:cNvPr>
            <p:cNvSpPr txBox="1"/>
            <p:nvPr/>
          </p:nvSpPr>
          <p:spPr>
            <a:xfrm>
              <a:off x="2103709" y="4581028"/>
              <a:ext cx="412180" cy="301288"/>
            </a:xfrm>
            <a:prstGeom prst="rect">
              <a:avLst/>
            </a:prstGeom>
            <a:noFill/>
          </p:spPr>
          <p:txBody>
            <a:bodyPr wrap="none" rtlCol="0">
              <a:spAutoFit/>
            </a:bodyPr>
            <a:lstStyle/>
            <a:p>
              <a:pPr defTabSz="732434">
                <a:spcAft>
                  <a:spcPts val="540"/>
                </a:spcAft>
              </a:pPr>
              <a:r>
                <a:rPr lang="en-US" sz="1442" kern="1200">
                  <a:solidFill>
                    <a:schemeClr val="tx1"/>
                  </a:solidFill>
                  <a:latin typeface="+mn-lt"/>
                  <a:ea typeface="+mn-ea"/>
                  <a:cs typeface="+mn-cs"/>
                </a:rPr>
                <a:t>&lt;s&gt;</a:t>
              </a:r>
              <a:endParaRPr lang="en-CA"/>
            </a:p>
          </p:txBody>
        </p:sp>
        <p:cxnSp>
          <p:nvCxnSpPr>
            <p:cNvPr id="40" name="Straight Arrow Connector 39">
              <a:extLst>
                <a:ext uri="{FF2B5EF4-FFF2-40B4-BE49-F238E27FC236}">
                  <a16:creationId xmlns:a16="http://schemas.microsoft.com/office/drawing/2014/main" id="{CD1CAFC2-DC4F-ADCC-0E62-6841C3374724}"/>
                </a:ext>
              </a:extLst>
            </p:cNvPr>
            <p:cNvCxnSpPr>
              <a:cxnSpLocks/>
              <a:stCxn id="39" idx="2"/>
              <a:endCxn id="35" idx="0"/>
            </p:cNvCxnSpPr>
            <p:nvPr/>
          </p:nvCxnSpPr>
          <p:spPr>
            <a:xfrm>
              <a:off x="2309799" y="4882316"/>
              <a:ext cx="0" cy="121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68C2251-700B-B491-BC12-05C1084FC551}"/>
                </a:ext>
              </a:extLst>
            </p:cNvPr>
            <p:cNvCxnSpPr>
              <a:cxnSpLocks/>
              <a:stCxn id="35" idx="2"/>
              <a:endCxn id="42" idx="0"/>
            </p:cNvCxnSpPr>
            <p:nvPr/>
          </p:nvCxnSpPr>
          <p:spPr>
            <a:xfrm>
              <a:off x="2309799" y="5597678"/>
              <a:ext cx="5162" cy="251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5CCEB29-F7CF-791A-CD14-9A5126CDBFA9}"/>
                </a:ext>
              </a:extLst>
            </p:cNvPr>
            <p:cNvSpPr txBox="1"/>
            <p:nvPr/>
          </p:nvSpPr>
          <p:spPr>
            <a:xfrm>
              <a:off x="2006219" y="5849095"/>
              <a:ext cx="617485" cy="301288"/>
            </a:xfrm>
            <a:prstGeom prst="rect">
              <a:avLst/>
            </a:prstGeom>
            <a:noFill/>
          </p:spPr>
          <p:txBody>
            <a:bodyPr wrap="none" rtlCol="0">
              <a:spAutoFit/>
            </a:bodyPr>
            <a:lstStyle/>
            <a:p>
              <a:pPr defTabSz="732434">
                <a:spcAft>
                  <a:spcPts val="540"/>
                </a:spcAft>
              </a:pPr>
              <a:r>
                <a:rPr lang="hi-IN" sz="1442" kern="1200">
                  <a:solidFill>
                    <a:schemeClr val="tx1"/>
                  </a:solidFill>
                  <a:latin typeface="+mn-lt"/>
                  <a:ea typeface="+mn-ea"/>
                  <a:cs typeface="+mn-cs"/>
                </a:rPr>
                <a:t>बिल्ली</a:t>
              </a:r>
              <a:endParaRPr lang="en-CA"/>
            </a:p>
          </p:txBody>
        </p:sp>
        <p:sp>
          <p:nvSpPr>
            <p:cNvPr id="43" name="Rectangle: Rounded Corners 42">
              <a:extLst>
                <a:ext uri="{FF2B5EF4-FFF2-40B4-BE49-F238E27FC236}">
                  <a16:creationId xmlns:a16="http://schemas.microsoft.com/office/drawing/2014/main" id="{7D38F1AB-AD5C-D723-17A6-9BEB6F072554}"/>
                </a:ext>
              </a:extLst>
            </p:cNvPr>
            <p:cNvSpPr/>
            <p:nvPr/>
          </p:nvSpPr>
          <p:spPr>
            <a:xfrm>
              <a:off x="2877202" y="5162463"/>
              <a:ext cx="492954"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dirty="0">
                  <a:solidFill>
                    <a:schemeClr val="tx1"/>
                  </a:solidFill>
                  <a:latin typeface="+mn-lt"/>
                  <a:ea typeface="+mn-ea"/>
                  <a:cs typeface="+mn-cs"/>
                </a:rPr>
                <a:t>s1</a:t>
              </a:r>
              <a:endParaRPr lang="en-CA" dirty="0">
                <a:solidFill>
                  <a:schemeClr val="tx1"/>
                </a:solidFill>
              </a:endParaRPr>
            </a:p>
          </p:txBody>
        </p:sp>
        <p:cxnSp>
          <p:nvCxnSpPr>
            <p:cNvPr id="44" name="Straight Arrow Connector 43">
              <a:extLst>
                <a:ext uri="{FF2B5EF4-FFF2-40B4-BE49-F238E27FC236}">
                  <a16:creationId xmlns:a16="http://schemas.microsoft.com/office/drawing/2014/main" id="{9CEDED98-2EDB-7DD2-C4CA-8B615E48DC0A}"/>
                </a:ext>
              </a:extLst>
            </p:cNvPr>
            <p:cNvCxnSpPr>
              <a:stCxn id="35" idx="3"/>
              <a:endCxn id="43" idx="1"/>
            </p:cNvCxnSpPr>
            <p:nvPr/>
          </p:nvCxnSpPr>
          <p:spPr>
            <a:xfrm>
              <a:off x="2626388" y="5300605"/>
              <a:ext cx="250814" cy="5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F44FE80-BE00-432C-AABF-8F8650E83544}"/>
                </a:ext>
              </a:extLst>
            </p:cNvPr>
            <p:cNvCxnSpPr>
              <a:stCxn id="43" idx="3"/>
              <a:endCxn id="36" idx="1"/>
            </p:cNvCxnSpPr>
            <p:nvPr/>
          </p:nvCxnSpPr>
          <p:spPr>
            <a:xfrm flipV="1">
              <a:off x="3370156" y="5300605"/>
              <a:ext cx="187205" cy="5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DD2B6579-6E1C-D2CB-6387-3687CF360737}"/>
                </a:ext>
              </a:extLst>
            </p:cNvPr>
            <p:cNvSpPr/>
            <p:nvPr/>
          </p:nvSpPr>
          <p:spPr>
            <a:xfrm>
              <a:off x="4442073" y="5137932"/>
              <a:ext cx="492954"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dirty="0">
                  <a:solidFill>
                    <a:schemeClr val="tx1"/>
                  </a:solidFill>
                  <a:latin typeface="+mn-lt"/>
                  <a:ea typeface="+mn-ea"/>
                  <a:cs typeface="+mn-cs"/>
                </a:rPr>
                <a:t>s2</a:t>
              </a:r>
              <a:endParaRPr lang="en-CA" dirty="0">
                <a:solidFill>
                  <a:schemeClr val="tx1"/>
                </a:solidFill>
              </a:endParaRPr>
            </a:p>
          </p:txBody>
        </p:sp>
        <p:cxnSp>
          <p:nvCxnSpPr>
            <p:cNvPr id="47" name="Straight Arrow Connector 46">
              <a:extLst>
                <a:ext uri="{FF2B5EF4-FFF2-40B4-BE49-F238E27FC236}">
                  <a16:creationId xmlns:a16="http://schemas.microsoft.com/office/drawing/2014/main" id="{C5798482-6960-A35E-1624-CFB37D7E0D3F}"/>
                </a:ext>
              </a:extLst>
            </p:cNvPr>
            <p:cNvCxnSpPr>
              <a:endCxn id="46" idx="1"/>
            </p:cNvCxnSpPr>
            <p:nvPr/>
          </p:nvCxnSpPr>
          <p:spPr>
            <a:xfrm>
              <a:off x="4199213" y="5274585"/>
              <a:ext cx="242860" cy="7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62D5BB5-0335-345C-AB64-59455F09D39B}"/>
                </a:ext>
              </a:extLst>
            </p:cNvPr>
            <p:cNvCxnSpPr>
              <a:stCxn id="46" idx="3"/>
              <a:endCxn id="37" idx="1"/>
            </p:cNvCxnSpPr>
            <p:nvPr/>
          </p:nvCxnSpPr>
          <p:spPr>
            <a:xfrm>
              <a:off x="4935027" y="5281770"/>
              <a:ext cx="177811" cy="1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81B7B93-DC5B-22F8-EDAA-B384267EA743}"/>
                </a:ext>
              </a:extLst>
            </p:cNvPr>
            <p:cNvSpPr txBox="1"/>
            <p:nvPr/>
          </p:nvSpPr>
          <p:spPr>
            <a:xfrm>
              <a:off x="3522668" y="5849095"/>
              <a:ext cx="712693" cy="301288"/>
            </a:xfrm>
            <a:prstGeom prst="rect">
              <a:avLst/>
            </a:prstGeom>
            <a:noFill/>
          </p:spPr>
          <p:txBody>
            <a:bodyPr wrap="square">
              <a:spAutoFit/>
            </a:bodyPr>
            <a:lstStyle/>
            <a:p>
              <a:pPr defTabSz="732434">
                <a:spcAft>
                  <a:spcPts val="540"/>
                </a:spcAft>
              </a:pPr>
              <a:r>
                <a:rPr lang="hi-IN" sz="1442" kern="1200" dirty="0">
                  <a:solidFill>
                    <a:schemeClr val="tx1"/>
                  </a:solidFill>
                  <a:latin typeface="+mn-lt"/>
                  <a:ea typeface="+mn-ea"/>
                  <a:cs typeface="+mn-cs"/>
                </a:rPr>
                <a:t>चटाई</a:t>
              </a:r>
              <a:endParaRPr lang="en-CA" dirty="0"/>
            </a:p>
          </p:txBody>
        </p:sp>
        <p:cxnSp>
          <p:nvCxnSpPr>
            <p:cNvPr id="50" name="Straight Arrow Connector 49">
              <a:extLst>
                <a:ext uri="{FF2B5EF4-FFF2-40B4-BE49-F238E27FC236}">
                  <a16:creationId xmlns:a16="http://schemas.microsoft.com/office/drawing/2014/main" id="{2719DBDE-FEC5-FAD4-7171-512190814894}"/>
                </a:ext>
              </a:extLst>
            </p:cNvPr>
            <p:cNvCxnSpPr>
              <a:cxnSpLocks/>
              <a:stCxn id="36" idx="2"/>
              <a:endCxn id="49" idx="0"/>
            </p:cNvCxnSpPr>
            <p:nvPr/>
          </p:nvCxnSpPr>
          <p:spPr>
            <a:xfrm>
              <a:off x="3873951" y="5597678"/>
              <a:ext cx="5063" cy="251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76337F1-A72F-58B5-B596-5A6937DA5286}"/>
                </a:ext>
              </a:extLst>
            </p:cNvPr>
            <p:cNvSpPr txBox="1"/>
            <p:nvPr/>
          </p:nvSpPr>
          <p:spPr>
            <a:xfrm>
              <a:off x="5073808" y="5828558"/>
              <a:ext cx="712693" cy="301288"/>
            </a:xfrm>
            <a:prstGeom prst="rect">
              <a:avLst/>
            </a:prstGeom>
            <a:noFill/>
          </p:spPr>
          <p:txBody>
            <a:bodyPr wrap="square">
              <a:spAutoFit/>
            </a:bodyPr>
            <a:lstStyle/>
            <a:p>
              <a:pPr defTabSz="732434">
                <a:spcAft>
                  <a:spcPts val="540"/>
                </a:spcAft>
              </a:pPr>
              <a:r>
                <a:rPr lang="en-US" sz="1442" kern="1200" dirty="0">
                  <a:solidFill>
                    <a:schemeClr val="tx1"/>
                  </a:solidFill>
                  <a:latin typeface="+mn-lt"/>
                  <a:ea typeface="+mn-ea"/>
                  <a:cs typeface="+mn-cs"/>
                </a:rPr>
                <a:t>    </a:t>
              </a:r>
              <a:r>
                <a:rPr lang="hi-IN" sz="1442" kern="1200" dirty="0">
                  <a:solidFill>
                    <a:schemeClr val="tx1"/>
                  </a:solidFill>
                  <a:latin typeface="+mn-lt"/>
                  <a:ea typeface="+mn-ea"/>
                  <a:cs typeface="+mn-cs"/>
                </a:rPr>
                <a:t>पर</a:t>
              </a:r>
              <a:endParaRPr lang="en-CA" dirty="0"/>
            </a:p>
          </p:txBody>
        </p:sp>
        <p:cxnSp>
          <p:nvCxnSpPr>
            <p:cNvPr id="52" name="Straight Arrow Connector 51">
              <a:extLst>
                <a:ext uri="{FF2B5EF4-FFF2-40B4-BE49-F238E27FC236}">
                  <a16:creationId xmlns:a16="http://schemas.microsoft.com/office/drawing/2014/main" id="{F6926E9B-D5B7-5425-1883-6724FB3AF0B0}"/>
                </a:ext>
              </a:extLst>
            </p:cNvPr>
            <p:cNvCxnSpPr>
              <a:cxnSpLocks/>
              <a:stCxn id="37" idx="2"/>
              <a:endCxn id="51" idx="0"/>
            </p:cNvCxnSpPr>
            <p:nvPr/>
          </p:nvCxnSpPr>
          <p:spPr>
            <a:xfrm>
              <a:off x="5429428" y="5580331"/>
              <a:ext cx="727" cy="248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C5C4D2DD-A836-0906-A60D-44BC9E023758}"/>
                </a:ext>
              </a:extLst>
            </p:cNvPr>
            <p:cNvSpPr/>
            <p:nvPr/>
          </p:nvSpPr>
          <p:spPr>
            <a:xfrm>
              <a:off x="6429800" y="3187671"/>
              <a:ext cx="633179"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E</a:t>
              </a:r>
              <a:endParaRPr lang="en-CA">
                <a:solidFill>
                  <a:schemeClr val="tx1"/>
                </a:solidFill>
              </a:endParaRPr>
            </a:p>
          </p:txBody>
        </p:sp>
        <p:sp>
          <p:nvSpPr>
            <p:cNvPr id="54" name="TextBox 53">
              <a:extLst>
                <a:ext uri="{FF2B5EF4-FFF2-40B4-BE49-F238E27FC236}">
                  <a16:creationId xmlns:a16="http://schemas.microsoft.com/office/drawing/2014/main" id="{40BA14A8-10A9-4241-ACFA-1FF059869C0E}"/>
                </a:ext>
              </a:extLst>
            </p:cNvPr>
            <p:cNvSpPr txBox="1"/>
            <p:nvPr/>
          </p:nvSpPr>
          <p:spPr>
            <a:xfrm>
              <a:off x="6558814" y="2228085"/>
              <a:ext cx="349411" cy="301288"/>
            </a:xfrm>
            <a:prstGeom prst="rect">
              <a:avLst/>
            </a:prstGeom>
            <a:noFill/>
          </p:spPr>
          <p:txBody>
            <a:bodyPr wrap="none" rtlCol="0">
              <a:spAutoFit/>
            </a:bodyPr>
            <a:lstStyle/>
            <a:p>
              <a:pPr defTabSz="732434">
                <a:spcAft>
                  <a:spcPts val="540"/>
                </a:spcAft>
              </a:pPr>
              <a:r>
                <a:rPr lang="en-US" sz="1442" kern="1200">
                  <a:solidFill>
                    <a:schemeClr val="tx1"/>
                  </a:solidFill>
                  <a:latin typeface="+mn-lt"/>
                  <a:ea typeface="+mn-ea"/>
                  <a:cs typeface="+mn-cs"/>
                </a:rPr>
                <a:t>on</a:t>
              </a:r>
              <a:endParaRPr lang="en-CA"/>
            </a:p>
          </p:txBody>
        </p:sp>
        <p:sp>
          <p:nvSpPr>
            <p:cNvPr id="55" name="Rectangle: Rounded Corners 54">
              <a:extLst>
                <a:ext uri="{FF2B5EF4-FFF2-40B4-BE49-F238E27FC236}">
                  <a16:creationId xmlns:a16="http://schemas.microsoft.com/office/drawing/2014/main" id="{E4B2C649-8C68-8A47-AE01-52579F97B5BA}"/>
                </a:ext>
              </a:extLst>
            </p:cNvPr>
            <p:cNvSpPr/>
            <p:nvPr/>
          </p:nvSpPr>
          <p:spPr>
            <a:xfrm>
              <a:off x="6429798" y="4010225"/>
              <a:ext cx="633179"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h3</a:t>
              </a:r>
              <a:endParaRPr lang="en-CA">
                <a:solidFill>
                  <a:schemeClr val="tx1"/>
                </a:solidFill>
              </a:endParaRPr>
            </a:p>
          </p:txBody>
        </p:sp>
        <p:sp>
          <p:nvSpPr>
            <p:cNvPr id="56" name="Rectangle: Rounded Corners 55">
              <a:extLst>
                <a:ext uri="{FF2B5EF4-FFF2-40B4-BE49-F238E27FC236}">
                  <a16:creationId xmlns:a16="http://schemas.microsoft.com/office/drawing/2014/main" id="{1713C228-493C-EAB3-C274-73FCAED50DA3}"/>
                </a:ext>
              </a:extLst>
            </p:cNvPr>
            <p:cNvSpPr/>
            <p:nvPr/>
          </p:nvSpPr>
          <p:spPr>
            <a:xfrm>
              <a:off x="6660740" y="2552541"/>
              <a:ext cx="177812" cy="41688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7" name="Straight Arrow Connector 56">
              <a:extLst>
                <a:ext uri="{FF2B5EF4-FFF2-40B4-BE49-F238E27FC236}">
                  <a16:creationId xmlns:a16="http://schemas.microsoft.com/office/drawing/2014/main" id="{1F5312FF-DFC7-E7B8-5E88-7FB9FE2C87E4}"/>
                </a:ext>
              </a:extLst>
            </p:cNvPr>
            <p:cNvCxnSpPr>
              <a:cxnSpLocks/>
              <a:stCxn id="53" idx="2"/>
              <a:endCxn id="55" idx="0"/>
            </p:cNvCxnSpPr>
            <p:nvPr/>
          </p:nvCxnSpPr>
          <p:spPr>
            <a:xfrm flipH="1">
              <a:off x="6746388" y="3781817"/>
              <a:ext cx="2" cy="228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C229DD7-15FE-DC9D-5C52-123C5D923790}"/>
                </a:ext>
              </a:extLst>
            </p:cNvPr>
            <p:cNvCxnSpPr>
              <a:stCxn id="56" idx="2"/>
              <a:endCxn id="53" idx="0"/>
            </p:cNvCxnSpPr>
            <p:nvPr/>
          </p:nvCxnSpPr>
          <p:spPr>
            <a:xfrm flipH="1">
              <a:off x="6746390" y="2969422"/>
              <a:ext cx="3257" cy="218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45172729-A665-86AC-C594-0A434F5FE419}"/>
                </a:ext>
              </a:extLst>
            </p:cNvPr>
            <p:cNvSpPr/>
            <p:nvPr/>
          </p:nvSpPr>
          <p:spPr>
            <a:xfrm>
              <a:off x="8690375" y="3187671"/>
              <a:ext cx="633179"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E</a:t>
              </a:r>
              <a:endParaRPr lang="en-CA">
                <a:solidFill>
                  <a:schemeClr val="tx1"/>
                </a:solidFill>
              </a:endParaRPr>
            </a:p>
          </p:txBody>
        </p:sp>
        <p:sp>
          <p:nvSpPr>
            <p:cNvPr id="60" name="TextBox 59">
              <a:extLst>
                <a:ext uri="{FF2B5EF4-FFF2-40B4-BE49-F238E27FC236}">
                  <a16:creationId xmlns:a16="http://schemas.microsoft.com/office/drawing/2014/main" id="{82D636EB-9DC3-CAEE-F79B-C10CCE74D7B0}"/>
                </a:ext>
              </a:extLst>
            </p:cNvPr>
            <p:cNvSpPr txBox="1"/>
            <p:nvPr/>
          </p:nvSpPr>
          <p:spPr>
            <a:xfrm>
              <a:off x="8755526" y="2228085"/>
              <a:ext cx="452299" cy="301288"/>
            </a:xfrm>
            <a:prstGeom prst="rect">
              <a:avLst/>
            </a:prstGeom>
            <a:noFill/>
          </p:spPr>
          <p:txBody>
            <a:bodyPr wrap="none" rtlCol="0">
              <a:spAutoFit/>
            </a:bodyPr>
            <a:lstStyle/>
            <a:p>
              <a:pPr defTabSz="732434">
                <a:spcAft>
                  <a:spcPts val="540"/>
                </a:spcAft>
              </a:pPr>
              <a:r>
                <a:rPr lang="en-US" sz="1442" kern="1200">
                  <a:solidFill>
                    <a:schemeClr val="tx1"/>
                  </a:solidFill>
                  <a:latin typeface="+mn-lt"/>
                  <a:ea typeface="+mn-ea"/>
                  <a:cs typeface="+mn-cs"/>
                </a:rPr>
                <a:t>mat</a:t>
              </a:r>
              <a:endParaRPr lang="en-CA"/>
            </a:p>
          </p:txBody>
        </p:sp>
        <p:sp>
          <p:nvSpPr>
            <p:cNvPr id="61" name="Rectangle: Rounded Corners 60">
              <a:extLst>
                <a:ext uri="{FF2B5EF4-FFF2-40B4-BE49-F238E27FC236}">
                  <a16:creationId xmlns:a16="http://schemas.microsoft.com/office/drawing/2014/main" id="{F7D03393-9177-FB59-572B-DED17A6EBB87}"/>
                </a:ext>
              </a:extLst>
            </p:cNvPr>
            <p:cNvSpPr/>
            <p:nvPr/>
          </p:nvSpPr>
          <p:spPr>
            <a:xfrm>
              <a:off x="8690375" y="4010225"/>
              <a:ext cx="633179" cy="287676"/>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rgbClr val="555555"/>
                  </a:solidFill>
                  <a:latin typeface="+mn-lt"/>
                  <a:ea typeface="+mn-ea"/>
                  <a:cs typeface="+mn-cs"/>
                </a:rPr>
                <a:t>h5</a:t>
              </a:r>
              <a:endParaRPr lang="en-CA">
                <a:solidFill>
                  <a:schemeClr val="bg1"/>
                </a:solidFill>
              </a:endParaRPr>
            </a:p>
          </p:txBody>
        </p:sp>
        <p:sp>
          <p:nvSpPr>
            <p:cNvPr id="62" name="Rectangle: Rounded Corners 61">
              <a:extLst>
                <a:ext uri="{FF2B5EF4-FFF2-40B4-BE49-F238E27FC236}">
                  <a16:creationId xmlns:a16="http://schemas.microsoft.com/office/drawing/2014/main" id="{2A5557B8-8C7B-84F8-F96A-8B8D9866CCC8}"/>
                </a:ext>
              </a:extLst>
            </p:cNvPr>
            <p:cNvSpPr/>
            <p:nvPr/>
          </p:nvSpPr>
          <p:spPr>
            <a:xfrm>
              <a:off x="8923127" y="2552541"/>
              <a:ext cx="177812" cy="41688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3" name="Straight Arrow Connector 62">
              <a:extLst>
                <a:ext uri="{FF2B5EF4-FFF2-40B4-BE49-F238E27FC236}">
                  <a16:creationId xmlns:a16="http://schemas.microsoft.com/office/drawing/2014/main" id="{3DD578C8-9395-0B46-F677-0B7120DB98E7}"/>
                </a:ext>
              </a:extLst>
            </p:cNvPr>
            <p:cNvCxnSpPr>
              <a:cxnSpLocks/>
              <a:stCxn id="59" idx="2"/>
              <a:endCxn id="61" idx="0"/>
            </p:cNvCxnSpPr>
            <p:nvPr/>
          </p:nvCxnSpPr>
          <p:spPr>
            <a:xfrm>
              <a:off x="9006965" y="3781817"/>
              <a:ext cx="0" cy="228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06480DA-855A-2F8A-4D74-9FE61B1569D0}"/>
                </a:ext>
              </a:extLst>
            </p:cNvPr>
            <p:cNvCxnSpPr>
              <a:stCxn id="62" idx="2"/>
              <a:endCxn id="59" idx="0"/>
            </p:cNvCxnSpPr>
            <p:nvPr/>
          </p:nvCxnSpPr>
          <p:spPr>
            <a:xfrm flipH="1">
              <a:off x="9006965" y="2969421"/>
              <a:ext cx="5068" cy="218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EF10089D-2715-5EBF-0542-76CCD4E58726}"/>
                </a:ext>
              </a:extLst>
            </p:cNvPr>
            <p:cNvCxnSpPr>
              <a:stCxn id="17" idx="3"/>
              <a:endCxn id="59" idx="1"/>
            </p:cNvCxnSpPr>
            <p:nvPr/>
          </p:nvCxnSpPr>
          <p:spPr>
            <a:xfrm flipV="1">
              <a:off x="8194895" y="3484744"/>
              <a:ext cx="495480" cy="6693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51008D42-A6DA-E80E-002B-20C7022BBA0A}"/>
                </a:ext>
              </a:extLst>
            </p:cNvPr>
            <p:cNvSpPr/>
            <p:nvPr/>
          </p:nvSpPr>
          <p:spPr>
            <a:xfrm>
              <a:off x="5985261" y="5141741"/>
              <a:ext cx="492954"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dirty="0">
                  <a:solidFill>
                    <a:schemeClr val="tx1"/>
                  </a:solidFill>
                  <a:latin typeface="+mn-lt"/>
                  <a:ea typeface="+mn-ea"/>
                  <a:cs typeface="+mn-cs"/>
                </a:rPr>
                <a:t>s3</a:t>
              </a:r>
              <a:endParaRPr lang="en-CA" dirty="0">
                <a:solidFill>
                  <a:schemeClr val="tx1"/>
                </a:solidFill>
              </a:endParaRPr>
            </a:p>
          </p:txBody>
        </p:sp>
        <p:cxnSp>
          <p:nvCxnSpPr>
            <p:cNvPr id="67" name="Straight Arrow Connector 66">
              <a:extLst>
                <a:ext uri="{FF2B5EF4-FFF2-40B4-BE49-F238E27FC236}">
                  <a16:creationId xmlns:a16="http://schemas.microsoft.com/office/drawing/2014/main" id="{F5DCCE7E-710B-8BA8-1E90-9DA8C98A9C82}"/>
                </a:ext>
              </a:extLst>
            </p:cNvPr>
            <p:cNvCxnSpPr>
              <a:cxnSpLocks/>
              <a:stCxn id="37" idx="3"/>
              <a:endCxn id="66" idx="1"/>
            </p:cNvCxnSpPr>
            <p:nvPr/>
          </p:nvCxnSpPr>
          <p:spPr>
            <a:xfrm>
              <a:off x="5746017" y="5283258"/>
              <a:ext cx="239244" cy="2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1D8348C-661D-D340-0599-181E8F096B1A}"/>
                </a:ext>
              </a:extLst>
            </p:cNvPr>
            <p:cNvCxnSpPr>
              <a:stCxn id="66" idx="3"/>
            </p:cNvCxnSpPr>
            <p:nvPr/>
          </p:nvCxnSpPr>
          <p:spPr>
            <a:xfrm>
              <a:off x="6478215" y="5285579"/>
              <a:ext cx="177811" cy="1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AD323595-0F3F-5E3A-1D35-3ED5AC1ED436}"/>
                </a:ext>
              </a:extLst>
            </p:cNvPr>
            <p:cNvSpPr txBox="1"/>
            <p:nvPr/>
          </p:nvSpPr>
          <p:spPr>
            <a:xfrm>
              <a:off x="6624949" y="5828558"/>
              <a:ext cx="712693" cy="301288"/>
            </a:xfrm>
            <a:prstGeom prst="rect">
              <a:avLst/>
            </a:prstGeom>
            <a:noFill/>
          </p:spPr>
          <p:txBody>
            <a:bodyPr wrap="square">
              <a:spAutoFit/>
            </a:bodyPr>
            <a:lstStyle/>
            <a:p>
              <a:pPr defTabSz="732434">
                <a:spcAft>
                  <a:spcPts val="540"/>
                </a:spcAft>
              </a:pPr>
              <a:r>
                <a:rPr lang="en-US" sz="1442" kern="1200" dirty="0">
                  <a:solidFill>
                    <a:schemeClr val="tx1"/>
                  </a:solidFill>
                  <a:latin typeface="+mn-lt"/>
                  <a:ea typeface="+mn-ea"/>
                  <a:cs typeface="+mn-cs"/>
                </a:rPr>
                <a:t>    </a:t>
              </a:r>
              <a:r>
                <a:rPr lang="hi-IN" sz="1442" kern="1200" dirty="0">
                  <a:solidFill>
                    <a:schemeClr val="tx1"/>
                  </a:solidFill>
                  <a:latin typeface="+mn-lt"/>
                  <a:ea typeface="+mn-ea"/>
                  <a:cs typeface="+mn-cs"/>
                </a:rPr>
                <a:t>बैठ</a:t>
              </a:r>
              <a:endParaRPr lang="en-CA" dirty="0"/>
            </a:p>
          </p:txBody>
        </p:sp>
        <p:cxnSp>
          <p:nvCxnSpPr>
            <p:cNvPr id="70" name="Straight Arrow Connector 69">
              <a:extLst>
                <a:ext uri="{FF2B5EF4-FFF2-40B4-BE49-F238E27FC236}">
                  <a16:creationId xmlns:a16="http://schemas.microsoft.com/office/drawing/2014/main" id="{E832E970-182F-682B-F426-9EC7C62DAF23}"/>
                </a:ext>
              </a:extLst>
            </p:cNvPr>
            <p:cNvCxnSpPr>
              <a:cxnSpLocks/>
              <a:stCxn id="38" idx="2"/>
              <a:endCxn id="69" idx="0"/>
            </p:cNvCxnSpPr>
            <p:nvPr/>
          </p:nvCxnSpPr>
          <p:spPr>
            <a:xfrm>
              <a:off x="6976229" y="5597678"/>
              <a:ext cx="5067" cy="230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Rounded Corners 70">
              <a:extLst>
                <a:ext uri="{FF2B5EF4-FFF2-40B4-BE49-F238E27FC236}">
                  <a16:creationId xmlns:a16="http://schemas.microsoft.com/office/drawing/2014/main" id="{9DBBCCD2-15DF-3ABD-5F14-EA604E11962A}"/>
                </a:ext>
              </a:extLst>
            </p:cNvPr>
            <p:cNvSpPr/>
            <p:nvPr/>
          </p:nvSpPr>
          <p:spPr>
            <a:xfrm>
              <a:off x="8206440" y="5016014"/>
              <a:ext cx="640405"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D</a:t>
              </a:r>
              <a:endParaRPr lang="en-CA">
                <a:solidFill>
                  <a:schemeClr val="tx1"/>
                </a:solidFill>
              </a:endParaRPr>
            </a:p>
          </p:txBody>
        </p:sp>
        <p:sp>
          <p:nvSpPr>
            <p:cNvPr id="72" name="Rectangle: Rounded Corners 71">
              <a:extLst>
                <a:ext uri="{FF2B5EF4-FFF2-40B4-BE49-F238E27FC236}">
                  <a16:creationId xmlns:a16="http://schemas.microsoft.com/office/drawing/2014/main" id="{175CF3D6-BC1A-FD8C-8BAC-28101B3050C7}"/>
                </a:ext>
              </a:extLst>
            </p:cNvPr>
            <p:cNvSpPr/>
            <p:nvPr/>
          </p:nvSpPr>
          <p:spPr>
            <a:xfrm>
              <a:off x="7535675" y="5154223"/>
              <a:ext cx="492954"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dirty="0">
                  <a:solidFill>
                    <a:schemeClr val="tx1"/>
                  </a:solidFill>
                  <a:latin typeface="+mn-lt"/>
                  <a:ea typeface="+mn-ea"/>
                  <a:cs typeface="+mn-cs"/>
                </a:rPr>
                <a:t>s4</a:t>
              </a:r>
              <a:endParaRPr lang="en-CA" dirty="0">
                <a:solidFill>
                  <a:schemeClr val="tx1"/>
                </a:solidFill>
              </a:endParaRPr>
            </a:p>
          </p:txBody>
        </p:sp>
        <p:cxnSp>
          <p:nvCxnSpPr>
            <p:cNvPr id="73" name="Straight Arrow Connector 72">
              <a:extLst>
                <a:ext uri="{FF2B5EF4-FFF2-40B4-BE49-F238E27FC236}">
                  <a16:creationId xmlns:a16="http://schemas.microsoft.com/office/drawing/2014/main" id="{628CB62F-F4C3-4838-8D3A-865CBEE19B84}"/>
                </a:ext>
              </a:extLst>
            </p:cNvPr>
            <p:cNvCxnSpPr>
              <a:cxnSpLocks/>
              <a:stCxn id="38" idx="3"/>
              <a:endCxn id="72" idx="1"/>
            </p:cNvCxnSpPr>
            <p:nvPr/>
          </p:nvCxnSpPr>
          <p:spPr>
            <a:xfrm flipV="1">
              <a:off x="7296431" y="5298061"/>
              <a:ext cx="239244" cy="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09797E9-C86F-BCF5-3927-598352FF1406}"/>
                </a:ext>
              </a:extLst>
            </p:cNvPr>
            <p:cNvCxnSpPr>
              <a:stCxn id="72" idx="3"/>
            </p:cNvCxnSpPr>
            <p:nvPr/>
          </p:nvCxnSpPr>
          <p:spPr>
            <a:xfrm>
              <a:off x="8028629" y="5298061"/>
              <a:ext cx="177811" cy="1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3B6747A2-8384-D92D-D938-3ABA86BDBE6A}"/>
                </a:ext>
              </a:extLst>
            </p:cNvPr>
            <p:cNvSpPr txBox="1"/>
            <p:nvPr/>
          </p:nvSpPr>
          <p:spPr>
            <a:xfrm>
              <a:off x="8170596" y="5875267"/>
              <a:ext cx="712693" cy="301288"/>
            </a:xfrm>
            <a:prstGeom prst="rect">
              <a:avLst/>
            </a:prstGeom>
            <a:noFill/>
          </p:spPr>
          <p:txBody>
            <a:bodyPr wrap="square">
              <a:spAutoFit/>
            </a:bodyPr>
            <a:lstStyle/>
            <a:p>
              <a:pPr defTabSz="732434">
                <a:spcAft>
                  <a:spcPts val="540"/>
                </a:spcAft>
              </a:pPr>
              <a:r>
                <a:rPr lang="en-US" sz="1442" kern="1200" dirty="0">
                  <a:solidFill>
                    <a:schemeClr val="tx1"/>
                  </a:solidFill>
                  <a:latin typeface="+mn-lt"/>
                  <a:ea typeface="+mn-ea"/>
                  <a:cs typeface="+mn-cs"/>
                </a:rPr>
                <a:t>    </a:t>
              </a:r>
              <a:r>
                <a:rPr lang="hi-IN" sz="1442" kern="1200" dirty="0">
                  <a:solidFill>
                    <a:schemeClr val="tx1"/>
                  </a:solidFill>
                  <a:latin typeface="+mn-lt"/>
                  <a:ea typeface="+mn-ea"/>
                  <a:cs typeface="+mn-cs"/>
                </a:rPr>
                <a:t>गई</a:t>
              </a:r>
              <a:endParaRPr lang="en-CA" dirty="0"/>
            </a:p>
          </p:txBody>
        </p:sp>
        <p:cxnSp>
          <p:nvCxnSpPr>
            <p:cNvPr id="76" name="Straight Arrow Connector 75">
              <a:extLst>
                <a:ext uri="{FF2B5EF4-FFF2-40B4-BE49-F238E27FC236}">
                  <a16:creationId xmlns:a16="http://schemas.microsoft.com/office/drawing/2014/main" id="{6B022DC8-198E-E785-BE66-C781AD37F083}"/>
                </a:ext>
              </a:extLst>
            </p:cNvPr>
            <p:cNvCxnSpPr>
              <a:cxnSpLocks/>
              <a:stCxn id="71" idx="2"/>
              <a:endCxn id="75" idx="0"/>
            </p:cNvCxnSpPr>
            <p:nvPr/>
          </p:nvCxnSpPr>
          <p:spPr>
            <a:xfrm>
              <a:off x="8526643" y="5610160"/>
              <a:ext cx="299" cy="265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33E6FFF-5B1B-E1D1-DA08-CD0774EDC255}"/>
                </a:ext>
              </a:extLst>
            </p:cNvPr>
            <p:cNvCxnSpPr>
              <a:cxnSpLocks/>
              <a:stCxn id="61" idx="3"/>
              <a:endCxn id="90" idx="1"/>
            </p:cNvCxnSpPr>
            <p:nvPr/>
          </p:nvCxnSpPr>
          <p:spPr>
            <a:xfrm flipH="1">
              <a:off x="1196958" y="4154063"/>
              <a:ext cx="8126596" cy="1143998"/>
            </a:xfrm>
            <a:prstGeom prst="bentConnector5">
              <a:avLst>
                <a:gd name="adj1" fmla="val -2813"/>
                <a:gd name="adj2" fmla="val 37453"/>
                <a:gd name="adj3" fmla="val 102813"/>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D564E73B-911E-D525-A321-0BD508B60DD8}"/>
                </a:ext>
              </a:extLst>
            </p:cNvPr>
            <p:cNvCxnSpPr>
              <a:stCxn id="42" idx="3"/>
              <a:endCxn id="36" idx="0"/>
            </p:cNvCxnSpPr>
            <p:nvPr/>
          </p:nvCxnSpPr>
          <p:spPr>
            <a:xfrm flipV="1">
              <a:off x="2623704" y="5003532"/>
              <a:ext cx="1250247" cy="996207"/>
            </a:xfrm>
            <a:prstGeom prst="bentConnector4">
              <a:avLst>
                <a:gd name="adj1" fmla="val 24505"/>
                <a:gd name="adj2" fmla="val 1187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06BEE768-77C6-1873-E302-7CCC1F616810}"/>
                </a:ext>
              </a:extLst>
            </p:cNvPr>
            <p:cNvCxnSpPr>
              <a:stCxn id="49" idx="3"/>
              <a:endCxn id="37" idx="0"/>
            </p:cNvCxnSpPr>
            <p:nvPr/>
          </p:nvCxnSpPr>
          <p:spPr>
            <a:xfrm flipV="1">
              <a:off x="4235360" y="4986186"/>
              <a:ext cx="1194068" cy="1013554"/>
            </a:xfrm>
            <a:prstGeom prst="bentConnector4">
              <a:avLst>
                <a:gd name="adj1" fmla="val 22941"/>
                <a:gd name="adj2" fmla="val 1183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6D8C0860-A781-DBD4-FF74-A1C2B7D9ACD7}"/>
                </a:ext>
              </a:extLst>
            </p:cNvPr>
            <p:cNvCxnSpPr>
              <a:cxnSpLocks/>
              <a:stCxn id="51" idx="3"/>
              <a:endCxn id="38" idx="0"/>
            </p:cNvCxnSpPr>
            <p:nvPr/>
          </p:nvCxnSpPr>
          <p:spPr>
            <a:xfrm flipV="1">
              <a:off x="5786501" y="5003532"/>
              <a:ext cx="1189728" cy="975670"/>
            </a:xfrm>
            <a:prstGeom prst="bentConnector4">
              <a:avLst>
                <a:gd name="adj1" fmla="val 21233"/>
                <a:gd name="adj2" fmla="val 1191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4DBFFAC5-9EDE-AC78-8F5E-8322C0929225}"/>
                </a:ext>
              </a:extLst>
            </p:cNvPr>
            <p:cNvCxnSpPr>
              <a:stCxn id="69" idx="3"/>
              <a:endCxn id="71" idx="0"/>
            </p:cNvCxnSpPr>
            <p:nvPr/>
          </p:nvCxnSpPr>
          <p:spPr>
            <a:xfrm flipV="1">
              <a:off x="7337642" y="5016014"/>
              <a:ext cx="1189001" cy="963188"/>
            </a:xfrm>
            <a:prstGeom prst="bentConnector4">
              <a:avLst>
                <a:gd name="adj1" fmla="val 21216"/>
                <a:gd name="adj2" fmla="val 11936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2425F443-0B69-C0E5-E2C4-A91A0761015D}"/>
                </a:ext>
              </a:extLst>
            </p:cNvPr>
            <p:cNvSpPr/>
            <p:nvPr/>
          </p:nvSpPr>
          <p:spPr>
            <a:xfrm>
              <a:off x="9765172" y="5027007"/>
              <a:ext cx="640405"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D</a:t>
              </a:r>
              <a:endParaRPr lang="en-CA">
                <a:solidFill>
                  <a:schemeClr val="tx1"/>
                </a:solidFill>
              </a:endParaRPr>
            </a:p>
          </p:txBody>
        </p:sp>
        <p:sp>
          <p:nvSpPr>
            <p:cNvPr id="83" name="Rectangle: Rounded Corners 82">
              <a:extLst>
                <a:ext uri="{FF2B5EF4-FFF2-40B4-BE49-F238E27FC236}">
                  <a16:creationId xmlns:a16="http://schemas.microsoft.com/office/drawing/2014/main" id="{B4352661-9167-34E4-716D-C3160D7048FE}"/>
                </a:ext>
              </a:extLst>
            </p:cNvPr>
            <p:cNvSpPr/>
            <p:nvPr/>
          </p:nvSpPr>
          <p:spPr>
            <a:xfrm>
              <a:off x="9094407" y="5165216"/>
              <a:ext cx="492954"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dirty="0">
                  <a:solidFill>
                    <a:schemeClr val="tx1"/>
                  </a:solidFill>
                  <a:latin typeface="+mn-lt"/>
                  <a:ea typeface="+mn-ea"/>
                  <a:cs typeface="+mn-cs"/>
                </a:rPr>
                <a:t>s5</a:t>
              </a:r>
              <a:endParaRPr lang="en-CA" dirty="0">
                <a:solidFill>
                  <a:schemeClr val="tx1"/>
                </a:solidFill>
              </a:endParaRPr>
            </a:p>
          </p:txBody>
        </p:sp>
        <p:cxnSp>
          <p:nvCxnSpPr>
            <p:cNvPr id="84" name="Straight Arrow Connector 83">
              <a:extLst>
                <a:ext uri="{FF2B5EF4-FFF2-40B4-BE49-F238E27FC236}">
                  <a16:creationId xmlns:a16="http://schemas.microsoft.com/office/drawing/2014/main" id="{54B1B6B7-B335-D34C-707F-F56B5320448C}"/>
                </a:ext>
              </a:extLst>
            </p:cNvPr>
            <p:cNvCxnSpPr>
              <a:cxnSpLocks/>
              <a:stCxn id="71" idx="3"/>
              <a:endCxn id="83" idx="1"/>
            </p:cNvCxnSpPr>
            <p:nvPr/>
          </p:nvCxnSpPr>
          <p:spPr>
            <a:xfrm flipV="1">
              <a:off x="8846845" y="5309054"/>
              <a:ext cx="247562" cy="4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AFFDB85-ED5C-3BDB-6372-6DDDD585DFFA}"/>
                </a:ext>
              </a:extLst>
            </p:cNvPr>
            <p:cNvCxnSpPr>
              <a:stCxn id="83" idx="3"/>
            </p:cNvCxnSpPr>
            <p:nvPr/>
          </p:nvCxnSpPr>
          <p:spPr>
            <a:xfrm>
              <a:off x="9587361" y="5309054"/>
              <a:ext cx="177811" cy="1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2434CDEF-DA6A-B8DA-1F20-61303888DCF7}"/>
                </a:ext>
              </a:extLst>
            </p:cNvPr>
            <p:cNvSpPr txBox="1"/>
            <p:nvPr/>
          </p:nvSpPr>
          <p:spPr>
            <a:xfrm>
              <a:off x="9734746" y="5875668"/>
              <a:ext cx="712693" cy="301288"/>
            </a:xfrm>
            <a:prstGeom prst="rect">
              <a:avLst/>
            </a:prstGeom>
            <a:noFill/>
          </p:spPr>
          <p:txBody>
            <a:bodyPr wrap="square">
              <a:spAutoFit/>
            </a:bodyPr>
            <a:lstStyle/>
            <a:p>
              <a:pPr defTabSz="732434">
                <a:spcAft>
                  <a:spcPts val="540"/>
                </a:spcAft>
              </a:pPr>
              <a:r>
                <a:rPr lang="en-US" sz="1442" kern="1200">
                  <a:solidFill>
                    <a:schemeClr val="tx1"/>
                  </a:solidFill>
                  <a:latin typeface="+mn-lt"/>
                  <a:ea typeface="+mn-ea"/>
                  <a:cs typeface="+mn-cs"/>
                </a:rPr>
                <a:t> &lt;end&gt;</a:t>
              </a:r>
              <a:endParaRPr lang="en-CA"/>
            </a:p>
          </p:txBody>
        </p:sp>
        <p:cxnSp>
          <p:nvCxnSpPr>
            <p:cNvPr id="87" name="Straight Arrow Connector 86">
              <a:extLst>
                <a:ext uri="{FF2B5EF4-FFF2-40B4-BE49-F238E27FC236}">
                  <a16:creationId xmlns:a16="http://schemas.microsoft.com/office/drawing/2014/main" id="{520921D6-F1E7-21C9-763E-0FDD1E7AB5F0}"/>
                </a:ext>
              </a:extLst>
            </p:cNvPr>
            <p:cNvCxnSpPr>
              <a:cxnSpLocks/>
              <a:stCxn id="82" idx="2"/>
              <a:endCxn id="86" idx="0"/>
            </p:cNvCxnSpPr>
            <p:nvPr/>
          </p:nvCxnSpPr>
          <p:spPr>
            <a:xfrm>
              <a:off x="10085375" y="5621153"/>
              <a:ext cx="5718" cy="254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62CB4B6E-44F9-75BA-771A-D609E3D49459}"/>
                </a:ext>
              </a:extLst>
            </p:cNvPr>
            <p:cNvCxnSpPr>
              <a:cxnSpLocks/>
              <a:stCxn id="75" idx="3"/>
              <a:endCxn id="82" idx="0"/>
            </p:cNvCxnSpPr>
            <p:nvPr/>
          </p:nvCxnSpPr>
          <p:spPr>
            <a:xfrm flipV="1">
              <a:off x="8883288" y="5027007"/>
              <a:ext cx="1202087" cy="998903"/>
            </a:xfrm>
            <a:prstGeom prst="bentConnector4">
              <a:avLst>
                <a:gd name="adj1" fmla="val 19364"/>
                <a:gd name="adj2" fmla="val 118669"/>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Callout: Line 88">
              <a:extLst>
                <a:ext uri="{FF2B5EF4-FFF2-40B4-BE49-F238E27FC236}">
                  <a16:creationId xmlns:a16="http://schemas.microsoft.com/office/drawing/2014/main" id="{1EBD47FF-86FD-82FB-A01E-903AB0A904FF}"/>
                </a:ext>
              </a:extLst>
            </p:cNvPr>
            <p:cNvSpPr/>
            <p:nvPr/>
          </p:nvSpPr>
          <p:spPr>
            <a:xfrm>
              <a:off x="10034112" y="3361654"/>
              <a:ext cx="1542089" cy="912187"/>
            </a:xfrm>
            <a:prstGeom prst="borderCallout1">
              <a:avLst>
                <a:gd name="adj1" fmla="val 52952"/>
                <a:gd name="adj2" fmla="val -2059"/>
                <a:gd name="adj3" fmla="val 78870"/>
                <a:gd name="adj4" fmla="val -45199"/>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schemeClr val="accent2"/>
                  </a:solidFill>
                </a:rPr>
                <a:t>Bottleneck for long context lengths</a:t>
              </a:r>
              <a:endParaRPr lang="en-CA" dirty="0">
                <a:solidFill>
                  <a:schemeClr val="accent2"/>
                </a:solidFill>
              </a:endParaRPr>
            </a:p>
          </p:txBody>
        </p:sp>
        <p:sp>
          <p:nvSpPr>
            <p:cNvPr id="90" name="Rectangle: Rounded Corners 89">
              <a:extLst>
                <a:ext uri="{FF2B5EF4-FFF2-40B4-BE49-F238E27FC236}">
                  <a16:creationId xmlns:a16="http://schemas.microsoft.com/office/drawing/2014/main" id="{9822EE62-91DC-26F2-4BC1-0F7CD877F0D9}"/>
                </a:ext>
              </a:extLst>
            </p:cNvPr>
            <p:cNvSpPr/>
            <p:nvPr/>
          </p:nvSpPr>
          <p:spPr>
            <a:xfrm>
              <a:off x="1196958" y="5154223"/>
              <a:ext cx="492954"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dirty="0">
                  <a:solidFill>
                    <a:schemeClr val="tx1"/>
                  </a:solidFill>
                  <a:latin typeface="+mn-lt"/>
                  <a:ea typeface="+mn-ea"/>
                  <a:cs typeface="+mn-cs"/>
                </a:rPr>
                <a:t>s0</a:t>
              </a:r>
              <a:endParaRPr lang="en-CA" dirty="0">
                <a:solidFill>
                  <a:schemeClr val="tx1"/>
                </a:solidFill>
              </a:endParaRPr>
            </a:p>
          </p:txBody>
        </p:sp>
        <p:cxnSp>
          <p:nvCxnSpPr>
            <p:cNvPr id="93" name="Straight Arrow Connector 92">
              <a:extLst>
                <a:ext uri="{FF2B5EF4-FFF2-40B4-BE49-F238E27FC236}">
                  <a16:creationId xmlns:a16="http://schemas.microsoft.com/office/drawing/2014/main" id="{A0269442-7FC3-411B-8C59-5E9FF6E786AE}"/>
                </a:ext>
              </a:extLst>
            </p:cNvPr>
            <p:cNvCxnSpPr>
              <a:stCxn id="90" idx="3"/>
              <a:endCxn id="35" idx="1"/>
            </p:cNvCxnSpPr>
            <p:nvPr/>
          </p:nvCxnSpPr>
          <p:spPr>
            <a:xfrm>
              <a:off x="1689912" y="5298061"/>
              <a:ext cx="303297" cy="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50440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4" name="Rectangle 143">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B53BB6-DE10-7CD9-AC2C-CEA0971D428E}"/>
              </a:ext>
            </a:extLst>
          </p:cNvPr>
          <p:cNvSpPr>
            <a:spLocks noGrp="1"/>
          </p:cNvSpPr>
          <p:nvPr>
            <p:ph type="title"/>
          </p:nvPr>
        </p:nvSpPr>
        <p:spPr>
          <a:xfrm>
            <a:off x="838200" y="365125"/>
            <a:ext cx="10515600" cy="1325563"/>
          </a:xfrm>
        </p:spPr>
        <p:txBody>
          <a:bodyPr>
            <a:normAutofit fontScale="90000"/>
          </a:bodyPr>
          <a:lstStyle/>
          <a:p>
            <a:r>
              <a:rPr lang="en-US" sz="5400" dirty="0"/>
              <a:t>Attention in RNNs (</a:t>
            </a:r>
            <a:r>
              <a:rPr lang="en-US" sz="5400" dirty="0" err="1"/>
              <a:t>Bahdanau</a:t>
            </a:r>
            <a:r>
              <a:rPr lang="en-US" sz="5400" dirty="0"/>
              <a:t> et al. 2014)</a:t>
            </a:r>
            <a:endParaRPr lang="en-CA" sz="5400" dirty="0"/>
          </a:p>
        </p:txBody>
      </p:sp>
      <p:sp>
        <p:nvSpPr>
          <p:cNvPr id="146"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9" name="Group 138">
            <a:extLst>
              <a:ext uri="{FF2B5EF4-FFF2-40B4-BE49-F238E27FC236}">
                <a16:creationId xmlns:a16="http://schemas.microsoft.com/office/drawing/2014/main" id="{6322F87A-6EF8-8F7C-B5A4-B21F50349CBF}"/>
              </a:ext>
            </a:extLst>
          </p:cNvPr>
          <p:cNvGrpSpPr/>
          <p:nvPr/>
        </p:nvGrpSpPr>
        <p:grpSpPr>
          <a:xfrm>
            <a:off x="2953525" y="2228087"/>
            <a:ext cx="6284958" cy="3948877"/>
            <a:chOff x="1624540" y="1435959"/>
            <a:chExt cx="7506552" cy="4716416"/>
          </a:xfrm>
        </p:grpSpPr>
        <p:sp>
          <p:nvSpPr>
            <p:cNvPr id="8" name="Rectangle: Rounded Corners 7">
              <a:extLst>
                <a:ext uri="{FF2B5EF4-FFF2-40B4-BE49-F238E27FC236}">
                  <a16:creationId xmlns:a16="http://schemas.microsoft.com/office/drawing/2014/main" id="{E5883C67-1F0F-CDF5-FBAA-8BEC51EE44BD}"/>
                </a:ext>
              </a:extLst>
            </p:cNvPr>
            <p:cNvSpPr/>
            <p:nvPr/>
          </p:nvSpPr>
          <p:spPr>
            <a:xfrm>
              <a:off x="3326840" y="2323962"/>
              <a:ext cx="585944" cy="549824"/>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E</a:t>
              </a:r>
              <a:endParaRPr lang="en-CA">
                <a:solidFill>
                  <a:schemeClr val="tx1"/>
                </a:solidFill>
              </a:endParaRPr>
            </a:p>
          </p:txBody>
        </p:sp>
        <p:sp>
          <p:nvSpPr>
            <p:cNvPr id="9" name="Rectangle: Rounded Corners 8">
              <a:extLst>
                <a:ext uri="{FF2B5EF4-FFF2-40B4-BE49-F238E27FC236}">
                  <a16:creationId xmlns:a16="http://schemas.microsoft.com/office/drawing/2014/main" id="{3D3E19E5-8588-4E01-40F1-2973F0DE7CBD}"/>
                </a:ext>
              </a:extLst>
            </p:cNvPr>
            <p:cNvSpPr/>
            <p:nvPr/>
          </p:nvSpPr>
          <p:spPr>
            <a:xfrm>
              <a:off x="4368963" y="2323962"/>
              <a:ext cx="585944" cy="549824"/>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E</a:t>
              </a:r>
              <a:endParaRPr lang="en-CA">
                <a:solidFill>
                  <a:schemeClr val="tx1"/>
                </a:solidFill>
              </a:endParaRPr>
            </a:p>
          </p:txBody>
        </p:sp>
        <p:sp>
          <p:nvSpPr>
            <p:cNvPr id="10" name="Rectangle: Rounded Corners 9">
              <a:extLst>
                <a:ext uri="{FF2B5EF4-FFF2-40B4-BE49-F238E27FC236}">
                  <a16:creationId xmlns:a16="http://schemas.microsoft.com/office/drawing/2014/main" id="{E541FC83-5317-360B-3769-058A20332633}"/>
                </a:ext>
              </a:extLst>
            </p:cNvPr>
            <p:cNvSpPr/>
            <p:nvPr/>
          </p:nvSpPr>
          <p:spPr>
            <a:xfrm>
              <a:off x="5411087" y="2323962"/>
              <a:ext cx="585944" cy="549824"/>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E</a:t>
              </a:r>
              <a:endParaRPr lang="en-CA">
                <a:solidFill>
                  <a:schemeClr val="tx1"/>
                </a:solidFill>
              </a:endParaRPr>
            </a:p>
          </p:txBody>
        </p:sp>
        <p:sp>
          <p:nvSpPr>
            <p:cNvPr id="11" name="Rectangle: Rounded Corners 10">
              <a:extLst>
                <a:ext uri="{FF2B5EF4-FFF2-40B4-BE49-F238E27FC236}">
                  <a16:creationId xmlns:a16="http://schemas.microsoft.com/office/drawing/2014/main" id="{71A244AD-61A9-7914-3BB7-772230F90155}"/>
                </a:ext>
              </a:extLst>
            </p:cNvPr>
            <p:cNvSpPr/>
            <p:nvPr/>
          </p:nvSpPr>
          <p:spPr>
            <a:xfrm>
              <a:off x="7500686" y="2323962"/>
              <a:ext cx="585944" cy="549824"/>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E</a:t>
              </a:r>
              <a:endParaRPr lang="en-CA">
                <a:solidFill>
                  <a:schemeClr val="tx1"/>
                </a:solidFill>
              </a:endParaRPr>
            </a:p>
          </p:txBody>
        </p:sp>
        <p:sp>
          <p:nvSpPr>
            <p:cNvPr id="12" name="TextBox 11">
              <a:extLst>
                <a:ext uri="{FF2B5EF4-FFF2-40B4-BE49-F238E27FC236}">
                  <a16:creationId xmlns:a16="http://schemas.microsoft.com/office/drawing/2014/main" id="{81A8C095-A823-7C6E-2CFB-90D58C32056C}"/>
                </a:ext>
              </a:extLst>
            </p:cNvPr>
            <p:cNvSpPr txBox="1"/>
            <p:nvPr/>
          </p:nvSpPr>
          <p:spPr>
            <a:xfrm>
              <a:off x="3418204" y="1437019"/>
              <a:ext cx="403213" cy="278813"/>
            </a:xfrm>
            <a:prstGeom prst="rect">
              <a:avLst/>
            </a:prstGeom>
            <a:noFill/>
          </p:spPr>
          <p:txBody>
            <a:bodyPr wrap="none" rtlCol="0">
              <a:spAutoFit/>
            </a:bodyPr>
            <a:lstStyle/>
            <a:p>
              <a:pPr defTabSz="560282">
                <a:spcAft>
                  <a:spcPts val="413"/>
                </a:spcAft>
              </a:pPr>
              <a:r>
                <a:rPr lang="en-US" sz="1103" kern="1200">
                  <a:solidFill>
                    <a:schemeClr val="tx1"/>
                  </a:solidFill>
                  <a:latin typeface="+mn-lt"/>
                  <a:ea typeface="+mn-ea"/>
                  <a:cs typeface="+mn-cs"/>
                </a:rPr>
                <a:t>The</a:t>
              </a:r>
              <a:endParaRPr lang="en-CA"/>
            </a:p>
          </p:txBody>
        </p:sp>
        <p:sp>
          <p:nvSpPr>
            <p:cNvPr id="13" name="TextBox 12">
              <a:extLst>
                <a:ext uri="{FF2B5EF4-FFF2-40B4-BE49-F238E27FC236}">
                  <a16:creationId xmlns:a16="http://schemas.microsoft.com/office/drawing/2014/main" id="{4AE08649-96D4-1FC6-F09C-7ADD4C215FB8}"/>
                </a:ext>
              </a:extLst>
            </p:cNvPr>
            <p:cNvSpPr txBox="1"/>
            <p:nvPr/>
          </p:nvSpPr>
          <p:spPr>
            <a:xfrm>
              <a:off x="4496449" y="1435959"/>
              <a:ext cx="351759" cy="278813"/>
            </a:xfrm>
            <a:prstGeom prst="rect">
              <a:avLst/>
            </a:prstGeom>
            <a:noFill/>
          </p:spPr>
          <p:txBody>
            <a:bodyPr wrap="none" rtlCol="0">
              <a:spAutoFit/>
            </a:bodyPr>
            <a:lstStyle/>
            <a:p>
              <a:pPr defTabSz="560282">
                <a:spcAft>
                  <a:spcPts val="413"/>
                </a:spcAft>
              </a:pPr>
              <a:r>
                <a:rPr lang="en-US" sz="1103" kern="1200">
                  <a:solidFill>
                    <a:schemeClr val="tx1"/>
                  </a:solidFill>
                  <a:latin typeface="+mn-lt"/>
                  <a:ea typeface="+mn-ea"/>
                  <a:cs typeface="+mn-cs"/>
                </a:rPr>
                <a:t>cat</a:t>
              </a:r>
              <a:endParaRPr lang="en-CA"/>
            </a:p>
          </p:txBody>
        </p:sp>
        <p:sp>
          <p:nvSpPr>
            <p:cNvPr id="14" name="TextBox 13">
              <a:extLst>
                <a:ext uri="{FF2B5EF4-FFF2-40B4-BE49-F238E27FC236}">
                  <a16:creationId xmlns:a16="http://schemas.microsoft.com/office/drawing/2014/main" id="{95666901-49D9-7BDF-B736-CDC0DDC3C344}"/>
                </a:ext>
              </a:extLst>
            </p:cNvPr>
            <p:cNvSpPr txBox="1"/>
            <p:nvPr/>
          </p:nvSpPr>
          <p:spPr>
            <a:xfrm>
              <a:off x="5530477" y="1435959"/>
              <a:ext cx="347160" cy="278813"/>
            </a:xfrm>
            <a:prstGeom prst="rect">
              <a:avLst/>
            </a:prstGeom>
            <a:noFill/>
          </p:spPr>
          <p:txBody>
            <a:bodyPr wrap="none" rtlCol="0">
              <a:spAutoFit/>
            </a:bodyPr>
            <a:lstStyle/>
            <a:p>
              <a:pPr defTabSz="560282">
                <a:spcAft>
                  <a:spcPts val="413"/>
                </a:spcAft>
              </a:pPr>
              <a:r>
                <a:rPr lang="en-US" sz="1103" kern="1200">
                  <a:solidFill>
                    <a:schemeClr val="tx1"/>
                  </a:solidFill>
                  <a:latin typeface="+mn-lt"/>
                  <a:ea typeface="+mn-ea"/>
                  <a:cs typeface="+mn-cs"/>
                </a:rPr>
                <a:t>sat</a:t>
              </a:r>
              <a:endParaRPr lang="en-CA"/>
            </a:p>
          </p:txBody>
        </p:sp>
        <p:sp>
          <p:nvSpPr>
            <p:cNvPr id="15" name="TextBox 14">
              <a:extLst>
                <a:ext uri="{FF2B5EF4-FFF2-40B4-BE49-F238E27FC236}">
                  <a16:creationId xmlns:a16="http://schemas.microsoft.com/office/drawing/2014/main" id="{D4C5E03C-1C52-FC55-4076-0B2FBD3174DF}"/>
                </a:ext>
              </a:extLst>
            </p:cNvPr>
            <p:cNvSpPr txBox="1"/>
            <p:nvPr/>
          </p:nvSpPr>
          <p:spPr>
            <a:xfrm>
              <a:off x="7560977" y="1435959"/>
              <a:ext cx="376591" cy="278813"/>
            </a:xfrm>
            <a:prstGeom prst="rect">
              <a:avLst/>
            </a:prstGeom>
            <a:noFill/>
          </p:spPr>
          <p:txBody>
            <a:bodyPr wrap="none" rtlCol="0">
              <a:spAutoFit/>
            </a:bodyPr>
            <a:lstStyle/>
            <a:p>
              <a:pPr defTabSz="560282">
                <a:spcAft>
                  <a:spcPts val="413"/>
                </a:spcAft>
              </a:pPr>
              <a:r>
                <a:rPr lang="en-US" sz="1103" kern="1200">
                  <a:solidFill>
                    <a:schemeClr val="tx1"/>
                  </a:solidFill>
                  <a:latin typeface="+mn-lt"/>
                  <a:ea typeface="+mn-ea"/>
                  <a:cs typeface="+mn-cs"/>
                </a:rPr>
                <a:t>the</a:t>
              </a:r>
              <a:endParaRPr lang="en-CA"/>
            </a:p>
          </p:txBody>
        </p:sp>
        <p:sp>
          <p:nvSpPr>
            <p:cNvPr id="16" name="Rectangle: Rounded Corners 15">
              <a:extLst>
                <a:ext uri="{FF2B5EF4-FFF2-40B4-BE49-F238E27FC236}">
                  <a16:creationId xmlns:a16="http://schemas.microsoft.com/office/drawing/2014/main" id="{3AA8FE4F-81DE-1F54-0F4B-9069AD538EA9}"/>
                </a:ext>
              </a:extLst>
            </p:cNvPr>
            <p:cNvSpPr/>
            <p:nvPr/>
          </p:nvSpPr>
          <p:spPr>
            <a:xfrm>
              <a:off x="3326840" y="3085156"/>
              <a:ext cx="585944" cy="26621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h0</a:t>
              </a:r>
              <a:endParaRPr lang="en-CA">
                <a:solidFill>
                  <a:schemeClr val="tx1"/>
                </a:solidFill>
              </a:endParaRPr>
            </a:p>
          </p:txBody>
        </p:sp>
        <p:sp>
          <p:nvSpPr>
            <p:cNvPr id="17" name="Rectangle: Rounded Corners 16">
              <a:extLst>
                <a:ext uri="{FF2B5EF4-FFF2-40B4-BE49-F238E27FC236}">
                  <a16:creationId xmlns:a16="http://schemas.microsoft.com/office/drawing/2014/main" id="{5A96988A-03DB-F17F-2C41-6F7372B08C3A}"/>
                </a:ext>
              </a:extLst>
            </p:cNvPr>
            <p:cNvSpPr/>
            <p:nvPr/>
          </p:nvSpPr>
          <p:spPr>
            <a:xfrm>
              <a:off x="2117494" y="2444361"/>
              <a:ext cx="747814" cy="2876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err="1">
                  <a:solidFill>
                    <a:schemeClr val="tx1"/>
                  </a:solidFill>
                  <a:latin typeface="+mn-lt"/>
                  <a:ea typeface="+mn-ea"/>
                  <a:cs typeface="+mn-cs"/>
                </a:rPr>
                <a:t>hStart</a:t>
              </a:r>
              <a:endParaRPr lang="en-CA">
                <a:solidFill>
                  <a:schemeClr val="tx1"/>
                </a:solidFill>
              </a:endParaRPr>
            </a:p>
          </p:txBody>
        </p:sp>
        <p:sp>
          <p:nvSpPr>
            <p:cNvPr id="18" name="Rectangle: Rounded Corners 17">
              <a:extLst>
                <a:ext uri="{FF2B5EF4-FFF2-40B4-BE49-F238E27FC236}">
                  <a16:creationId xmlns:a16="http://schemas.microsoft.com/office/drawing/2014/main" id="{5C5905ED-40FE-3D44-BFC8-DA00DAE44907}"/>
                </a:ext>
              </a:extLst>
            </p:cNvPr>
            <p:cNvSpPr/>
            <p:nvPr/>
          </p:nvSpPr>
          <p:spPr>
            <a:xfrm>
              <a:off x="4368963" y="3085156"/>
              <a:ext cx="585944" cy="26621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h1</a:t>
              </a:r>
              <a:endParaRPr lang="en-CA">
                <a:solidFill>
                  <a:schemeClr val="tx1"/>
                </a:solidFill>
              </a:endParaRPr>
            </a:p>
          </p:txBody>
        </p:sp>
        <p:sp>
          <p:nvSpPr>
            <p:cNvPr id="19" name="Rectangle: Rounded Corners 18">
              <a:extLst>
                <a:ext uri="{FF2B5EF4-FFF2-40B4-BE49-F238E27FC236}">
                  <a16:creationId xmlns:a16="http://schemas.microsoft.com/office/drawing/2014/main" id="{98E1FAC4-40DC-7E0D-7B65-269D024525D1}"/>
                </a:ext>
              </a:extLst>
            </p:cNvPr>
            <p:cNvSpPr/>
            <p:nvPr/>
          </p:nvSpPr>
          <p:spPr>
            <a:xfrm>
              <a:off x="5411085" y="3085156"/>
              <a:ext cx="585944" cy="26621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h2</a:t>
              </a:r>
              <a:endParaRPr lang="en-CA">
                <a:solidFill>
                  <a:schemeClr val="tx1"/>
                </a:solidFill>
              </a:endParaRPr>
            </a:p>
          </p:txBody>
        </p:sp>
        <p:sp>
          <p:nvSpPr>
            <p:cNvPr id="20" name="Rectangle: Rounded Corners 19">
              <a:extLst>
                <a:ext uri="{FF2B5EF4-FFF2-40B4-BE49-F238E27FC236}">
                  <a16:creationId xmlns:a16="http://schemas.microsoft.com/office/drawing/2014/main" id="{B77A69A8-5D42-C692-2ECF-28DBC538D894}"/>
                </a:ext>
              </a:extLst>
            </p:cNvPr>
            <p:cNvSpPr/>
            <p:nvPr/>
          </p:nvSpPr>
          <p:spPr>
            <a:xfrm>
              <a:off x="7500686" y="3085156"/>
              <a:ext cx="585944" cy="26621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h4</a:t>
              </a:r>
              <a:endParaRPr lang="en-CA">
                <a:solidFill>
                  <a:schemeClr val="tx1"/>
                </a:solidFill>
              </a:endParaRPr>
            </a:p>
          </p:txBody>
        </p:sp>
        <p:sp>
          <p:nvSpPr>
            <p:cNvPr id="21" name="Rectangle: Rounded Corners 20">
              <a:extLst>
                <a:ext uri="{FF2B5EF4-FFF2-40B4-BE49-F238E27FC236}">
                  <a16:creationId xmlns:a16="http://schemas.microsoft.com/office/drawing/2014/main" id="{DD6FAF22-BAA1-B1FF-CA9C-804F1B48A14B}"/>
                </a:ext>
              </a:extLst>
            </p:cNvPr>
            <p:cNvSpPr/>
            <p:nvPr/>
          </p:nvSpPr>
          <p:spPr>
            <a:xfrm>
              <a:off x="3537537" y="1736213"/>
              <a:ext cx="164547" cy="385782"/>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Rounded Corners 21">
              <a:extLst>
                <a:ext uri="{FF2B5EF4-FFF2-40B4-BE49-F238E27FC236}">
                  <a16:creationId xmlns:a16="http://schemas.microsoft.com/office/drawing/2014/main" id="{345A3370-B976-E3A1-DC27-38593C3287BD}"/>
                </a:ext>
              </a:extLst>
            </p:cNvPr>
            <p:cNvSpPr/>
            <p:nvPr/>
          </p:nvSpPr>
          <p:spPr>
            <a:xfrm>
              <a:off x="4584030" y="1736213"/>
              <a:ext cx="164547" cy="385782"/>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Rounded Corners 22">
              <a:extLst>
                <a:ext uri="{FF2B5EF4-FFF2-40B4-BE49-F238E27FC236}">
                  <a16:creationId xmlns:a16="http://schemas.microsoft.com/office/drawing/2014/main" id="{D88C1352-CD3E-A20A-BE02-42BB43943905}"/>
                </a:ext>
              </a:extLst>
            </p:cNvPr>
            <p:cNvSpPr/>
            <p:nvPr/>
          </p:nvSpPr>
          <p:spPr>
            <a:xfrm>
              <a:off x="5624799" y="1736212"/>
              <a:ext cx="164547" cy="385782"/>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Rounded Corners 23">
              <a:extLst>
                <a:ext uri="{FF2B5EF4-FFF2-40B4-BE49-F238E27FC236}">
                  <a16:creationId xmlns:a16="http://schemas.microsoft.com/office/drawing/2014/main" id="{86BD614B-9093-B93A-238F-DA6E36297BCE}"/>
                </a:ext>
              </a:extLst>
            </p:cNvPr>
            <p:cNvSpPr/>
            <p:nvPr/>
          </p:nvSpPr>
          <p:spPr>
            <a:xfrm>
              <a:off x="7716075" y="1736211"/>
              <a:ext cx="164547" cy="385782"/>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5" name="Straight Arrow Connector 24">
              <a:extLst>
                <a:ext uri="{FF2B5EF4-FFF2-40B4-BE49-F238E27FC236}">
                  <a16:creationId xmlns:a16="http://schemas.microsoft.com/office/drawing/2014/main" id="{CBD676AE-AFE6-3A0C-1008-047ACA0D3180}"/>
                </a:ext>
              </a:extLst>
            </p:cNvPr>
            <p:cNvCxnSpPr>
              <a:stCxn id="17" idx="3"/>
              <a:endCxn id="8" idx="1"/>
            </p:cNvCxnSpPr>
            <p:nvPr/>
          </p:nvCxnSpPr>
          <p:spPr>
            <a:xfrm>
              <a:off x="2865309" y="2588171"/>
              <a:ext cx="461531" cy="10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D2F7AFC-ADB5-3042-23AE-87473B4FDF49}"/>
                </a:ext>
              </a:extLst>
            </p:cNvPr>
            <p:cNvCxnSpPr>
              <a:cxnSpLocks/>
              <a:stCxn id="8" idx="2"/>
              <a:endCxn id="16" idx="0"/>
            </p:cNvCxnSpPr>
            <p:nvPr/>
          </p:nvCxnSpPr>
          <p:spPr>
            <a:xfrm>
              <a:off x="3619812" y="2873785"/>
              <a:ext cx="0" cy="211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E2E044D-6C4E-E0FB-4488-4D40FF466D4A}"/>
                </a:ext>
              </a:extLst>
            </p:cNvPr>
            <p:cNvCxnSpPr>
              <a:cxnSpLocks/>
              <a:stCxn id="9" idx="2"/>
              <a:endCxn id="18" idx="0"/>
            </p:cNvCxnSpPr>
            <p:nvPr/>
          </p:nvCxnSpPr>
          <p:spPr>
            <a:xfrm flipH="1">
              <a:off x="4661935" y="2873785"/>
              <a:ext cx="1" cy="211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D705899-09D7-CE68-B00A-A349B59AF1EC}"/>
                </a:ext>
              </a:extLst>
            </p:cNvPr>
            <p:cNvCxnSpPr>
              <a:cxnSpLocks/>
              <a:stCxn id="10" idx="2"/>
              <a:endCxn id="19" idx="0"/>
            </p:cNvCxnSpPr>
            <p:nvPr/>
          </p:nvCxnSpPr>
          <p:spPr>
            <a:xfrm flipH="1">
              <a:off x="5704058" y="2873785"/>
              <a:ext cx="2" cy="211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5C51795-EF26-715F-DCB8-48497AFAA3D4}"/>
                </a:ext>
              </a:extLst>
            </p:cNvPr>
            <p:cNvCxnSpPr>
              <a:cxnSpLocks/>
              <a:stCxn id="11" idx="2"/>
              <a:endCxn id="20" idx="0"/>
            </p:cNvCxnSpPr>
            <p:nvPr/>
          </p:nvCxnSpPr>
          <p:spPr>
            <a:xfrm>
              <a:off x="7793659" y="2873785"/>
              <a:ext cx="0" cy="211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728F64D4-693D-3113-4282-2DB657C95C15}"/>
                </a:ext>
              </a:extLst>
            </p:cNvPr>
            <p:cNvCxnSpPr>
              <a:stCxn id="16" idx="3"/>
              <a:endCxn id="9" idx="1"/>
            </p:cNvCxnSpPr>
            <p:nvPr/>
          </p:nvCxnSpPr>
          <p:spPr>
            <a:xfrm flipV="1">
              <a:off x="3912784" y="2598874"/>
              <a:ext cx="456180" cy="6193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4AB4E305-7097-98CC-8DDC-142722ED2175}"/>
                </a:ext>
              </a:extLst>
            </p:cNvPr>
            <p:cNvCxnSpPr>
              <a:stCxn id="18" idx="3"/>
              <a:endCxn id="10" idx="1"/>
            </p:cNvCxnSpPr>
            <p:nvPr/>
          </p:nvCxnSpPr>
          <p:spPr>
            <a:xfrm flipV="1">
              <a:off x="4954907" y="2598874"/>
              <a:ext cx="456181" cy="6193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F1E1626F-7D2A-9FF0-C792-3102AEFB74DC}"/>
                </a:ext>
              </a:extLst>
            </p:cNvPr>
            <p:cNvCxnSpPr>
              <a:cxnSpLocks/>
              <a:stCxn id="19" idx="3"/>
              <a:endCxn id="56" idx="1"/>
            </p:cNvCxnSpPr>
            <p:nvPr/>
          </p:nvCxnSpPr>
          <p:spPr>
            <a:xfrm flipV="1">
              <a:off x="5997029" y="2598874"/>
              <a:ext cx="456181" cy="61938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054A136A-4421-896F-C557-A52217263652}"/>
                </a:ext>
              </a:extLst>
            </p:cNvPr>
            <p:cNvCxnSpPr>
              <a:cxnSpLocks/>
              <a:stCxn id="58" idx="3"/>
              <a:endCxn id="11" idx="1"/>
            </p:cNvCxnSpPr>
            <p:nvPr/>
          </p:nvCxnSpPr>
          <p:spPr>
            <a:xfrm flipV="1">
              <a:off x="7039153" y="2598874"/>
              <a:ext cx="461533" cy="6193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CC50F81-FA09-A2EF-D97F-E41F219ED566}"/>
                </a:ext>
              </a:extLst>
            </p:cNvPr>
            <p:cNvCxnSpPr>
              <a:stCxn id="21" idx="2"/>
              <a:endCxn id="8" idx="0"/>
            </p:cNvCxnSpPr>
            <p:nvPr/>
          </p:nvCxnSpPr>
          <p:spPr>
            <a:xfrm>
              <a:off x="3619811" y="2121995"/>
              <a:ext cx="2" cy="201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B5663C8-02E0-94C1-6367-8B7B17B51B88}"/>
                </a:ext>
              </a:extLst>
            </p:cNvPr>
            <p:cNvCxnSpPr>
              <a:stCxn id="22" idx="2"/>
              <a:endCxn id="9" idx="0"/>
            </p:cNvCxnSpPr>
            <p:nvPr/>
          </p:nvCxnSpPr>
          <p:spPr>
            <a:xfrm flipH="1">
              <a:off x="4661935" y="2121995"/>
              <a:ext cx="4368" cy="201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75FD5E3-D09A-7130-A142-428CFDBE69FB}"/>
                </a:ext>
              </a:extLst>
            </p:cNvPr>
            <p:cNvCxnSpPr>
              <a:stCxn id="23" idx="2"/>
              <a:endCxn id="10" idx="0"/>
            </p:cNvCxnSpPr>
            <p:nvPr/>
          </p:nvCxnSpPr>
          <p:spPr>
            <a:xfrm flipH="1">
              <a:off x="5704060" y="2121994"/>
              <a:ext cx="3013" cy="201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0D791E3-6EA8-CF1C-D040-08A609BE54EF}"/>
                </a:ext>
              </a:extLst>
            </p:cNvPr>
            <p:cNvCxnSpPr>
              <a:stCxn id="24" idx="2"/>
              <a:endCxn id="11" idx="0"/>
            </p:cNvCxnSpPr>
            <p:nvPr/>
          </p:nvCxnSpPr>
          <p:spPr>
            <a:xfrm flipH="1">
              <a:off x="7793659" y="2121993"/>
              <a:ext cx="4690" cy="201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38219C01-BB5A-4BFC-9723-F7F6B8DF5504}"/>
                </a:ext>
              </a:extLst>
            </p:cNvPr>
            <p:cNvSpPr/>
            <p:nvPr/>
          </p:nvSpPr>
          <p:spPr>
            <a:xfrm>
              <a:off x="2347589" y="5091076"/>
              <a:ext cx="585944" cy="549824"/>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D</a:t>
              </a:r>
              <a:endParaRPr lang="en-CA">
                <a:solidFill>
                  <a:schemeClr val="tx1"/>
                </a:solidFill>
              </a:endParaRPr>
            </a:p>
          </p:txBody>
        </p:sp>
        <p:sp>
          <p:nvSpPr>
            <p:cNvPr id="42" name="TextBox 41">
              <a:extLst>
                <a:ext uri="{FF2B5EF4-FFF2-40B4-BE49-F238E27FC236}">
                  <a16:creationId xmlns:a16="http://schemas.microsoft.com/office/drawing/2014/main" id="{361F8677-7417-F47F-DD4B-DAB3CB7A606A}"/>
                </a:ext>
              </a:extLst>
            </p:cNvPr>
            <p:cNvSpPr txBox="1"/>
            <p:nvPr/>
          </p:nvSpPr>
          <p:spPr>
            <a:xfrm>
              <a:off x="2449845" y="4700090"/>
              <a:ext cx="381431" cy="278813"/>
            </a:xfrm>
            <a:prstGeom prst="rect">
              <a:avLst/>
            </a:prstGeom>
            <a:noFill/>
          </p:spPr>
          <p:txBody>
            <a:bodyPr wrap="none" rtlCol="0">
              <a:spAutoFit/>
            </a:bodyPr>
            <a:lstStyle/>
            <a:p>
              <a:pPr defTabSz="560282">
                <a:spcAft>
                  <a:spcPts val="413"/>
                </a:spcAft>
              </a:pPr>
              <a:r>
                <a:rPr lang="en-US" sz="1103" kern="1200">
                  <a:solidFill>
                    <a:schemeClr val="tx1"/>
                  </a:solidFill>
                  <a:latin typeface="+mn-lt"/>
                  <a:ea typeface="+mn-ea"/>
                  <a:cs typeface="+mn-cs"/>
                </a:rPr>
                <a:t>&lt;s&gt;</a:t>
              </a:r>
              <a:endParaRPr lang="en-CA"/>
            </a:p>
          </p:txBody>
        </p:sp>
        <p:cxnSp>
          <p:nvCxnSpPr>
            <p:cNvPr id="43" name="Straight Arrow Connector 42">
              <a:extLst>
                <a:ext uri="{FF2B5EF4-FFF2-40B4-BE49-F238E27FC236}">
                  <a16:creationId xmlns:a16="http://schemas.microsoft.com/office/drawing/2014/main" id="{508950E0-5D99-AC5B-41CC-4076F35D4C72}"/>
                </a:ext>
              </a:extLst>
            </p:cNvPr>
            <p:cNvCxnSpPr>
              <a:cxnSpLocks/>
              <a:stCxn id="42" idx="2"/>
              <a:endCxn id="38" idx="0"/>
            </p:cNvCxnSpPr>
            <p:nvPr/>
          </p:nvCxnSpPr>
          <p:spPr>
            <a:xfrm>
              <a:off x="2640561" y="4978902"/>
              <a:ext cx="0" cy="112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735882B-0479-B6C1-9D7F-D2B8D0B9AC99}"/>
                </a:ext>
              </a:extLst>
            </p:cNvPr>
            <p:cNvCxnSpPr>
              <a:cxnSpLocks/>
              <a:stCxn id="38" idx="2"/>
              <a:endCxn id="45" idx="0"/>
            </p:cNvCxnSpPr>
            <p:nvPr/>
          </p:nvCxnSpPr>
          <p:spPr>
            <a:xfrm>
              <a:off x="2640561" y="5640899"/>
              <a:ext cx="4777" cy="232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8A2BDA2-329D-67F2-6A0F-6F45C4AE38FE}"/>
                </a:ext>
              </a:extLst>
            </p:cNvPr>
            <p:cNvSpPr txBox="1"/>
            <p:nvPr/>
          </p:nvSpPr>
          <p:spPr>
            <a:xfrm>
              <a:off x="2359628" y="5873562"/>
              <a:ext cx="571420" cy="278813"/>
            </a:xfrm>
            <a:prstGeom prst="rect">
              <a:avLst/>
            </a:prstGeom>
            <a:noFill/>
          </p:spPr>
          <p:txBody>
            <a:bodyPr wrap="none" rtlCol="0">
              <a:spAutoFit/>
            </a:bodyPr>
            <a:lstStyle/>
            <a:p>
              <a:pPr defTabSz="560282">
                <a:spcAft>
                  <a:spcPts val="413"/>
                </a:spcAft>
              </a:pPr>
              <a:r>
                <a:rPr lang="hi-IN" sz="1103" kern="1200">
                  <a:solidFill>
                    <a:schemeClr val="tx1"/>
                  </a:solidFill>
                  <a:latin typeface="+mn-lt"/>
                  <a:ea typeface="+mn-ea"/>
                  <a:cs typeface="+mn-cs"/>
                </a:rPr>
                <a:t>बिल्ली</a:t>
              </a:r>
              <a:endParaRPr lang="en-CA"/>
            </a:p>
          </p:txBody>
        </p:sp>
        <p:sp>
          <p:nvSpPr>
            <p:cNvPr id="56" name="Rectangle: Rounded Corners 55">
              <a:extLst>
                <a:ext uri="{FF2B5EF4-FFF2-40B4-BE49-F238E27FC236}">
                  <a16:creationId xmlns:a16="http://schemas.microsoft.com/office/drawing/2014/main" id="{EB3E8DDE-FE3A-B30B-71A4-A3FFB400DC62}"/>
                </a:ext>
              </a:extLst>
            </p:cNvPr>
            <p:cNvSpPr/>
            <p:nvPr/>
          </p:nvSpPr>
          <p:spPr>
            <a:xfrm>
              <a:off x="6453211" y="2323962"/>
              <a:ext cx="585944" cy="549824"/>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E</a:t>
              </a:r>
              <a:endParaRPr lang="en-CA">
                <a:solidFill>
                  <a:schemeClr val="tx1"/>
                </a:solidFill>
              </a:endParaRPr>
            </a:p>
          </p:txBody>
        </p:sp>
        <p:sp>
          <p:nvSpPr>
            <p:cNvPr id="57" name="TextBox 56">
              <a:extLst>
                <a:ext uri="{FF2B5EF4-FFF2-40B4-BE49-F238E27FC236}">
                  <a16:creationId xmlns:a16="http://schemas.microsoft.com/office/drawing/2014/main" id="{729AEDEE-DCFF-DA87-124E-A38F781664CD}"/>
                </a:ext>
              </a:extLst>
            </p:cNvPr>
            <p:cNvSpPr txBox="1"/>
            <p:nvPr/>
          </p:nvSpPr>
          <p:spPr>
            <a:xfrm>
              <a:off x="6572600" y="1435959"/>
              <a:ext cx="323344" cy="278813"/>
            </a:xfrm>
            <a:prstGeom prst="rect">
              <a:avLst/>
            </a:prstGeom>
            <a:noFill/>
          </p:spPr>
          <p:txBody>
            <a:bodyPr wrap="none" rtlCol="0">
              <a:spAutoFit/>
            </a:bodyPr>
            <a:lstStyle/>
            <a:p>
              <a:pPr defTabSz="560282">
                <a:spcAft>
                  <a:spcPts val="413"/>
                </a:spcAft>
              </a:pPr>
              <a:r>
                <a:rPr lang="en-US" sz="1103" kern="1200">
                  <a:solidFill>
                    <a:schemeClr val="tx1"/>
                  </a:solidFill>
                  <a:latin typeface="+mn-lt"/>
                  <a:ea typeface="+mn-ea"/>
                  <a:cs typeface="+mn-cs"/>
                </a:rPr>
                <a:t>on</a:t>
              </a:r>
              <a:endParaRPr lang="en-CA"/>
            </a:p>
          </p:txBody>
        </p:sp>
        <p:sp>
          <p:nvSpPr>
            <p:cNvPr id="58" name="Rectangle: Rounded Corners 57">
              <a:extLst>
                <a:ext uri="{FF2B5EF4-FFF2-40B4-BE49-F238E27FC236}">
                  <a16:creationId xmlns:a16="http://schemas.microsoft.com/office/drawing/2014/main" id="{870B5876-B017-1209-14E9-3D8227A2110E}"/>
                </a:ext>
              </a:extLst>
            </p:cNvPr>
            <p:cNvSpPr/>
            <p:nvPr/>
          </p:nvSpPr>
          <p:spPr>
            <a:xfrm>
              <a:off x="6453209" y="3085156"/>
              <a:ext cx="585944" cy="26621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h3</a:t>
              </a:r>
              <a:endParaRPr lang="en-CA">
                <a:solidFill>
                  <a:schemeClr val="tx1"/>
                </a:solidFill>
              </a:endParaRPr>
            </a:p>
          </p:txBody>
        </p:sp>
        <p:sp>
          <p:nvSpPr>
            <p:cNvPr id="59" name="Rectangle: Rounded Corners 58">
              <a:extLst>
                <a:ext uri="{FF2B5EF4-FFF2-40B4-BE49-F238E27FC236}">
                  <a16:creationId xmlns:a16="http://schemas.microsoft.com/office/drawing/2014/main" id="{4C76398D-27FE-ACA6-C334-B138A346EBB0}"/>
                </a:ext>
              </a:extLst>
            </p:cNvPr>
            <p:cNvSpPr/>
            <p:nvPr/>
          </p:nvSpPr>
          <p:spPr>
            <a:xfrm>
              <a:off x="6666923" y="1736212"/>
              <a:ext cx="164547" cy="385782"/>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0" name="Straight Arrow Connector 59">
              <a:extLst>
                <a:ext uri="{FF2B5EF4-FFF2-40B4-BE49-F238E27FC236}">
                  <a16:creationId xmlns:a16="http://schemas.microsoft.com/office/drawing/2014/main" id="{607D48A2-B461-944F-C056-0FC2EC70D760}"/>
                </a:ext>
              </a:extLst>
            </p:cNvPr>
            <p:cNvCxnSpPr>
              <a:cxnSpLocks/>
              <a:stCxn id="56" idx="2"/>
              <a:endCxn id="58" idx="0"/>
            </p:cNvCxnSpPr>
            <p:nvPr/>
          </p:nvCxnSpPr>
          <p:spPr>
            <a:xfrm flipH="1">
              <a:off x="6746182" y="2873785"/>
              <a:ext cx="2" cy="211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03999F3-F07A-2153-C4F2-9D52F25B30F4}"/>
                </a:ext>
              </a:extLst>
            </p:cNvPr>
            <p:cNvCxnSpPr>
              <a:stCxn id="59" idx="2"/>
              <a:endCxn id="56" idx="0"/>
            </p:cNvCxnSpPr>
            <p:nvPr/>
          </p:nvCxnSpPr>
          <p:spPr>
            <a:xfrm flipH="1">
              <a:off x="6746184" y="2121994"/>
              <a:ext cx="3013" cy="201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F6EBA243-E81B-4D8E-55F9-32D8492BECC9}"/>
                </a:ext>
              </a:extLst>
            </p:cNvPr>
            <p:cNvSpPr/>
            <p:nvPr/>
          </p:nvSpPr>
          <p:spPr>
            <a:xfrm>
              <a:off x="8545148" y="2323962"/>
              <a:ext cx="585944" cy="549824"/>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E</a:t>
              </a:r>
              <a:endParaRPr lang="en-CA">
                <a:solidFill>
                  <a:schemeClr val="tx1"/>
                </a:solidFill>
              </a:endParaRPr>
            </a:p>
          </p:txBody>
        </p:sp>
        <p:sp>
          <p:nvSpPr>
            <p:cNvPr id="63" name="TextBox 62">
              <a:extLst>
                <a:ext uri="{FF2B5EF4-FFF2-40B4-BE49-F238E27FC236}">
                  <a16:creationId xmlns:a16="http://schemas.microsoft.com/office/drawing/2014/main" id="{7340148C-F4AE-CD40-F509-DD20EBB58AC0}"/>
                </a:ext>
              </a:extLst>
            </p:cNvPr>
            <p:cNvSpPr txBox="1"/>
            <p:nvPr/>
          </p:nvSpPr>
          <p:spPr>
            <a:xfrm>
              <a:off x="8605439" y="1435959"/>
              <a:ext cx="418558" cy="278813"/>
            </a:xfrm>
            <a:prstGeom prst="rect">
              <a:avLst/>
            </a:prstGeom>
            <a:noFill/>
          </p:spPr>
          <p:txBody>
            <a:bodyPr wrap="none" rtlCol="0">
              <a:spAutoFit/>
            </a:bodyPr>
            <a:lstStyle/>
            <a:p>
              <a:pPr defTabSz="560282">
                <a:spcAft>
                  <a:spcPts val="413"/>
                </a:spcAft>
              </a:pPr>
              <a:r>
                <a:rPr lang="en-US" sz="1103" kern="1200">
                  <a:solidFill>
                    <a:schemeClr val="tx1"/>
                  </a:solidFill>
                  <a:latin typeface="+mn-lt"/>
                  <a:ea typeface="+mn-ea"/>
                  <a:cs typeface="+mn-cs"/>
                </a:rPr>
                <a:t>mat</a:t>
              </a:r>
              <a:endParaRPr lang="en-CA"/>
            </a:p>
          </p:txBody>
        </p:sp>
        <p:sp>
          <p:nvSpPr>
            <p:cNvPr id="64" name="Rectangle: Rounded Corners 63">
              <a:extLst>
                <a:ext uri="{FF2B5EF4-FFF2-40B4-BE49-F238E27FC236}">
                  <a16:creationId xmlns:a16="http://schemas.microsoft.com/office/drawing/2014/main" id="{F9965E52-732E-DD77-0DC1-BB1E9ACBC919}"/>
                </a:ext>
              </a:extLst>
            </p:cNvPr>
            <p:cNvSpPr/>
            <p:nvPr/>
          </p:nvSpPr>
          <p:spPr>
            <a:xfrm>
              <a:off x="8545148" y="3085156"/>
              <a:ext cx="585944" cy="26621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h5</a:t>
              </a:r>
              <a:endParaRPr lang="en-CA">
                <a:solidFill>
                  <a:schemeClr val="tx1"/>
                </a:solidFill>
              </a:endParaRPr>
            </a:p>
          </p:txBody>
        </p:sp>
        <p:sp>
          <p:nvSpPr>
            <p:cNvPr id="65" name="Rectangle: Rounded Corners 64">
              <a:extLst>
                <a:ext uri="{FF2B5EF4-FFF2-40B4-BE49-F238E27FC236}">
                  <a16:creationId xmlns:a16="http://schemas.microsoft.com/office/drawing/2014/main" id="{E3B3CA9A-4016-3F74-DEAC-A4237BBEA7B6}"/>
                </a:ext>
              </a:extLst>
            </p:cNvPr>
            <p:cNvSpPr/>
            <p:nvPr/>
          </p:nvSpPr>
          <p:spPr>
            <a:xfrm>
              <a:off x="8760536" y="1736211"/>
              <a:ext cx="164547" cy="385782"/>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6" name="Straight Arrow Connector 65">
              <a:extLst>
                <a:ext uri="{FF2B5EF4-FFF2-40B4-BE49-F238E27FC236}">
                  <a16:creationId xmlns:a16="http://schemas.microsoft.com/office/drawing/2014/main" id="{3497CDEE-59EC-69C7-8E94-9ED74CF90E5C}"/>
                </a:ext>
              </a:extLst>
            </p:cNvPr>
            <p:cNvCxnSpPr>
              <a:cxnSpLocks/>
              <a:stCxn id="62" idx="2"/>
              <a:endCxn id="64" idx="0"/>
            </p:cNvCxnSpPr>
            <p:nvPr/>
          </p:nvCxnSpPr>
          <p:spPr>
            <a:xfrm>
              <a:off x="8838120" y="2873785"/>
              <a:ext cx="0" cy="211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69330E4-E5A2-4EFA-009F-F2CE6473D025}"/>
                </a:ext>
              </a:extLst>
            </p:cNvPr>
            <p:cNvCxnSpPr>
              <a:stCxn id="65" idx="2"/>
              <a:endCxn id="62" idx="0"/>
            </p:cNvCxnSpPr>
            <p:nvPr/>
          </p:nvCxnSpPr>
          <p:spPr>
            <a:xfrm flipH="1">
              <a:off x="8838120" y="2121993"/>
              <a:ext cx="4690" cy="201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DD9E829C-AA33-D31A-6621-3E208CF29F4A}"/>
                </a:ext>
              </a:extLst>
            </p:cNvPr>
            <p:cNvCxnSpPr>
              <a:stCxn id="20" idx="3"/>
              <a:endCxn id="62" idx="1"/>
            </p:cNvCxnSpPr>
            <p:nvPr/>
          </p:nvCxnSpPr>
          <p:spPr>
            <a:xfrm flipV="1">
              <a:off x="8086630" y="2598874"/>
              <a:ext cx="458517" cy="6193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398C30EF-7D3F-4F1B-BF41-790923F7F051}"/>
                </a:ext>
              </a:extLst>
            </p:cNvPr>
            <p:cNvCxnSpPr>
              <a:cxnSpLocks/>
              <a:stCxn id="64" idx="3"/>
              <a:endCxn id="127" idx="1"/>
            </p:cNvCxnSpPr>
            <p:nvPr/>
          </p:nvCxnSpPr>
          <p:spPr>
            <a:xfrm flipH="1">
              <a:off x="1624540" y="3218264"/>
              <a:ext cx="7506552" cy="2140568"/>
            </a:xfrm>
            <a:prstGeom prst="bentConnector5">
              <a:avLst>
                <a:gd name="adj1" fmla="val -3045"/>
                <a:gd name="adj2" fmla="val 49749"/>
                <a:gd name="adj3" fmla="val 10304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A768A5F-2B76-89D2-1C24-2B5950312CB7}"/>
                </a:ext>
              </a:extLst>
            </p:cNvPr>
            <p:cNvCxnSpPr>
              <a:cxnSpLocks/>
              <a:stCxn id="16" idx="2"/>
              <a:endCxn id="102" idx="1"/>
            </p:cNvCxnSpPr>
            <p:nvPr/>
          </p:nvCxnSpPr>
          <p:spPr>
            <a:xfrm>
              <a:off x="3619812" y="3351372"/>
              <a:ext cx="187871" cy="425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2C11DB0-0C21-9E56-F2AE-71D7C9E3414A}"/>
                </a:ext>
              </a:extLst>
            </p:cNvPr>
            <p:cNvCxnSpPr>
              <a:cxnSpLocks/>
              <a:stCxn id="18" idx="2"/>
              <a:endCxn id="102" idx="1"/>
            </p:cNvCxnSpPr>
            <p:nvPr/>
          </p:nvCxnSpPr>
          <p:spPr>
            <a:xfrm flipH="1">
              <a:off x="3807683" y="3351372"/>
              <a:ext cx="854252" cy="425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0EABF3BD-00E4-E911-AB8D-B615CB764F97}"/>
                </a:ext>
              </a:extLst>
            </p:cNvPr>
            <p:cNvGrpSpPr/>
            <p:nvPr/>
          </p:nvGrpSpPr>
          <p:grpSpPr>
            <a:xfrm>
              <a:off x="3756993" y="3730688"/>
              <a:ext cx="346132" cy="316556"/>
              <a:chOff x="4459692" y="3709661"/>
              <a:chExt cx="346132" cy="316556"/>
            </a:xfrm>
          </p:grpSpPr>
          <p:sp>
            <p:nvSpPr>
              <p:cNvPr id="102" name="Oval 101">
                <a:extLst>
                  <a:ext uri="{FF2B5EF4-FFF2-40B4-BE49-F238E27FC236}">
                    <a16:creationId xmlns:a16="http://schemas.microsoft.com/office/drawing/2014/main" id="{6C8E0B3A-E908-D028-05CA-712AEEDBD993}"/>
                  </a:ext>
                </a:extLst>
              </p:cNvPr>
              <p:cNvSpPr/>
              <p:nvPr/>
            </p:nvSpPr>
            <p:spPr>
              <a:xfrm>
                <a:off x="4459692" y="3709661"/>
                <a:ext cx="346132" cy="31655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Plus Sign 100">
                <a:extLst>
                  <a:ext uri="{FF2B5EF4-FFF2-40B4-BE49-F238E27FC236}">
                    <a16:creationId xmlns:a16="http://schemas.microsoft.com/office/drawing/2014/main" id="{38F4B9E3-C877-FAB7-09F5-BF4FBEE9EDA1}"/>
                  </a:ext>
                </a:extLst>
              </p:cNvPr>
              <p:cNvSpPr/>
              <p:nvPr/>
            </p:nvSpPr>
            <p:spPr>
              <a:xfrm>
                <a:off x="4498511" y="3725609"/>
                <a:ext cx="250066" cy="2758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07" name="Straight Arrow Connector 106">
              <a:extLst>
                <a:ext uri="{FF2B5EF4-FFF2-40B4-BE49-F238E27FC236}">
                  <a16:creationId xmlns:a16="http://schemas.microsoft.com/office/drawing/2014/main" id="{CC71BC4C-6DCA-68CE-5520-742B077FCE4A}"/>
                </a:ext>
              </a:extLst>
            </p:cNvPr>
            <p:cNvCxnSpPr>
              <a:cxnSpLocks/>
              <a:stCxn id="19" idx="2"/>
              <a:endCxn id="102" idx="0"/>
            </p:cNvCxnSpPr>
            <p:nvPr/>
          </p:nvCxnSpPr>
          <p:spPr>
            <a:xfrm flipH="1">
              <a:off x="3930059" y="3351372"/>
              <a:ext cx="1773998" cy="379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533C9A4-2E3F-9187-7B6A-E25AFB69011A}"/>
                </a:ext>
              </a:extLst>
            </p:cNvPr>
            <p:cNvCxnSpPr>
              <a:cxnSpLocks/>
              <a:stCxn id="58" idx="2"/>
              <a:endCxn id="101" idx="3"/>
            </p:cNvCxnSpPr>
            <p:nvPr/>
          </p:nvCxnSpPr>
          <p:spPr>
            <a:xfrm flipH="1">
              <a:off x="3920845" y="3351372"/>
              <a:ext cx="2825336" cy="431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023EAE7-0F1C-0EFF-307D-CFE6812594EA}"/>
                </a:ext>
              </a:extLst>
            </p:cNvPr>
            <p:cNvCxnSpPr>
              <a:cxnSpLocks/>
              <a:stCxn id="20" idx="2"/>
              <a:endCxn id="102" idx="7"/>
            </p:cNvCxnSpPr>
            <p:nvPr/>
          </p:nvCxnSpPr>
          <p:spPr>
            <a:xfrm flipH="1">
              <a:off x="4052435" y="3351372"/>
              <a:ext cx="3741223" cy="425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9DFEFAEE-A9ED-15F1-6790-D4B055C5CAF9}"/>
                </a:ext>
              </a:extLst>
            </p:cNvPr>
            <p:cNvCxnSpPr>
              <a:cxnSpLocks/>
              <a:stCxn id="64" idx="2"/>
              <a:endCxn id="102" idx="7"/>
            </p:cNvCxnSpPr>
            <p:nvPr/>
          </p:nvCxnSpPr>
          <p:spPr>
            <a:xfrm flipH="1">
              <a:off x="4052435" y="3351372"/>
              <a:ext cx="4785685" cy="425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90CB006A-E781-0223-BF97-25C2D77A1E51}"/>
                </a:ext>
              </a:extLst>
            </p:cNvPr>
            <p:cNvCxnSpPr>
              <a:cxnSpLocks/>
              <a:stCxn id="102" idx="4"/>
              <a:endCxn id="131" idx="0"/>
            </p:cNvCxnSpPr>
            <p:nvPr/>
          </p:nvCxnSpPr>
          <p:spPr>
            <a:xfrm flipH="1">
              <a:off x="3418204" y="4047244"/>
              <a:ext cx="511855" cy="1164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08D6B97A-4731-D9D2-7483-A803E02CD270}"/>
                </a:ext>
              </a:extLst>
            </p:cNvPr>
            <p:cNvSpPr/>
            <p:nvPr/>
          </p:nvSpPr>
          <p:spPr>
            <a:xfrm>
              <a:off x="1624540" y="5214994"/>
              <a:ext cx="492954"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7920">
                <a:spcAft>
                  <a:spcPts val="448"/>
                </a:spcAft>
              </a:pPr>
              <a:r>
                <a:rPr lang="en-US" sz="1197" kern="1200">
                  <a:solidFill>
                    <a:schemeClr val="tx1"/>
                  </a:solidFill>
                  <a:latin typeface="+mn-lt"/>
                  <a:ea typeface="+mn-ea"/>
                  <a:cs typeface="+mn-cs"/>
                </a:rPr>
                <a:t>s0</a:t>
              </a:r>
              <a:endParaRPr lang="en-CA">
                <a:solidFill>
                  <a:schemeClr val="tx1"/>
                </a:solidFill>
              </a:endParaRPr>
            </a:p>
          </p:txBody>
        </p:sp>
        <p:cxnSp>
          <p:nvCxnSpPr>
            <p:cNvPr id="130" name="Straight Arrow Connector 129">
              <a:extLst>
                <a:ext uri="{FF2B5EF4-FFF2-40B4-BE49-F238E27FC236}">
                  <a16:creationId xmlns:a16="http://schemas.microsoft.com/office/drawing/2014/main" id="{EC0411B7-E59A-2B76-6DD6-310F8218D65A}"/>
                </a:ext>
              </a:extLst>
            </p:cNvPr>
            <p:cNvCxnSpPr>
              <a:stCxn id="127" idx="3"/>
              <a:endCxn id="38" idx="1"/>
            </p:cNvCxnSpPr>
            <p:nvPr/>
          </p:nvCxnSpPr>
          <p:spPr>
            <a:xfrm>
              <a:off x="2117494" y="5358832"/>
              <a:ext cx="230095" cy="7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960D1B7E-EB9D-E00A-0DF7-7B940712D7D9}"/>
                </a:ext>
              </a:extLst>
            </p:cNvPr>
            <p:cNvSpPr/>
            <p:nvPr/>
          </p:nvSpPr>
          <p:spPr>
            <a:xfrm>
              <a:off x="3171727" y="5212190"/>
              <a:ext cx="492954"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7920">
                <a:spcAft>
                  <a:spcPts val="448"/>
                </a:spcAft>
              </a:pPr>
              <a:r>
                <a:rPr lang="en-US" sz="1197" kern="1200">
                  <a:solidFill>
                    <a:schemeClr val="tx1"/>
                  </a:solidFill>
                  <a:latin typeface="+mn-lt"/>
                  <a:ea typeface="+mn-ea"/>
                  <a:cs typeface="+mn-cs"/>
                </a:rPr>
                <a:t>s1</a:t>
              </a:r>
              <a:endParaRPr lang="en-CA">
                <a:solidFill>
                  <a:schemeClr val="tx1"/>
                </a:solidFill>
              </a:endParaRPr>
            </a:p>
          </p:txBody>
        </p:sp>
        <p:cxnSp>
          <p:nvCxnSpPr>
            <p:cNvPr id="133" name="Straight Arrow Connector 132">
              <a:extLst>
                <a:ext uri="{FF2B5EF4-FFF2-40B4-BE49-F238E27FC236}">
                  <a16:creationId xmlns:a16="http://schemas.microsoft.com/office/drawing/2014/main" id="{A274FD76-1C6D-C4F1-F396-D1A579366DF8}"/>
                </a:ext>
              </a:extLst>
            </p:cNvPr>
            <p:cNvCxnSpPr>
              <a:stCxn id="38" idx="3"/>
              <a:endCxn id="131" idx="1"/>
            </p:cNvCxnSpPr>
            <p:nvPr/>
          </p:nvCxnSpPr>
          <p:spPr>
            <a:xfrm flipV="1">
              <a:off x="2933533" y="5356028"/>
              <a:ext cx="238194" cy="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A820C427-78A6-8180-74A6-D398BED59C64}"/>
                </a:ext>
              </a:extLst>
            </p:cNvPr>
            <p:cNvCxnSpPr>
              <a:stCxn id="127" idx="0"/>
              <a:endCxn id="102" idx="2"/>
            </p:cNvCxnSpPr>
            <p:nvPr/>
          </p:nvCxnSpPr>
          <p:spPr>
            <a:xfrm rot="5400000" flipH="1" flipV="1">
              <a:off x="2150991" y="3608992"/>
              <a:ext cx="1326028" cy="18859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044704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4" name="Rectangle 143">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B53BB6-DE10-7CD9-AC2C-CEA0971D428E}"/>
              </a:ext>
            </a:extLst>
          </p:cNvPr>
          <p:cNvSpPr>
            <a:spLocks noGrp="1"/>
          </p:cNvSpPr>
          <p:nvPr>
            <p:ph type="title"/>
          </p:nvPr>
        </p:nvSpPr>
        <p:spPr>
          <a:xfrm>
            <a:off x="838200" y="365125"/>
            <a:ext cx="10515600" cy="1325563"/>
          </a:xfrm>
        </p:spPr>
        <p:txBody>
          <a:bodyPr>
            <a:normAutofit/>
          </a:bodyPr>
          <a:lstStyle/>
          <a:p>
            <a:r>
              <a:rPr lang="en-US" sz="5400" dirty="0"/>
              <a:t>Attention in RNNs</a:t>
            </a:r>
            <a:endParaRPr lang="en-CA" sz="5400" dirty="0"/>
          </a:p>
        </p:txBody>
      </p:sp>
      <p:sp>
        <p:nvSpPr>
          <p:cNvPr id="146"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5883C67-1F0F-CDF5-FBAA-8BEC51EE44BD}"/>
              </a:ext>
            </a:extLst>
          </p:cNvPr>
          <p:cNvSpPr/>
          <p:nvPr/>
        </p:nvSpPr>
        <p:spPr>
          <a:xfrm>
            <a:off x="4378798" y="2971578"/>
            <a:ext cx="490589" cy="460347"/>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E</a:t>
            </a:r>
            <a:endParaRPr lang="en-CA">
              <a:solidFill>
                <a:schemeClr val="tx1"/>
              </a:solidFill>
            </a:endParaRPr>
          </a:p>
        </p:txBody>
      </p:sp>
      <p:sp>
        <p:nvSpPr>
          <p:cNvPr id="9" name="Rectangle: Rounded Corners 8">
            <a:extLst>
              <a:ext uri="{FF2B5EF4-FFF2-40B4-BE49-F238E27FC236}">
                <a16:creationId xmlns:a16="http://schemas.microsoft.com/office/drawing/2014/main" id="{3D3E19E5-8588-4E01-40F1-2973F0DE7CBD}"/>
              </a:ext>
            </a:extLst>
          </p:cNvPr>
          <p:cNvSpPr/>
          <p:nvPr/>
        </p:nvSpPr>
        <p:spPr>
          <a:xfrm>
            <a:off x="5251329" y="2971578"/>
            <a:ext cx="490589" cy="460347"/>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E</a:t>
            </a:r>
            <a:endParaRPr lang="en-CA">
              <a:solidFill>
                <a:schemeClr val="tx1"/>
              </a:solidFill>
            </a:endParaRPr>
          </a:p>
        </p:txBody>
      </p:sp>
      <p:sp>
        <p:nvSpPr>
          <p:cNvPr id="10" name="Rectangle: Rounded Corners 9">
            <a:extLst>
              <a:ext uri="{FF2B5EF4-FFF2-40B4-BE49-F238E27FC236}">
                <a16:creationId xmlns:a16="http://schemas.microsoft.com/office/drawing/2014/main" id="{E541FC83-5317-360B-3769-058A20332633}"/>
              </a:ext>
            </a:extLst>
          </p:cNvPr>
          <p:cNvSpPr/>
          <p:nvPr/>
        </p:nvSpPr>
        <p:spPr>
          <a:xfrm>
            <a:off x="6123861" y="2971578"/>
            <a:ext cx="490589" cy="460347"/>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E</a:t>
            </a:r>
            <a:endParaRPr lang="en-CA">
              <a:solidFill>
                <a:schemeClr val="tx1"/>
              </a:solidFill>
            </a:endParaRPr>
          </a:p>
        </p:txBody>
      </p:sp>
      <p:sp>
        <p:nvSpPr>
          <p:cNvPr id="11" name="Rectangle: Rounded Corners 10">
            <a:extLst>
              <a:ext uri="{FF2B5EF4-FFF2-40B4-BE49-F238E27FC236}">
                <a16:creationId xmlns:a16="http://schemas.microsoft.com/office/drawing/2014/main" id="{71A244AD-61A9-7914-3BB7-772230F90155}"/>
              </a:ext>
            </a:extLst>
          </p:cNvPr>
          <p:cNvSpPr/>
          <p:nvPr/>
        </p:nvSpPr>
        <p:spPr>
          <a:xfrm>
            <a:off x="7873404" y="2971578"/>
            <a:ext cx="490589" cy="460347"/>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E</a:t>
            </a:r>
            <a:endParaRPr lang="en-CA">
              <a:solidFill>
                <a:schemeClr val="tx1"/>
              </a:solidFill>
            </a:endParaRPr>
          </a:p>
        </p:txBody>
      </p:sp>
      <p:sp>
        <p:nvSpPr>
          <p:cNvPr id="12" name="TextBox 11">
            <a:extLst>
              <a:ext uri="{FF2B5EF4-FFF2-40B4-BE49-F238E27FC236}">
                <a16:creationId xmlns:a16="http://schemas.microsoft.com/office/drawing/2014/main" id="{81A8C095-A823-7C6E-2CFB-90D58C32056C}"/>
              </a:ext>
            </a:extLst>
          </p:cNvPr>
          <p:cNvSpPr txBox="1"/>
          <p:nvPr/>
        </p:nvSpPr>
        <p:spPr>
          <a:xfrm>
            <a:off x="4455293" y="2228974"/>
            <a:ext cx="337595" cy="233440"/>
          </a:xfrm>
          <a:prstGeom prst="rect">
            <a:avLst/>
          </a:prstGeom>
          <a:noFill/>
        </p:spPr>
        <p:txBody>
          <a:bodyPr wrap="none" rtlCol="0">
            <a:spAutoFit/>
          </a:bodyPr>
          <a:lstStyle/>
          <a:p>
            <a:pPr defTabSz="560282">
              <a:spcAft>
                <a:spcPts val="413"/>
              </a:spcAft>
            </a:pPr>
            <a:r>
              <a:rPr lang="en-US" sz="1103" kern="1200">
                <a:solidFill>
                  <a:schemeClr val="tx1"/>
                </a:solidFill>
                <a:latin typeface="+mn-lt"/>
                <a:ea typeface="+mn-ea"/>
                <a:cs typeface="+mn-cs"/>
              </a:rPr>
              <a:t>The</a:t>
            </a:r>
            <a:endParaRPr lang="en-CA"/>
          </a:p>
        </p:txBody>
      </p:sp>
      <p:sp>
        <p:nvSpPr>
          <p:cNvPr id="13" name="TextBox 12">
            <a:extLst>
              <a:ext uri="{FF2B5EF4-FFF2-40B4-BE49-F238E27FC236}">
                <a16:creationId xmlns:a16="http://schemas.microsoft.com/office/drawing/2014/main" id="{4AE08649-96D4-1FC6-F09C-7ADD4C215FB8}"/>
              </a:ext>
            </a:extLst>
          </p:cNvPr>
          <p:cNvSpPr txBox="1"/>
          <p:nvPr/>
        </p:nvSpPr>
        <p:spPr>
          <a:xfrm>
            <a:off x="5358068" y="2228087"/>
            <a:ext cx="294515" cy="233440"/>
          </a:xfrm>
          <a:prstGeom prst="rect">
            <a:avLst/>
          </a:prstGeom>
          <a:noFill/>
        </p:spPr>
        <p:txBody>
          <a:bodyPr wrap="none" rtlCol="0">
            <a:spAutoFit/>
          </a:bodyPr>
          <a:lstStyle/>
          <a:p>
            <a:pPr defTabSz="560282">
              <a:spcAft>
                <a:spcPts val="413"/>
              </a:spcAft>
            </a:pPr>
            <a:r>
              <a:rPr lang="en-US" sz="1103" kern="1200">
                <a:solidFill>
                  <a:schemeClr val="tx1"/>
                </a:solidFill>
                <a:latin typeface="+mn-lt"/>
                <a:ea typeface="+mn-ea"/>
                <a:cs typeface="+mn-cs"/>
              </a:rPr>
              <a:t>cat</a:t>
            </a:r>
            <a:endParaRPr lang="en-CA"/>
          </a:p>
        </p:txBody>
      </p:sp>
      <p:sp>
        <p:nvSpPr>
          <p:cNvPr id="14" name="TextBox 13">
            <a:extLst>
              <a:ext uri="{FF2B5EF4-FFF2-40B4-BE49-F238E27FC236}">
                <a16:creationId xmlns:a16="http://schemas.microsoft.com/office/drawing/2014/main" id="{95666901-49D9-7BDF-B736-CDC0DDC3C344}"/>
              </a:ext>
            </a:extLst>
          </p:cNvPr>
          <p:cNvSpPr txBox="1"/>
          <p:nvPr/>
        </p:nvSpPr>
        <p:spPr>
          <a:xfrm>
            <a:off x="6223821" y="2228087"/>
            <a:ext cx="290664" cy="233440"/>
          </a:xfrm>
          <a:prstGeom prst="rect">
            <a:avLst/>
          </a:prstGeom>
          <a:noFill/>
        </p:spPr>
        <p:txBody>
          <a:bodyPr wrap="none" rtlCol="0">
            <a:spAutoFit/>
          </a:bodyPr>
          <a:lstStyle/>
          <a:p>
            <a:pPr defTabSz="560282">
              <a:spcAft>
                <a:spcPts val="413"/>
              </a:spcAft>
            </a:pPr>
            <a:r>
              <a:rPr lang="en-US" sz="1103" kern="1200">
                <a:solidFill>
                  <a:schemeClr val="tx1"/>
                </a:solidFill>
                <a:latin typeface="+mn-lt"/>
                <a:ea typeface="+mn-ea"/>
                <a:cs typeface="+mn-cs"/>
              </a:rPr>
              <a:t>sat</a:t>
            </a:r>
            <a:endParaRPr lang="en-CA"/>
          </a:p>
        </p:txBody>
      </p:sp>
      <p:sp>
        <p:nvSpPr>
          <p:cNvPr id="15" name="TextBox 14">
            <a:extLst>
              <a:ext uri="{FF2B5EF4-FFF2-40B4-BE49-F238E27FC236}">
                <a16:creationId xmlns:a16="http://schemas.microsoft.com/office/drawing/2014/main" id="{D4C5E03C-1C52-FC55-4076-0B2FBD3174DF}"/>
              </a:ext>
            </a:extLst>
          </p:cNvPr>
          <p:cNvSpPr txBox="1"/>
          <p:nvPr/>
        </p:nvSpPr>
        <p:spPr>
          <a:xfrm>
            <a:off x="7923884" y="2228087"/>
            <a:ext cx="315306" cy="233440"/>
          </a:xfrm>
          <a:prstGeom prst="rect">
            <a:avLst/>
          </a:prstGeom>
          <a:noFill/>
        </p:spPr>
        <p:txBody>
          <a:bodyPr wrap="none" rtlCol="0">
            <a:spAutoFit/>
          </a:bodyPr>
          <a:lstStyle/>
          <a:p>
            <a:pPr defTabSz="560282">
              <a:spcAft>
                <a:spcPts val="413"/>
              </a:spcAft>
            </a:pPr>
            <a:r>
              <a:rPr lang="en-US" sz="1103" kern="1200">
                <a:solidFill>
                  <a:schemeClr val="tx1"/>
                </a:solidFill>
                <a:latin typeface="+mn-lt"/>
                <a:ea typeface="+mn-ea"/>
                <a:cs typeface="+mn-cs"/>
              </a:rPr>
              <a:t>the</a:t>
            </a:r>
            <a:endParaRPr lang="en-CA"/>
          </a:p>
        </p:txBody>
      </p:sp>
      <p:sp>
        <p:nvSpPr>
          <p:cNvPr id="16" name="Rectangle: Rounded Corners 15">
            <a:extLst>
              <a:ext uri="{FF2B5EF4-FFF2-40B4-BE49-F238E27FC236}">
                <a16:creationId xmlns:a16="http://schemas.microsoft.com/office/drawing/2014/main" id="{3AA8FE4F-81DE-1F54-0F4B-9069AD538EA9}"/>
              </a:ext>
            </a:extLst>
          </p:cNvPr>
          <p:cNvSpPr/>
          <p:nvPr/>
        </p:nvSpPr>
        <p:spPr>
          <a:xfrm>
            <a:off x="4378798" y="3608897"/>
            <a:ext cx="490589" cy="2228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h0</a:t>
            </a:r>
            <a:endParaRPr lang="en-CA">
              <a:solidFill>
                <a:schemeClr val="tx1"/>
              </a:solidFill>
            </a:endParaRPr>
          </a:p>
        </p:txBody>
      </p:sp>
      <p:sp>
        <p:nvSpPr>
          <p:cNvPr id="17" name="Rectangle: Rounded Corners 16">
            <a:extLst>
              <a:ext uri="{FF2B5EF4-FFF2-40B4-BE49-F238E27FC236}">
                <a16:creationId xmlns:a16="http://schemas.microsoft.com/office/drawing/2014/main" id="{5A96988A-03DB-F17F-2C41-6F7372B08C3A}"/>
              </a:ext>
            </a:extLst>
          </p:cNvPr>
          <p:cNvSpPr/>
          <p:nvPr/>
        </p:nvSpPr>
        <p:spPr>
          <a:xfrm>
            <a:off x="3366257" y="3072384"/>
            <a:ext cx="626117" cy="24081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err="1">
                <a:solidFill>
                  <a:schemeClr val="tx1"/>
                </a:solidFill>
                <a:latin typeface="+mn-lt"/>
                <a:ea typeface="+mn-ea"/>
                <a:cs typeface="+mn-cs"/>
              </a:rPr>
              <a:t>hStart</a:t>
            </a:r>
            <a:endParaRPr lang="en-CA">
              <a:solidFill>
                <a:schemeClr val="tx1"/>
              </a:solidFill>
            </a:endParaRPr>
          </a:p>
        </p:txBody>
      </p:sp>
      <p:sp>
        <p:nvSpPr>
          <p:cNvPr id="18" name="Rectangle: Rounded Corners 17">
            <a:extLst>
              <a:ext uri="{FF2B5EF4-FFF2-40B4-BE49-F238E27FC236}">
                <a16:creationId xmlns:a16="http://schemas.microsoft.com/office/drawing/2014/main" id="{5C5905ED-40FE-3D44-BFC8-DA00DAE44907}"/>
              </a:ext>
            </a:extLst>
          </p:cNvPr>
          <p:cNvSpPr/>
          <p:nvPr/>
        </p:nvSpPr>
        <p:spPr>
          <a:xfrm>
            <a:off x="5251329" y="3608897"/>
            <a:ext cx="490589" cy="2228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h1</a:t>
            </a:r>
            <a:endParaRPr lang="en-CA">
              <a:solidFill>
                <a:schemeClr val="tx1"/>
              </a:solidFill>
            </a:endParaRPr>
          </a:p>
        </p:txBody>
      </p:sp>
      <p:sp>
        <p:nvSpPr>
          <p:cNvPr id="19" name="Rectangle: Rounded Corners 18">
            <a:extLst>
              <a:ext uri="{FF2B5EF4-FFF2-40B4-BE49-F238E27FC236}">
                <a16:creationId xmlns:a16="http://schemas.microsoft.com/office/drawing/2014/main" id="{98E1FAC4-40DC-7E0D-7B65-269D024525D1}"/>
              </a:ext>
            </a:extLst>
          </p:cNvPr>
          <p:cNvSpPr/>
          <p:nvPr/>
        </p:nvSpPr>
        <p:spPr>
          <a:xfrm>
            <a:off x="6123859" y="3608897"/>
            <a:ext cx="490589" cy="2228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h2</a:t>
            </a:r>
            <a:endParaRPr lang="en-CA">
              <a:solidFill>
                <a:schemeClr val="tx1"/>
              </a:solidFill>
            </a:endParaRPr>
          </a:p>
        </p:txBody>
      </p:sp>
      <p:sp>
        <p:nvSpPr>
          <p:cNvPr id="20" name="Rectangle: Rounded Corners 19">
            <a:extLst>
              <a:ext uri="{FF2B5EF4-FFF2-40B4-BE49-F238E27FC236}">
                <a16:creationId xmlns:a16="http://schemas.microsoft.com/office/drawing/2014/main" id="{B77A69A8-5D42-C692-2ECF-28DBC538D894}"/>
              </a:ext>
            </a:extLst>
          </p:cNvPr>
          <p:cNvSpPr/>
          <p:nvPr/>
        </p:nvSpPr>
        <p:spPr>
          <a:xfrm>
            <a:off x="7873404" y="3608897"/>
            <a:ext cx="490589" cy="2228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h4</a:t>
            </a:r>
            <a:endParaRPr lang="en-CA">
              <a:solidFill>
                <a:schemeClr val="tx1"/>
              </a:solidFill>
            </a:endParaRPr>
          </a:p>
        </p:txBody>
      </p:sp>
      <p:sp>
        <p:nvSpPr>
          <p:cNvPr id="21" name="Rectangle: Rounded Corners 20">
            <a:extLst>
              <a:ext uri="{FF2B5EF4-FFF2-40B4-BE49-F238E27FC236}">
                <a16:creationId xmlns:a16="http://schemas.microsoft.com/office/drawing/2014/main" id="{DD6FAF22-BAA1-B1FF-CA9C-804F1B48A14B}"/>
              </a:ext>
            </a:extLst>
          </p:cNvPr>
          <p:cNvSpPr/>
          <p:nvPr/>
        </p:nvSpPr>
        <p:spPr>
          <a:xfrm>
            <a:off x="4555207" y="2479478"/>
            <a:ext cx="137769" cy="32300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Rounded Corners 21">
            <a:extLst>
              <a:ext uri="{FF2B5EF4-FFF2-40B4-BE49-F238E27FC236}">
                <a16:creationId xmlns:a16="http://schemas.microsoft.com/office/drawing/2014/main" id="{345A3370-B976-E3A1-DC27-38593C3287BD}"/>
              </a:ext>
            </a:extLst>
          </p:cNvPr>
          <p:cNvSpPr/>
          <p:nvPr/>
        </p:nvSpPr>
        <p:spPr>
          <a:xfrm>
            <a:off x="5431396" y="2479478"/>
            <a:ext cx="137769" cy="32300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Rounded Corners 22">
            <a:extLst>
              <a:ext uri="{FF2B5EF4-FFF2-40B4-BE49-F238E27FC236}">
                <a16:creationId xmlns:a16="http://schemas.microsoft.com/office/drawing/2014/main" id="{D88C1352-CD3E-A20A-BE02-42BB43943905}"/>
              </a:ext>
            </a:extLst>
          </p:cNvPr>
          <p:cNvSpPr/>
          <p:nvPr/>
        </p:nvSpPr>
        <p:spPr>
          <a:xfrm>
            <a:off x="6302794" y="2479477"/>
            <a:ext cx="137769" cy="32300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Rounded Corners 23">
            <a:extLst>
              <a:ext uri="{FF2B5EF4-FFF2-40B4-BE49-F238E27FC236}">
                <a16:creationId xmlns:a16="http://schemas.microsoft.com/office/drawing/2014/main" id="{86BD614B-9093-B93A-238F-DA6E36297BCE}"/>
              </a:ext>
            </a:extLst>
          </p:cNvPr>
          <p:cNvSpPr/>
          <p:nvPr/>
        </p:nvSpPr>
        <p:spPr>
          <a:xfrm>
            <a:off x="8053742" y="2479477"/>
            <a:ext cx="137769" cy="32300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5" name="Straight Arrow Connector 24">
            <a:extLst>
              <a:ext uri="{FF2B5EF4-FFF2-40B4-BE49-F238E27FC236}">
                <a16:creationId xmlns:a16="http://schemas.microsoft.com/office/drawing/2014/main" id="{CBD676AE-AFE6-3A0C-1008-047ACA0D3180}"/>
              </a:ext>
            </a:extLst>
          </p:cNvPr>
          <p:cNvCxnSpPr>
            <a:stCxn id="17" idx="3"/>
            <a:endCxn id="8" idx="1"/>
          </p:cNvCxnSpPr>
          <p:nvPr/>
        </p:nvCxnSpPr>
        <p:spPr>
          <a:xfrm>
            <a:off x="3992375" y="3192791"/>
            <a:ext cx="386423" cy="8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D2F7AFC-ADB5-3042-23AE-87473B4FDF49}"/>
              </a:ext>
            </a:extLst>
          </p:cNvPr>
          <p:cNvCxnSpPr>
            <a:cxnSpLocks/>
            <a:stCxn id="8" idx="2"/>
            <a:endCxn id="16" idx="0"/>
          </p:cNvCxnSpPr>
          <p:nvPr/>
        </p:nvCxnSpPr>
        <p:spPr>
          <a:xfrm>
            <a:off x="4624092" y="3431924"/>
            <a:ext cx="0" cy="176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E2E044D-6C4E-E0FB-4488-4D40FF466D4A}"/>
              </a:ext>
            </a:extLst>
          </p:cNvPr>
          <p:cNvCxnSpPr>
            <a:cxnSpLocks/>
            <a:stCxn id="9" idx="2"/>
            <a:endCxn id="18" idx="0"/>
          </p:cNvCxnSpPr>
          <p:nvPr/>
        </p:nvCxnSpPr>
        <p:spPr>
          <a:xfrm flipH="1">
            <a:off x="5496623" y="3431924"/>
            <a:ext cx="1" cy="176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D705899-09D7-CE68-B00A-A349B59AF1EC}"/>
              </a:ext>
            </a:extLst>
          </p:cNvPr>
          <p:cNvCxnSpPr>
            <a:cxnSpLocks/>
            <a:stCxn id="10" idx="2"/>
            <a:endCxn id="19" idx="0"/>
          </p:cNvCxnSpPr>
          <p:nvPr/>
        </p:nvCxnSpPr>
        <p:spPr>
          <a:xfrm flipH="1">
            <a:off x="6369154" y="3431924"/>
            <a:ext cx="2" cy="176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5C51795-EF26-715F-DCB8-48497AFAA3D4}"/>
              </a:ext>
            </a:extLst>
          </p:cNvPr>
          <p:cNvCxnSpPr>
            <a:cxnSpLocks/>
            <a:stCxn id="11" idx="2"/>
            <a:endCxn id="20" idx="0"/>
          </p:cNvCxnSpPr>
          <p:nvPr/>
        </p:nvCxnSpPr>
        <p:spPr>
          <a:xfrm>
            <a:off x="8118700" y="3431924"/>
            <a:ext cx="0" cy="176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728F64D4-693D-3113-4282-2DB657C95C15}"/>
              </a:ext>
            </a:extLst>
          </p:cNvPr>
          <p:cNvCxnSpPr>
            <a:stCxn id="16" idx="3"/>
            <a:endCxn id="9" idx="1"/>
          </p:cNvCxnSpPr>
          <p:nvPr/>
        </p:nvCxnSpPr>
        <p:spPr>
          <a:xfrm flipV="1">
            <a:off x="4869387" y="3201752"/>
            <a:ext cx="381943" cy="51859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4AB4E305-7097-98CC-8DDC-142722ED2175}"/>
              </a:ext>
            </a:extLst>
          </p:cNvPr>
          <p:cNvCxnSpPr>
            <a:stCxn id="18" idx="3"/>
            <a:endCxn id="10" idx="1"/>
          </p:cNvCxnSpPr>
          <p:nvPr/>
        </p:nvCxnSpPr>
        <p:spPr>
          <a:xfrm flipV="1">
            <a:off x="5741918" y="3201752"/>
            <a:ext cx="381943" cy="5185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F1E1626F-7D2A-9FF0-C792-3102AEFB74DC}"/>
              </a:ext>
            </a:extLst>
          </p:cNvPr>
          <p:cNvCxnSpPr>
            <a:cxnSpLocks/>
            <a:stCxn id="19" idx="3"/>
            <a:endCxn id="56" idx="1"/>
          </p:cNvCxnSpPr>
          <p:nvPr/>
        </p:nvCxnSpPr>
        <p:spPr>
          <a:xfrm flipV="1">
            <a:off x="6614448" y="3201752"/>
            <a:ext cx="381943" cy="5185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054A136A-4421-896F-C557-A52217263652}"/>
              </a:ext>
            </a:extLst>
          </p:cNvPr>
          <p:cNvCxnSpPr>
            <a:cxnSpLocks/>
            <a:stCxn id="58" idx="3"/>
            <a:endCxn id="11" idx="1"/>
          </p:cNvCxnSpPr>
          <p:nvPr/>
        </p:nvCxnSpPr>
        <p:spPr>
          <a:xfrm flipV="1">
            <a:off x="7486980" y="3201752"/>
            <a:ext cx="386424" cy="5185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CC50F81-FA09-A2EF-D97F-E41F219ED566}"/>
              </a:ext>
            </a:extLst>
          </p:cNvPr>
          <p:cNvCxnSpPr>
            <a:stCxn id="21" idx="2"/>
            <a:endCxn id="8" idx="0"/>
          </p:cNvCxnSpPr>
          <p:nvPr/>
        </p:nvCxnSpPr>
        <p:spPr>
          <a:xfrm>
            <a:off x="4624092" y="2802479"/>
            <a:ext cx="2" cy="169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B5663C8-02E0-94C1-6367-8B7B17B51B88}"/>
              </a:ext>
            </a:extLst>
          </p:cNvPr>
          <p:cNvCxnSpPr>
            <a:stCxn id="22" idx="2"/>
            <a:endCxn id="9" idx="0"/>
          </p:cNvCxnSpPr>
          <p:nvPr/>
        </p:nvCxnSpPr>
        <p:spPr>
          <a:xfrm flipH="1">
            <a:off x="5496623" y="2802479"/>
            <a:ext cx="3657" cy="169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75FD5E3-D09A-7130-A142-428CFDBE69FB}"/>
              </a:ext>
            </a:extLst>
          </p:cNvPr>
          <p:cNvCxnSpPr>
            <a:stCxn id="23" idx="2"/>
            <a:endCxn id="10" idx="0"/>
          </p:cNvCxnSpPr>
          <p:nvPr/>
        </p:nvCxnSpPr>
        <p:spPr>
          <a:xfrm flipH="1">
            <a:off x="6369156" y="2802478"/>
            <a:ext cx="2523" cy="169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0D791E3-6EA8-CF1C-D040-08A609BE54EF}"/>
              </a:ext>
            </a:extLst>
          </p:cNvPr>
          <p:cNvCxnSpPr>
            <a:stCxn id="24" idx="2"/>
            <a:endCxn id="11" idx="0"/>
          </p:cNvCxnSpPr>
          <p:nvPr/>
        </p:nvCxnSpPr>
        <p:spPr>
          <a:xfrm flipH="1">
            <a:off x="8118700" y="2802477"/>
            <a:ext cx="3927" cy="169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38219C01-BB5A-4BFC-9723-F7F6B8DF5504}"/>
              </a:ext>
            </a:extLst>
          </p:cNvPr>
          <p:cNvSpPr/>
          <p:nvPr/>
        </p:nvSpPr>
        <p:spPr>
          <a:xfrm>
            <a:off x="3558907" y="5288378"/>
            <a:ext cx="490589" cy="460347"/>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D</a:t>
            </a:r>
            <a:endParaRPr lang="en-CA">
              <a:solidFill>
                <a:schemeClr val="tx1"/>
              </a:solidFill>
            </a:endParaRPr>
          </a:p>
        </p:txBody>
      </p:sp>
      <p:sp>
        <p:nvSpPr>
          <p:cNvPr id="42" name="TextBox 41">
            <a:extLst>
              <a:ext uri="{FF2B5EF4-FFF2-40B4-BE49-F238E27FC236}">
                <a16:creationId xmlns:a16="http://schemas.microsoft.com/office/drawing/2014/main" id="{361F8677-7417-F47F-DD4B-DAB3CB7A606A}"/>
              </a:ext>
            </a:extLst>
          </p:cNvPr>
          <p:cNvSpPr txBox="1"/>
          <p:nvPr/>
        </p:nvSpPr>
        <p:spPr>
          <a:xfrm>
            <a:off x="3644522" y="4961021"/>
            <a:ext cx="319358" cy="233440"/>
          </a:xfrm>
          <a:prstGeom prst="rect">
            <a:avLst/>
          </a:prstGeom>
          <a:noFill/>
        </p:spPr>
        <p:txBody>
          <a:bodyPr wrap="none" rtlCol="0">
            <a:spAutoFit/>
          </a:bodyPr>
          <a:lstStyle/>
          <a:p>
            <a:pPr defTabSz="560282">
              <a:spcAft>
                <a:spcPts val="413"/>
              </a:spcAft>
            </a:pPr>
            <a:r>
              <a:rPr lang="en-US" sz="1103" kern="1200">
                <a:solidFill>
                  <a:schemeClr val="tx1"/>
                </a:solidFill>
                <a:latin typeface="+mn-lt"/>
                <a:ea typeface="+mn-ea"/>
                <a:cs typeface="+mn-cs"/>
              </a:rPr>
              <a:t>&lt;s&gt;</a:t>
            </a:r>
            <a:endParaRPr lang="en-CA"/>
          </a:p>
        </p:txBody>
      </p:sp>
      <p:cxnSp>
        <p:nvCxnSpPr>
          <p:cNvPr id="43" name="Straight Arrow Connector 42">
            <a:extLst>
              <a:ext uri="{FF2B5EF4-FFF2-40B4-BE49-F238E27FC236}">
                <a16:creationId xmlns:a16="http://schemas.microsoft.com/office/drawing/2014/main" id="{508950E0-5D99-AC5B-41CC-4076F35D4C72}"/>
              </a:ext>
            </a:extLst>
          </p:cNvPr>
          <p:cNvCxnSpPr>
            <a:cxnSpLocks/>
            <a:stCxn id="42" idx="2"/>
            <a:endCxn id="38" idx="0"/>
          </p:cNvCxnSpPr>
          <p:nvPr/>
        </p:nvCxnSpPr>
        <p:spPr>
          <a:xfrm>
            <a:off x="3804202" y="5194459"/>
            <a:ext cx="0" cy="93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735882B-0479-B6C1-9D7F-D2B8D0B9AC99}"/>
              </a:ext>
            </a:extLst>
          </p:cNvPr>
          <p:cNvCxnSpPr>
            <a:cxnSpLocks/>
            <a:stCxn id="38" idx="2"/>
            <a:endCxn id="45" idx="0"/>
          </p:cNvCxnSpPr>
          <p:nvPr/>
        </p:nvCxnSpPr>
        <p:spPr>
          <a:xfrm>
            <a:off x="3804202" y="5748724"/>
            <a:ext cx="4000" cy="19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8A2BDA2-329D-67F2-6A0F-6F45C4AE38FE}"/>
              </a:ext>
            </a:extLst>
          </p:cNvPr>
          <p:cNvSpPr txBox="1"/>
          <p:nvPr/>
        </p:nvSpPr>
        <p:spPr>
          <a:xfrm>
            <a:off x="3568987" y="5943524"/>
            <a:ext cx="478429" cy="233440"/>
          </a:xfrm>
          <a:prstGeom prst="rect">
            <a:avLst/>
          </a:prstGeom>
          <a:noFill/>
        </p:spPr>
        <p:txBody>
          <a:bodyPr wrap="none" rtlCol="0">
            <a:spAutoFit/>
          </a:bodyPr>
          <a:lstStyle/>
          <a:p>
            <a:pPr defTabSz="560282">
              <a:spcAft>
                <a:spcPts val="413"/>
              </a:spcAft>
            </a:pPr>
            <a:r>
              <a:rPr lang="hi-IN" sz="1103" kern="1200" dirty="0">
                <a:solidFill>
                  <a:schemeClr val="tx1"/>
                </a:solidFill>
                <a:latin typeface="+mn-lt"/>
                <a:ea typeface="+mn-ea"/>
                <a:cs typeface="+mn-cs"/>
              </a:rPr>
              <a:t>बिल्ली</a:t>
            </a:r>
            <a:endParaRPr lang="en-CA" dirty="0"/>
          </a:p>
        </p:txBody>
      </p:sp>
      <p:sp>
        <p:nvSpPr>
          <p:cNvPr id="56" name="Rectangle: Rounded Corners 55">
            <a:extLst>
              <a:ext uri="{FF2B5EF4-FFF2-40B4-BE49-F238E27FC236}">
                <a16:creationId xmlns:a16="http://schemas.microsoft.com/office/drawing/2014/main" id="{EB3E8DDE-FE3A-B30B-71A4-A3FFB400DC62}"/>
              </a:ext>
            </a:extLst>
          </p:cNvPr>
          <p:cNvSpPr/>
          <p:nvPr/>
        </p:nvSpPr>
        <p:spPr>
          <a:xfrm>
            <a:off x="6996392" y="2971578"/>
            <a:ext cx="490589" cy="460347"/>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E</a:t>
            </a:r>
            <a:endParaRPr lang="en-CA">
              <a:solidFill>
                <a:schemeClr val="tx1"/>
              </a:solidFill>
            </a:endParaRPr>
          </a:p>
        </p:txBody>
      </p:sp>
      <p:sp>
        <p:nvSpPr>
          <p:cNvPr id="57" name="TextBox 56">
            <a:extLst>
              <a:ext uri="{FF2B5EF4-FFF2-40B4-BE49-F238E27FC236}">
                <a16:creationId xmlns:a16="http://schemas.microsoft.com/office/drawing/2014/main" id="{729AEDEE-DCFF-DA87-124E-A38F781664CD}"/>
              </a:ext>
            </a:extLst>
          </p:cNvPr>
          <p:cNvSpPr txBox="1"/>
          <p:nvPr/>
        </p:nvSpPr>
        <p:spPr>
          <a:xfrm>
            <a:off x="7096352" y="2228087"/>
            <a:ext cx="270724" cy="233440"/>
          </a:xfrm>
          <a:prstGeom prst="rect">
            <a:avLst/>
          </a:prstGeom>
          <a:noFill/>
        </p:spPr>
        <p:txBody>
          <a:bodyPr wrap="none" rtlCol="0">
            <a:spAutoFit/>
          </a:bodyPr>
          <a:lstStyle/>
          <a:p>
            <a:pPr defTabSz="560282">
              <a:spcAft>
                <a:spcPts val="413"/>
              </a:spcAft>
            </a:pPr>
            <a:r>
              <a:rPr lang="en-US" sz="1103" kern="1200">
                <a:solidFill>
                  <a:schemeClr val="tx1"/>
                </a:solidFill>
                <a:latin typeface="+mn-lt"/>
                <a:ea typeface="+mn-ea"/>
                <a:cs typeface="+mn-cs"/>
              </a:rPr>
              <a:t>on</a:t>
            </a:r>
            <a:endParaRPr lang="en-CA"/>
          </a:p>
        </p:txBody>
      </p:sp>
      <p:sp>
        <p:nvSpPr>
          <p:cNvPr id="58" name="Rectangle: Rounded Corners 57">
            <a:extLst>
              <a:ext uri="{FF2B5EF4-FFF2-40B4-BE49-F238E27FC236}">
                <a16:creationId xmlns:a16="http://schemas.microsoft.com/office/drawing/2014/main" id="{870B5876-B017-1209-14E9-3D8227A2110E}"/>
              </a:ext>
            </a:extLst>
          </p:cNvPr>
          <p:cNvSpPr/>
          <p:nvPr/>
        </p:nvSpPr>
        <p:spPr>
          <a:xfrm>
            <a:off x="6996391" y="3608897"/>
            <a:ext cx="490589" cy="2228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h3</a:t>
            </a:r>
            <a:endParaRPr lang="en-CA">
              <a:solidFill>
                <a:schemeClr val="tx1"/>
              </a:solidFill>
            </a:endParaRPr>
          </a:p>
        </p:txBody>
      </p:sp>
      <p:sp>
        <p:nvSpPr>
          <p:cNvPr id="59" name="Rectangle: Rounded Corners 58">
            <a:extLst>
              <a:ext uri="{FF2B5EF4-FFF2-40B4-BE49-F238E27FC236}">
                <a16:creationId xmlns:a16="http://schemas.microsoft.com/office/drawing/2014/main" id="{4C76398D-27FE-ACA6-C334-B138A346EBB0}"/>
              </a:ext>
            </a:extLst>
          </p:cNvPr>
          <p:cNvSpPr/>
          <p:nvPr/>
        </p:nvSpPr>
        <p:spPr>
          <a:xfrm>
            <a:off x="7175326" y="2479477"/>
            <a:ext cx="137769" cy="32300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0" name="Straight Arrow Connector 59">
            <a:extLst>
              <a:ext uri="{FF2B5EF4-FFF2-40B4-BE49-F238E27FC236}">
                <a16:creationId xmlns:a16="http://schemas.microsoft.com/office/drawing/2014/main" id="{607D48A2-B461-944F-C056-0FC2EC70D760}"/>
              </a:ext>
            </a:extLst>
          </p:cNvPr>
          <p:cNvCxnSpPr>
            <a:cxnSpLocks/>
            <a:stCxn id="56" idx="2"/>
            <a:endCxn id="58" idx="0"/>
          </p:cNvCxnSpPr>
          <p:nvPr/>
        </p:nvCxnSpPr>
        <p:spPr>
          <a:xfrm flipH="1">
            <a:off x="7241686" y="3431924"/>
            <a:ext cx="2" cy="176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03999F3-F07A-2153-C4F2-9D52F25B30F4}"/>
              </a:ext>
            </a:extLst>
          </p:cNvPr>
          <p:cNvCxnSpPr>
            <a:stCxn id="59" idx="2"/>
            <a:endCxn id="56" idx="0"/>
          </p:cNvCxnSpPr>
          <p:nvPr/>
        </p:nvCxnSpPr>
        <p:spPr>
          <a:xfrm flipH="1">
            <a:off x="7241688" y="2802478"/>
            <a:ext cx="2523" cy="169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F6EBA243-E81B-4D8E-55F9-32D8492BECC9}"/>
              </a:ext>
            </a:extLst>
          </p:cNvPr>
          <p:cNvSpPr/>
          <p:nvPr/>
        </p:nvSpPr>
        <p:spPr>
          <a:xfrm>
            <a:off x="8747894" y="2971578"/>
            <a:ext cx="490589" cy="460347"/>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E</a:t>
            </a:r>
            <a:endParaRPr lang="en-CA">
              <a:solidFill>
                <a:schemeClr val="tx1"/>
              </a:solidFill>
            </a:endParaRPr>
          </a:p>
        </p:txBody>
      </p:sp>
      <p:sp>
        <p:nvSpPr>
          <p:cNvPr id="63" name="TextBox 62">
            <a:extLst>
              <a:ext uri="{FF2B5EF4-FFF2-40B4-BE49-F238E27FC236}">
                <a16:creationId xmlns:a16="http://schemas.microsoft.com/office/drawing/2014/main" id="{7340148C-F4AE-CD40-F509-DD20EBB58AC0}"/>
              </a:ext>
            </a:extLst>
          </p:cNvPr>
          <p:cNvSpPr txBox="1"/>
          <p:nvPr/>
        </p:nvSpPr>
        <p:spPr>
          <a:xfrm>
            <a:off x="8798373" y="2228087"/>
            <a:ext cx="350443" cy="233440"/>
          </a:xfrm>
          <a:prstGeom prst="rect">
            <a:avLst/>
          </a:prstGeom>
          <a:noFill/>
        </p:spPr>
        <p:txBody>
          <a:bodyPr wrap="none" rtlCol="0">
            <a:spAutoFit/>
          </a:bodyPr>
          <a:lstStyle/>
          <a:p>
            <a:pPr defTabSz="560282">
              <a:spcAft>
                <a:spcPts val="413"/>
              </a:spcAft>
            </a:pPr>
            <a:r>
              <a:rPr lang="en-US" sz="1103" kern="1200">
                <a:solidFill>
                  <a:schemeClr val="tx1"/>
                </a:solidFill>
                <a:latin typeface="+mn-lt"/>
                <a:ea typeface="+mn-ea"/>
                <a:cs typeface="+mn-cs"/>
              </a:rPr>
              <a:t>mat</a:t>
            </a:r>
            <a:endParaRPr lang="en-CA"/>
          </a:p>
        </p:txBody>
      </p:sp>
      <p:sp>
        <p:nvSpPr>
          <p:cNvPr id="64" name="Rectangle: Rounded Corners 63">
            <a:extLst>
              <a:ext uri="{FF2B5EF4-FFF2-40B4-BE49-F238E27FC236}">
                <a16:creationId xmlns:a16="http://schemas.microsoft.com/office/drawing/2014/main" id="{F9965E52-732E-DD77-0DC1-BB1E9ACBC919}"/>
              </a:ext>
            </a:extLst>
          </p:cNvPr>
          <p:cNvSpPr/>
          <p:nvPr/>
        </p:nvSpPr>
        <p:spPr>
          <a:xfrm>
            <a:off x="8747894" y="3608897"/>
            <a:ext cx="490589" cy="2228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h5</a:t>
            </a:r>
            <a:endParaRPr lang="en-CA">
              <a:solidFill>
                <a:schemeClr val="tx1"/>
              </a:solidFill>
            </a:endParaRPr>
          </a:p>
        </p:txBody>
      </p:sp>
      <p:sp>
        <p:nvSpPr>
          <p:cNvPr id="65" name="Rectangle: Rounded Corners 64">
            <a:extLst>
              <a:ext uri="{FF2B5EF4-FFF2-40B4-BE49-F238E27FC236}">
                <a16:creationId xmlns:a16="http://schemas.microsoft.com/office/drawing/2014/main" id="{E3B3CA9A-4016-3F74-DEAC-A4237BBEA7B6}"/>
              </a:ext>
            </a:extLst>
          </p:cNvPr>
          <p:cNvSpPr/>
          <p:nvPr/>
        </p:nvSpPr>
        <p:spPr>
          <a:xfrm>
            <a:off x="8928230" y="2479477"/>
            <a:ext cx="137769" cy="32300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6" name="Straight Arrow Connector 65">
            <a:extLst>
              <a:ext uri="{FF2B5EF4-FFF2-40B4-BE49-F238E27FC236}">
                <a16:creationId xmlns:a16="http://schemas.microsoft.com/office/drawing/2014/main" id="{3497CDEE-59EC-69C7-8E94-9ED74CF90E5C}"/>
              </a:ext>
            </a:extLst>
          </p:cNvPr>
          <p:cNvCxnSpPr>
            <a:cxnSpLocks/>
            <a:stCxn id="62" idx="2"/>
            <a:endCxn id="64" idx="0"/>
          </p:cNvCxnSpPr>
          <p:nvPr/>
        </p:nvCxnSpPr>
        <p:spPr>
          <a:xfrm>
            <a:off x="8993188" y="3431924"/>
            <a:ext cx="0" cy="176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69330E4-E5A2-4EFA-009F-F2CE6473D025}"/>
              </a:ext>
            </a:extLst>
          </p:cNvPr>
          <p:cNvCxnSpPr>
            <a:stCxn id="65" idx="2"/>
            <a:endCxn id="62" idx="0"/>
          </p:cNvCxnSpPr>
          <p:nvPr/>
        </p:nvCxnSpPr>
        <p:spPr>
          <a:xfrm flipH="1">
            <a:off x="8993188" y="2802477"/>
            <a:ext cx="3927" cy="169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DD9E829C-AA33-D31A-6621-3E208CF29F4A}"/>
              </a:ext>
            </a:extLst>
          </p:cNvPr>
          <p:cNvCxnSpPr>
            <a:stCxn id="20" idx="3"/>
            <a:endCxn id="62" idx="1"/>
          </p:cNvCxnSpPr>
          <p:nvPr/>
        </p:nvCxnSpPr>
        <p:spPr>
          <a:xfrm flipV="1">
            <a:off x="8363994" y="3201752"/>
            <a:ext cx="383899" cy="5185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398C30EF-7D3F-4F1B-BF41-790923F7F051}"/>
              </a:ext>
            </a:extLst>
          </p:cNvPr>
          <p:cNvCxnSpPr>
            <a:cxnSpLocks/>
            <a:stCxn id="64" idx="3"/>
            <a:endCxn id="127" idx="1"/>
          </p:cNvCxnSpPr>
          <p:nvPr/>
        </p:nvCxnSpPr>
        <p:spPr>
          <a:xfrm flipH="1">
            <a:off x="2953525" y="3720344"/>
            <a:ext cx="6284958" cy="1792217"/>
          </a:xfrm>
          <a:prstGeom prst="bentConnector5">
            <a:avLst>
              <a:gd name="adj1" fmla="val -3045"/>
              <a:gd name="adj2" fmla="val 49749"/>
              <a:gd name="adj3" fmla="val 10304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A768A5F-2B76-89D2-1C24-2B5950312CB7}"/>
              </a:ext>
            </a:extLst>
          </p:cNvPr>
          <p:cNvCxnSpPr>
            <a:cxnSpLocks/>
            <a:stCxn id="16" idx="2"/>
            <a:endCxn id="102" idx="1"/>
          </p:cNvCxnSpPr>
          <p:nvPr/>
        </p:nvCxnSpPr>
        <p:spPr>
          <a:xfrm>
            <a:off x="4624093" y="3831790"/>
            <a:ext cx="1034484" cy="356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2C11DB0-0C21-9E56-F2AE-71D7C9E3414A}"/>
              </a:ext>
            </a:extLst>
          </p:cNvPr>
          <p:cNvCxnSpPr>
            <a:cxnSpLocks/>
            <a:stCxn id="18" idx="2"/>
            <a:endCxn id="102" idx="1"/>
          </p:cNvCxnSpPr>
          <p:nvPr/>
        </p:nvCxnSpPr>
        <p:spPr>
          <a:xfrm>
            <a:off x="5496624" y="3831790"/>
            <a:ext cx="161953" cy="356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0EABF3BD-00E4-E911-AB8D-B615CB764F97}"/>
              </a:ext>
            </a:extLst>
          </p:cNvPr>
          <p:cNvGrpSpPr/>
          <p:nvPr/>
        </p:nvGrpSpPr>
        <p:grpSpPr>
          <a:xfrm>
            <a:off x="5616136" y="4149377"/>
            <a:ext cx="289802" cy="265040"/>
            <a:chOff x="4459692" y="3709661"/>
            <a:chExt cx="346130" cy="316556"/>
          </a:xfrm>
        </p:grpSpPr>
        <p:sp>
          <p:nvSpPr>
            <p:cNvPr id="102" name="Oval 101">
              <a:extLst>
                <a:ext uri="{FF2B5EF4-FFF2-40B4-BE49-F238E27FC236}">
                  <a16:creationId xmlns:a16="http://schemas.microsoft.com/office/drawing/2014/main" id="{6C8E0B3A-E908-D028-05CA-712AEEDBD993}"/>
                </a:ext>
              </a:extLst>
            </p:cNvPr>
            <p:cNvSpPr/>
            <p:nvPr/>
          </p:nvSpPr>
          <p:spPr>
            <a:xfrm>
              <a:off x="4459692" y="3709661"/>
              <a:ext cx="346130" cy="31655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Plus Sign 100">
              <a:extLst>
                <a:ext uri="{FF2B5EF4-FFF2-40B4-BE49-F238E27FC236}">
                  <a16:creationId xmlns:a16="http://schemas.microsoft.com/office/drawing/2014/main" id="{38F4B9E3-C877-FAB7-09F5-BF4FBEE9EDA1}"/>
                </a:ext>
              </a:extLst>
            </p:cNvPr>
            <p:cNvSpPr/>
            <p:nvPr/>
          </p:nvSpPr>
          <p:spPr>
            <a:xfrm>
              <a:off x="4498511" y="3725609"/>
              <a:ext cx="250066" cy="2758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07" name="Straight Arrow Connector 106">
            <a:extLst>
              <a:ext uri="{FF2B5EF4-FFF2-40B4-BE49-F238E27FC236}">
                <a16:creationId xmlns:a16="http://schemas.microsoft.com/office/drawing/2014/main" id="{CC71BC4C-6DCA-68CE-5520-742B077FCE4A}"/>
              </a:ext>
            </a:extLst>
          </p:cNvPr>
          <p:cNvCxnSpPr>
            <a:cxnSpLocks/>
            <a:stCxn id="19" idx="2"/>
            <a:endCxn id="102" idx="0"/>
          </p:cNvCxnSpPr>
          <p:nvPr/>
        </p:nvCxnSpPr>
        <p:spPr>
          <a:xfrm flipH="1">
            <a:off x="5761037" y="3831790"/>
            <a:ext cx="608117" cy="317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533C9A4-2E3F-9187-7B6A-E25AFB69011A}"/>
              </a:ext>
            </a:extLst>
          </p:cNvPr>
          <p:cNvCxnSpPr>
            <a:cxnSpLocks/>
            <a:stCxn id="58" idx="2"/>
            <a:endCxn id="101" idx="3"/>
          </p:cNvCxnSpPr>
          <p:nvPr/>
        </p:nvCxnSpPr>
        <p:spPr>
          <a:xfrm flipH="1">
            <a:off x="5753324" y="3831790"/>
            <a:ext cx="1488362" cy="361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023EAE7-0F1C-0EFF-307D-CFE6812594EA}"/>
              </a:ext>
            </a:extLst>
          </p:cNvPr>
          <p:cNvCxnSpPr>
            <a:cxnSpLocks/>
            <a:stCxn id="20" idx="2"/>
            <a:endCxn id="102" idx="7"/>
          </p:cNvCxnSpPr>
          <p:nvPr/>
        </p:nvCxnSpPr>
        <p:spPr>
          <a:xfrm flipH="1">
            <a:off x="5863497" y="3831790"/>
            <a:ext cx="2255202" cy="356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9DFEFAEE-A9ED-15F1-6790-D4B055C5CAF9}"/>
              </a:ext>
            </a:extLst>
          </p:cNvPr>
          <p:cNvCxnSpPr>
            <a:cxnSpLocks/>
            <a:stCxn id="64" idx="2"/>
            <a:endCxn id="102" idx="7"/>
          </p:cNvCxnSpPr>
          <p:nvPr/>
        </p:nvCxnSpPr>
        <p:spPr>
          <a:xfrm flipH="1">
            <a:off x="5863497" y="3831790"/>
            <a:ext cx="3129692" cy="356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90CB006A-E781-0223-BF97-25C2D77A1E51}"/>
              </a:ext>
            </a:extLst>
          </p:cNvPr>
          <p:cNvCxnSpPr>
            <a:cxnSpLocks/>
            <a:stCxn id="102" idx="4"/>
            <a:endCxn id="4" idx="0"/>
          </p:cNvCxnSpPr>
          <p:nvPr/>
        </p:nvCxnSpPr>
        <p:spPr>
          <a:xfrm>
            <a:off x="5761037" y="4414417"/>
            <a:ext cx="3374" cy="969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08D6B97A-4731-D9D2-7483-A803E02CD270}"/>
              </a:ext>
            </a:extLst>
          </p:cNvPr>
          <p:cNvSpPr/>
          <p:nvPr/>
        </p:nvSpPr>
        <p:spPr>
          <a:xfrm>
            <a:off x="2953525" y="5392130"/>
            <a:ext cx="412732" cy="24086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7920">
              <a:spcAft>
                <a:spcPts val="448"/>
              </a:spcAft>
            </a:pPr>
            <a:r>
              <a:rPr lang="en-US" sz="1197" kern="1200">
                <a:solidFill>
                  <a:schemeClr val="tx1"/>
                </a:solidFill>
                <a:latin typeface="+mn-lt"/>
                <a:ea typeface="+mn-ea"/>
                <a:cs typeface="+mn-cs"/>
              </a:rPr>
              <a:t>s0</a:t>
            </a:r>
            <a:endParaRPr lang="en-CA">
              <a:solidFill>
                <a:schemeClr val="tx1"/>
              </a:solidFill>
            </a:endParaRPr>
          </a:p>
        </p:txBody>
      </p:sp>
      <p:cxnSp>
        <p:nvCxnSpPr>
          <p:cNvPr id="130" name="Straight Arrow Connector 129">
            <a:extLst>
              <a:ext uri="{FF2B5EF4-FFF2-40B4-BE49-F238E27FC236}">
                <a16:creationId xmlns:a16="http://schemas.microsoft.com/office/drawing/2014/main" id="{EC0411B7-E59A-2B76-6DD6-310F8218D65A}"/>
              </a:ext>
            </a:extLst>
          </p:cNvPr>
          <p:cNvCxnSpPr>
            <a:stCxn id="127" idx="3"/>
            <a:endCxn id="38" idx="1"/>
          </p:cNvCxnSpPr>
          <p:nvPr/>
        </p:nvCxnSpPr>
        <p:spPr>
          <a:xfrm>
            <a:off x="3366257" y="5512560"/>
            <a:ext cx="192650" cy="5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960D1B7E-EB9D-E00A-0DF7-7B940712D7D9}"/>
              </a:ext>
            </a:extLst>
          </p:cNvPr>
          <p:cNvSpPr/>
          <p:nvPr/>
        </p:nvSpPr>
        <p:spPr>
          <a:xfrm>
            <a:off x="4248927" y="5389783"/>
            <a:ext cx="412732" cy="24086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7920">
              <a:spcAft>
                <a:spcPts val="448"/>
              </a:spcAft>
            </a:pPr>
            <a:r>
              <a:rPr lang="en-US" sz="1197" kern="1200">
                <a:solidFill>
                  <a:schemeClr val="tx1"/>
                </a:solidFill>
                <a:latin typeface="+mn-lt"/>
                <a:ea typeface="+mn-ea"/>
                <a:cs typeface="+mn-cs"/>
              </a:rPr>
              <a:t>s1</a:t>
            </a:r>
            <a:endParaRPr lang="en-CA">
              <a:solidFill>
                <a:schemeClr val="tx1"/>
              </a:solidFill>
            </a:endParaRPr>
          </a:p>
        </p:txBody>
      </p:sp>
      <p:cxnSp>
        <p:nvCxnSpPr>
          <p:cNvPr id="133" name="Straight Arrow Connector 132">
            <a:extLst>
              <a:ext uri="{FF2B5EF4-FFF2-40B4-BE49-F238E27FC236}">
                <a16:creationId xmlns:a16="http://schemas.microsoft.com/office/drawing/2014/main" id="{A274FD76-1C6D-C4F1-F396-D1A579366DF8}"/>
              </a:ext>
            </a:extLst>
          </p:cNvPr>
          <p:cNvCxnSpPr>
            <a:stCxn id="38" idx="3"/>
            <a:endCxn id="131" idx="1"/>
          </p:cNvCxnSpPr>
          <p:nvPr/>
        </p:nvCxnSpPr>
        <p:spPr>
          <a:xfrm flipV="1">
            <a:off x="4049496" y="5510213"/>
            <a:ext cx="199431" cy="8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A820C427-78A6-8180-74A6-D398BED59C64}"/>
              </a:ext>
            </a:extLst>
          </p:cNvPr>
          <p:cNvCxnSpPr>
            <a:cxnSpLocks/>
            <a:stCxn id="131" idx="0"/>
            <a:endCxn id="102" idx="2"/>
          </p:cNvCxnSpPr>
          <p:nvPr/>
        </p:nvCxnSpPr>
        <p:spPr>
          <a:xfrm rot="5400000" flipH="1" flipV="1">
            <a:off x="4481771" y="4255419"/>
            <a:ext cx="1107886" cy="11608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313CF1FA-03D2-1802-2FFA-867E7160F5F1}"/>
              </a:ext>
            </a:extLst>
          </p:cNvPr>
          <p:cNvSpPr/>
          <p:nvPr/>
        </p:nvSpPr>
        <p:spPr>
          <a:xfrm>
            <a:off x="4868025" y="5282388"/>
            <a:ext cx="490589" cy="460347"/>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D</a:t>
            </a:r>
            <a:endParaRPr lang="en-CA">
              <a:solidFill>
                <a:schemeClr val="tx1"/>
              </a:solidFill>
            </a:endParaRPr>
          </a:p>
        </p:txBody>
      </p:sp>
      <p:sp>
        <p:nvSpPr>
          <p:cNvPr id="4" name="Rectangle: Rounded Corners 3">
            <a:extLst>
              <a:ext uri="{FF2B5EF4-FFF2-40B4-BE49-F238E27FC236}">
                <a16:creationId xmlns:a16="http://schemas.microsoft.com/office/drawing/2014/main" id="{A5EA90BE-4B01-2807-1AE7-5E85A69CD857}"/>
              </a:ext>
            </a:extLst>
          </p:cNvPr>
          <p:cNvSpPr/>
          <p:nvPr/>
        </p:nvSpPr>
        <p:spPr>
          <a:xfrm>
            <a:off x="5558045" y="5383793"/>
            <a:ext cx="412732" cy="24086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7920">
              <a:spcAft>
                <a:spcPts val="448"/>
              </a:spcAft>
            </a:pPr>
            <a:r>
              <a:rPr lang="en-US" sz="1197" kern="1200">
                <a:solidFill>
                  <a:schemeClr val="tx1"/>
                </a:solidFill>
                <a:latin typeface="+mn-lt"/>
                <a:ea typeface="+mn-ea"/>
                <a:cs typeface="+mn-cs"/>
              </a:rPr>
              <a:t>s1</a:t>
            </a:r>
            <a:endParaRPr lang="en-CA">
              <a:solidFill>
                <a:schemeClr val="tx1"/>
              </a:solidFill>
            </a:endParaRPr>
          </a:p>
        </p:txBody>
      </p:sp>
      <p:cxnSp>
        <p:nvCxnSpPr>
          <p:cNvPr id="6" name="Straight Arrow Connector 5">
            <a:extLst>
              <a:ext uri="{FF2B5EF4-FFF2-40B4-BE49-F238E27FC236}">
                <a16:creationId xmlns:a16="http://schemas.microsoft.com/office/drawing/2014/main" id="{15103F4E-E263-3E48-5EEB-D41215DBCC39}"/>
              </a:ext>
            </a:extLst>
          </p:cNvPr>
          <p:cNvCxnSpPr>
            <a:stCxn id="131" idx="3"/>
            <a:endCxn id="3" idx="1"/>
          </p:cNvCxnSpPr>
          <p:nvPr/>
        </p:nvCxnSpPr>
        <p:spPr>
          <a:xfrm>
            <a:off x="4661659" y="5510213"/>
            <a:ext cx="206366" cy="2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1A2C899-1C2B-6E86-0EB5-7B527960657F}"/>
              </a:ext>
            </a:extLst>
          </p:cNvPr>
          <p:cNvCxnSpPr>
            <a:stCxn id="3" idx="3"/>
            <a:endCxn id="4" idx="1"/>
          </p:cNvCxnSpPr>
          <p:nvPr/>
        </p:nvCxnSpPr>
        <p:spPr>
          <a:xfrm flipV="1">
            <a:off x="5358614" y="5504223"/>
            <a:ext cx="199431" cy="8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86E08E0-216D-BAC2-CEC5-F10E5EC975F0}"/>
              </a:ext>
            </a:extLst>
          </p:cNvPr>
          <p:cNvCxnSpPr>
            <a:cxnSpLocks/>
            <a:stCxn id="3" idx="2"/>
            <a:endCxn id="48" idx="0"/>
          </p:cNvCxnSpPr>
          <p:nvPr/>
        </p:nvCxnSpPr>
        <p:spPr>
          <a:xfrm>
            <a:off x="5113320" y="5742735"/>
            <a:ext cx="0" cy="188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49F9191-ED5C-65BE-6C5E-BF1E5A19BA1F}"/>
              </a:ext>
            </a:extLst>
          </p:cNvPr>
          <p:cNvSpPr txBox="1"/>
          <p:nvPr/>
        </p:nvSpPr>
        <p:spPr>
          <a:xfrm>
            <a:off x="4779735" y="5931698"/>
            <a:ext cx="667170" cy="261610"/>
          </a:xfrm>
          <a:prstGeom prst="rect">
            <a:avLst/>
          </a:prstGeom>
          <a:noFill/>
        </p:spPr>
        <p:txBody>
          <a:bodyPr wrap="square" rtlCol="0">
            <a:spAutoFit/>
          </a:bodyPr>
          <a:lstStyle/>
          <a:p>
            <a:pPr defTabSz="560282">
              <a:spcAft>
                <a:spcPts val="413"/>
              </a:spcAft>
            </a:pPr>
            <a:r>
              <a:rPr lang="en-US" sz="1100" kern="1200" dirty="0">
                <a:solidFill>
                  <a:srgbClr val="000000"/>
                </a:solidFill>
                <a:effectLst/>
                <a:latin typeface="Calibri" panose="020F0502020204030204" pitchFamily="34" charset="0"/>
                <a:ea typeface="+mn-ea"/>
                <a:cs typeface="Mangal" panose="02040503050203030202" pitchFamily="18" charset="0"/>
              </a:rPr>
              <a:t>  </a:t>
            </a:r>
            <a:r>
              <a:rPr lang="hi-IN" sz="1100" kern="1200" dirty="0">
                <a:solidFill>
                  <a:srgbClr val="000000"/>
                </a:solidFill>
                <a:effectLst/>
                <a:latin typeface="Calibri" panose="020F0502020204030204" pitchFamily="34" charset="0"/>
                <a:ea typeface="+mn-ea"/>
                <a:cs typeface="Mangal" panose="02040503050203030202" pitchFamily="18" charset="0"/>
              </a:rPr>
              <a:t>चटाई</a:t>
            </a:r>
            <a:endParaRPr lang="en-CA" sz="1100" dirty="0"/>
          </a:p>
        </p:txBody>
      </p:sp>
    </p:spTree>
    <p:extLst>
      <p:ext uri="{BB962C8B-B14F-4D97-AF65-F5344CB8AC3E}">
        <p14:creationId xmlns:p14="http://schemas.microsoft.com/office/powerpoint/2010/main" val="31903671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4" name="Rectangle 143">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B53BB6-DE10-7CD9-AC2C-CEA0971D428E}"/>
              </a:ext>
            </a:extLst>
          </p:cNvPr>
          <p:cNvSpPr>
            <a:spLocks noGrp="1"/>
          </p:cNvSpPr>
          <p:nvPr>
            <p:ph type="title"/>
          </p:nvPr>
        </p:nvSpPr>
        <p:spPr>
          <a:xfrm>
            <a:off x="838200" y="365125"/>
            <a:ext cx="10515600" cy="1325563"/>
          </a:xfrm>
        </p:spPr>
        <p:txBody>
          <a:bodyPr>
            <a:normAutofit/>
          </a:bodyPr>
          <a:lstStyle/>
          <a:p>
            <a:r>
              <a:rPr lang="en-US" sz="5400" dirty="0"/>
              <a:t>Attention in RNNs</a:t>
            </a:r>
            <a:endParaRPr lang="en-CA" sz="5400" dirty="0"/>
          </a:p>
        </p:txBody>
      </p:sp>
      <p:sp>
        <p:nvSpPr>
          <p:cNvPr id="146"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5883C67-1F0F-CDF5-FBAA-8BEC51EE44BD}"/>
              </a:ext>
            </a:extLst>
          </p:cNvPr>
          <p:cNvSpPr/>
          <p:nvPr/>
        </p:nvSpPr>
        <p:spPr>
          <a:xfrm>
            <a:off x="4378798" y="2971578"/>
            <a:ext cx="490589" cy="460347"/>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E</a:t>
            </a:r>
            <a:endParaRPr lang="en-CA">
              <a:solidFill>
                <a:schemeClr val="tx1"/>
              </a:solidFill>
            </a:endParaRPr>
          </a:p>
        </p:txBody>
      </p:sp>
      <p:sp>
        <p:nvSpPr>
          <p:cNvPr id="9" name="Rectangle: Rounded Corners 8">
            <a:extLst>
              <a:ext uri="{FF2B5EF4-FFF2-40B4-BE49-F238E27FC236}">
                <a16:creationId xmlns:a16="http://schemas.microsoft.com/office/drawing/2014/main" id="{3D3E19E5-8588-4E01-40F1-2973F0DE7CBD}"/>
              </a:ext>
            </a:extLst>
          </p:cNvPr>
          <p:cNvSpPr/>
          <p:nvPr/>
        </p:nvSpPr>
        <p:spPr>
          <a:xfrm>
            <a:off x="5251329" y="2971578"/>
            <a:ext cx="490589" cy="460347"/>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E</a:t>
            </a:r>
            <a:endParaRPr lang="en-CA">
              <a:solidFill>
                <a:schemeClr val="tx1"/>
              </a:solidFill>
            </a:endParaRPr>
          </a:p>
        </p:txBody>
      </p:sp>
      <p:sp>
        <p:nvSpPr>
          <p:cNvPr id="10" name="Rectangle: Rounded Corners 9">
            <a:extLst>
              <a:ext uri="{FF2B5EF4-FFF2-40B4-BE49-F238E27FC236}">
                <a16:creationId xmlns:a16="http://schemas.microsoft.com/office/drawing/2014/main" id="{E541FC83-5317-360B-3769-058A20332633}"/>
              </a:ext>
            </a:extLst>
          </p:cNvPr>
          <p:cNvSpPr/>
          <p:nvPr/>
        </p:nvSpPr>
        <p:spPr>
          <a:xfrm>
            <a:off x="6123861" y="2971578"/>
            <a:ext cx="490589" cy="460347"/>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E</a:t>
            </a:r>
            <a:endParaRPr lang="en-CA">
              <a:solidFill>
                <a:schemeClr val="tx1"/>
              </a:solidFill>
            </a:endParaRPr>
          </a:p>
        </p:txBody>
      </p:sp>
      <p:sp>
        <p:nvSpPr>
          <p:cNvPr id="11" name="Rectangle: Rounded Corners 10">
            <a:extLst>
              <a:ext uri="{FF2B5EF4-FFF2-40B4-BE49-F238E27FC236}">
                <a16:creationId xmlns:a16="http://schemas.microsoft.com/office/drawing/2014/main" id="{71A244AD-61A9-7914-3BB7-772230F90155}"/>
              </a:ext>
            </a:extLst>
          </p:cNvPr>
          <p:cNvSpPr/>
          <p:nvPr/>
        </p:nvSpPr>
        <p:spPr>
          <a:xfrm>
            <a:off x="7873404" y="2971578"/>
            <a:ext cx="490589" cy="460347"/>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E</a:t>
            </a:r>
            <a:endParaRPr lang="en-CA">
              <a:solidFill>
                <a:schemeClr val="tx1"/>
              </a:solidFill>
            </a:endParaRPr>
          </a:p>
        </p:txBody>
      </p:sp>
      <p:sp>
        <p:nvSpPr>
          <p:cNvPr id="12" name="TextBox 11">
            <a:extLst>
              <a:ext uri="{FF2B5EF4-FFF2-40B4-BE49-F238E27FC236}">
                <a16:creationId xmlns:a16="http://schemas.microsoft.com/office/drawing/2014/main" id="{81A8C095-A823-7C6E-2CFB-90D58C32056C}"/>
              </a:ext>
            </a:extLst>
          </p:cNvPr>
          <p:cNvSpPr txBox="1"/>
          <p:nvPr/>
        </p:nvSpPr>
        <p:spPr>
          <a:xfrm>
            <a:off x="4455293" y="2228974"/>
            <a:ext cx="337595" cy="233440"/>
          </a:xfrm>
          <a:prstGeom prst="rect">
            <a:avLst/>
          </a:prstGeom>
          <a:noFill/>
        </p:spPr>
        <p:txBody>
          <a:bodyPr wrap="none" rtlCol="0">
            <a:spAutoFit/>
          </a:bodyPr>
          <a:lstStyle/>
          <a:p>
            <a:pPr defTabSz="560282">
              <a:spcAft>
                <a:spcPts val="413"/>
              </a:spcAft>
            </a:pPr>
            <a:r>
              <a:rPr lang="en-US" sz="1103" kern="1200">
                <a:solidFill>
                  <a:schemeClr val="tx1"/>
                </a:solidFill>
                <a:latin typeface="+mn-lt"/>
                <a:ea typeface="+mn-ea"/>
                <a:cs typeface="+mn-cs"/>
              </a:rPr>
              <a:t>The</a:t>
            </a:r>
            <a:endParaRPr lang="en-CA"/>
          </a:p>
        </p:txBody>
      </p:sp>
      <p:sp>
        <p:nvSpPr>
          <p:cNvPr id="13" name="TextBox 12">
            <a:extLst>
              <a:ext uri="{FF2B5EF4-FFF2-40B4-BE49-F238E27FC236}">
                <a16:creationId xmlns:a16="http://schemas.microsoft.com/office/drawing/2014/main" id="{4AE08649-96D4-1FC6-F09C-7ADD4C215FB8}"/>
              </a:ext>
            </a:extLst>
          </p:cNvPr>
          <p:cNvSpPr txBox="1"/>
          <p:nvPr/>
        </p:nvSpPr>
        <p:spPr>
          <a:xfrm>
            <a:off x="5358068" y="2228087"/>
            <a:ext cx="294515" cy="233440"/>
          </a:xfrm>
          <a:prstGeom prst="rect">
            <a:avLst/>
          </a:prstGeom>
          <a:noFill/>
        </p:spPr>
        <p:txBody>
          <a:bodyPr wrap="none" rtlCol="0">
            <a:spAutoFit/>
          </a:bodyPr>
          <a:lstStyle/>
          <a:p>
            <a:pPr defTabSz="560282">
              <a:spcAft>
                <a:spcPts val="413"/>
              </a:spcAft>
            </a:pPr>
            <a:r>
              <a:rPr lang="en-US" sz="1103" kern="1200">
                <a:solidFill>
                  <a:schemeClr val="tx1"/>
                </a:solidFill>
                <a:latin typeface="+mn-lt"/>
                <a:ea typeface="+mn-ea"/>
                <a:cs typeface="+mn-cs"/>
              </a:rPr>
              <a:t>cat</a:t>
            </a:r>
            <a:endParaRPr lang="en-CA"/>
          </a:p>
        </p:txBody>
      </p:sp>
      <p:sp>
        <p:nvSpPr>
          <p:cNvPr id="14" name="TextBox 13">
            <a:extLst>
              <a:ext uri="{FF2B5EF4-FFF2-40B4-BE49-F238E27FC236}">
                <a16:creationId xmlns:a16="http://schemas.microsoft.com/office/drawing/2014/main" id="{95666901-49D9-7BDF-B736-CDC0DDC3C344}"/>
              </a:ext>
            </a:extLst>
          </p:cNvPr>
          <p:cNvSpPr txBox="1"/>
          <p:nvPr/>
        </p:nvSpPr>
        <p:spPr>
          <a:xfrm>
            <a:off x="6223821" y="2228087"/>
            <a:ext cx="290664" cy="233440"/>
          </a:xfrm>
          <a:prstGeom prst="rect">
            <a:avLst/>
          </a:prstGeom>
          <a:noFill/>
        </p:spPr>
        <p:txBody>
          <a:bodyPr wrap="none" rtlCol="0">
            <a:spAutoFit/>
          </a:bodyPr>
          <a:lstStyle/>
          <a:p>
            <a:pPr defTabSz="560282">
              <a:spcAft>
                <a:spcPts val="413"/>
              </a:spcAft>
            </a:pPr>
            <a:r>
              <a:rPr lang="en-US" sz="1103" kern="1200">
                <a:solidFill>
                  <a:schemeClr val="tx1"/>
                </a:solidFill>
                <a:latin typeface="+mn-lt"/>
                <a:ea typeface="+mn-ea"/>
                <a:cs typeface="+mn-cs"/>
              </a:rPr>
              <a:t>sat</a:t>
            </a:r>
            <a:endParaRPr lang="en-CA"/>
          </a:p>
        </p:txBody>
      </p:sp>
      <p:sp>
        <p:nvSpPr>
          <p:cNvPr id="15" name="TextBox 14">
            <a:extLst>
              <a:ext uri="{FF2B5EF4-FFF2-40B4-BE49-F238E27FC236}">
                <a16:creationId xmlns:a16="http://schemas.microsoft.com/office/drawing/2014/main" id="{D4C5E03C-1C52-FC55-4076-0B2FBD3174DF}"/>
              </a:ext>
            </a:extLst>
          </p:cNvPr>
          <p:cNvSpPr txBox="1"/>
          <p:nvPr/>
        </p:nvSpPr>
        <p:spPr>
          <a:xfrm>
            <a:off x="7923884" y="2228087"/>
            <a:ext cx="315306" cy="233440"/>
          </a:xfrm>
          <a:prstGeom prst="rect">
            <a:avLst/>
          </a:prstGeom>
          <a:noFill/>
        </p:spPr>
        <p:txBody>
          <a:bodyPr wrap="none" rtlCol="0">
            <a:spAutoFit/>
          </a:bodyPr>
          <a:lstStyle/>
          <a:p>
            <a:pPr defTabSz="560282">
              <a:spcAft>
                <a:spcPts val="413"/>
              </a:spcAft>
            </a:pPr>
            <a:r>
              <a:rPr lang="en-US" sz="1103" kern="1200">
                <a:solidFill>
                  <a:schemeClr val="tx1"/>
                </a:solidFill>
                <a:latin typeface="+mn-lt"/>
                <a:ea typeface="+mn-ea"/>
                <a:cs typeface="+mn-cs"/>
              </a:rPr>
              <a:t>the</a:t>
            </a:r>
            <a:endParaRPr lang="en-CA"/>
          </a:p>
        </p:txBody>
      </p:sp>
      <p:sp>
        <p:nvSpPr>
          <p:cNvPr id="16" name="Rectangle: Rounded Corners 15">
            <a:extLst>
              <a:ext uri="{FF2B5EF4-FFF2-40B4-BE49-F238E27FC236}">
                <a16:creationId xmlns:a16="http://schemas.microsoft.com/office/drawing/2014/main" id="{3AA8FE4F-81DE-1F54-0F4B-9069AD538EA9}"/>
              </a:ext>
            </a:extLst>
          </p:cNvPr>
          <p:cNvSpPr/>
          <p:nvPr/>
        </p:nvSpPr>
        <p:spPr>
          <a:xfrm>
            <a:off x="4378798" y="3608897"/>
            <a:ext cx="490589" cy="2228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h0</a:t>
            </a:r>
            <a:endParaRPr lang="en-CA">
              <a:solidFill>
                <a:schemeClr val="tx1"/>
              </a:solidFill>
            </a:endParaRPr>
          </a:p>
        </p:txBody>
      </p:sp>
      <p:sp>
        <p:nvSpPr>
          <p:cNvPr id="17" name="Rectangle: Rounded Corners 16">
            <a:extLst>
              <a:ext uri="{FF2B5EF4-FFF2-40B4-BE49-F238E27FC236}">
                <a16:creationId xmlns:a16="http://schemas.microsoft.com/office/drawing/2014/main" id="{5A96988A-03DB-F17F-2C41-6F7372B08C3A}"/>
              </a:ext>
            </a:extLst>
          </p:cNvPr>
          <p:cNvSpPr/>
          <p:nvPr/>
        </p:nvSpPr>
        <p:spPr>
          <a:xfrm>
            <a:off x="3366257" y="3072384"/>
            <a:ext cx="626117" cy="24081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err="1">
                <a:solidFill>
                  <a:schemeClr val="tx1"/>
                </a:solidFill>
                <a:latin typeface="+mn-lt"/>
                <a:ea typeface="+mn-ea"/>
                <a:cs typeface="+mn-cs"/>
              </a:rPr>
              <a:t>hStart</a:t>
            </a:r>
            <a:endParaRPr lang="en-CA">
              <a:solidFill>
                <a:schemeClr val="tx1"/>
              </a:solidFill>
            </a:endParaRPr>
          </a:p>
        </p:txBody>
      </p:sp>
      <p:sp>
        <p:nvSpPr>
          <p:cNvPr id="18" name="Rectangle: Rounded Corners 17">
            <a:extLst>
              <a:ext uri="{FF2B5EF4-FFF2-40B4-BE49-F238E27FC236}">
                <a16:creationId xmlns:a16="http://schemas.microsoft.com/office/drawing/2014/main" id="{5C5905ED-40FE-3D44-BFC8-DA00DAE44907}"/>
              </a:ext>
            </a:extLst>
          </p:cNvPr>
          <p:cNvSpPr/>
          <p:nvPr/>
        </p:nvSpPr>
        <p:spPr>
          <a:xfrm>
            <a:off x="5251329" y="3608897"/>
            <a:ext cx="490589" cy="2228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h1</a:t>
            </a:r>
            <a:endParaRPr lang="en-CA">
              <a:solidFill>
                <a:schemeClr val="tx1"/>
              </a:solidFill>
            </a:endParaRPr>
          </a:p>
        </p:txBody>
      </p:sp>
      <p:sp>
        <p:nvSpPr>
          <p:cNvPr id="19" name="Rectangle: Rounded Corners 18">
            <a:extLst>
              <a:ext uri="{FF2B5EF4-FFF2-40B4-BE49-F238E27FC236}">
                <a16:creationId xmlns:a16="http://schemas.microsoft.com/office/drawing/2014/main" id="{98E1FAC4-40DC-7E0D-7B65-269D024525D1}"/>
              </a:ext>
            </a:extLst>
          </p:cNvPr>
          <p:cNvSpPr/>
          <p:nvPr/>
        </p:nvSpPr>
        <p:spPr>
          <a:xfrm>
            <a:off x="6123859" y="3608897"/>
            <a:ext cx="490589" cy="2228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h2</a:t>
            </a:r>
            <a:endParaRPr lang="en-CA">
              <a:solidFill>
                <a:schemeClr val="tx1"/>
              </a:solidFill>
            </a:endParaRPr>
          </a:p>
        </p:txBody>
      </p:sp>
      <p:sp>
        <p:nvSpPr>
          <p:cNvPr id="20" name="Rectangle: Rounded Corners 19">
            <a:extLst>
              <a:ext uri="{FF2B5EF4-FFF2-40B4-BE49-F238E27FC236}">
                <a16:creationId xmlns:a16="http://schemas.microsoft.com/office/drawing/2014/main" id="{B77A69A8-5D42-C692-2ECF-28DBC538D894}"/>
              </a:ext>
            </a:extLst>
          </p:cNvPr>
          <p:cNvSpPr/>
          <p:nvPr/>
        </p:nvSpPr>
        <p:spPr>
          <a:xfrm>
            <a:off x="7873404" y="3608897"/>
            <a:ext cx="490589" cy="2228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h4</a:t>
            </a:r>
            <a:endParaRPr lang="en-CA">
              <a:solidFill>
                <a:schemeClr val="tx1"/>
              </a:solidFill>
            </a:endParaRPr>
          </a:p>
        </p:txBody>
      </p:sp>
      <p:sp>
        <p:nvSpPr>
          <p:cNvPr id="21" name="Rectangle: Rounded Corners 20">
            <a:extLst>
              <a:ext uri="{FF2B5EF4-FFF2-40B4-BE49-F238E27FC236}">
                <a16:creationId xmlns:a16="http://schemas.microsoft.com/office/drawing/2014/main" id="{DD6FAF22-BAA1-B1FF-CA9C-804F1B48A14B}"/>
              </a:ext>
            </a:extLst>
          </p:cNvPr>
          <p:cNvSpPr/>
          <p:nvPr/>
        </p:nvSpPr>
        <p:spPr>
          <a:xfrm>
            <a:off x="4555207" y="2479478"/>
            <a:ext cx="137769" cy="32300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Rounded Corners 21">
            <a:extLst>
              <a:ext uri="{FF2B5EF4-FFF2-40B4-BE49-F238E27FC236}">
                <a16:creationId xmlns:a16="http://schemas.microsoft.com/office/drawing/2014/main" id="{345A3370-B976-E3A1-DC27-38593C3287BD}"/>
              </a:ext>
            </a:extLst>
          </p:cNvPr>
          <p:cNvSpPr/>
          <p:nvPr/>
        </p:nvSpPr>
        <p:spPr>
          <a:xfrm>
            <a:off x="5431396" y="2479478"/>
            <a:ext cx="137769" cy="32300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Rounded Corners 22">
            <a:extLst>
              <a:ext uri="{FF2B5EF4-FFF2-40B4-BE49-F238E27FC236}">
                <a16:creationId xmlns:a16="http://schemas.microsoft.com/office/drawing/2014/main" id="{D88C1352-CD3E-A20A-BE02-42BB43943905}"/>
              </a:ext>
            </a:extLst>
          </p:cNvPr>
          <p:cNvSpPr/>
          <p:nvPr/>
        </p:nvSpPr>
        <p:spPr>
          <a:xfrm>
            <a:off x="6302794" y="2479477"/>
            <a:ext cx="137769" cy="32300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Rounded Corners 23">
            <a:extLst>
              <a:ext uri="{FF2B5EF4-FFF2-40B4-BE49-F238E27FC236}">
                <a16:creationId xmlns:a16="http://schemas.microsoft.com/office/drawing/2014/main" id="{86BD614B-9093-B93A-238F-DA6E36297BCE}"/>
              </a:ext>
            </a:extLst>
          </p:cNvPr>
          <p:cNvSpPr/>
          <p:nvPr/>
        </p:nvSpPr>
        <p:spPr>
          <a:xfrm>
            <a:off x="8053742" y="2479477"/>
            <a:ext cx="137769" cy="32300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5" name="Straight Arrow Connector 24">
            <a:extLst>
              <a:ext uri="{FF2B5EF4-FFF2-40B4-BE49-F238E27FC236}">
                <a16:creationId xmlns:a16="http://schemas.microsoft.com/office/drawing/2014/main" id="{CBD676AE-AFE6-3A0C-1008-047ACA0D3180}"/>
              </a:ext>
            </a:extLst>
          </p:cNvPr>
          <p:cNvCxnSpPr>
            <a:stCxn id="17" idx="3"/>
            <a:endCxn id="8" idx="1"/>
          </p:cNvCxnSpPr>
          <p:nvPr/>
        </p:nvCxnSpPr>
        <p:spPr>
          <a:xfrm>
            <a:off x="3992375" y="3192791"/>
            <a:ext cx="386423" cy="8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D2F7AFC-ADB5-3042-23AE-87473B4FDF49}"/>
              </a:ext>
            </a:extLst>
          </p:cNvPr>
          <p:cNvCxnSpPr>
            <a:cxnSpLocks/>
            <a:stCxn id="8" idx="2"/>
            <a:endCxn id="16" idx="0"/>
          </p:cNvCxnSpPr>
          <p:nvPr/>
        </p:nvCxnSpPr>
        <p:spPr>
          <a:xfrm>
            <a:off x="4624092" y="3431924"/>
            <a:ext cx="0" cy="176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E2E044D-6C4E-E0FB-4488-4D40FF466D4A}"/>
              </a:ext>
            </a:extLst>
          </p:cNvPr>
          <p:cNvCxnSpPr>
            <a:cxnSpLocks/>
            <a:stCxn id="9" idx="2"/>
            <a:endCxn id="18" idx="0"/>
          </p:cNvCxnSpPr>
          <p:nvPr/>
        </p:nvCxnSpPr>
        <p:spPr>
          <a:xfrm flipH="1">
            <a:off x="5496623" y="3431924"/>
            <a:ext cx="1" cy="176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D705899-09D7-CE68-B00A-A349B59AF1EC}"/>
              </a:ext>
            </a:extLst>
          </p:cNvPr>
          <p:cNvCxnSpPr>
            <a:cxnSpLocks/>
            <a:stCxn id="10" idx="2"/>
            <a:endCxn id="19" idx="0"/>
          </p:cNvCxnSpPr>
          <p:nvPr/>
        </p:nvCxnSpPr>
        <p:spPr>
          <a:xfrm flipH="1">
            <a:off x="6369154" y="3431924"/>
            <a:ext cx="2" cy="176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5C51795-EF26-715F-DCB8-48497AFAA3D4}"/>
              </a:ext>
            </a:extLst>
          </p:cNvPr>
          <p:cNvCxnSpPr>
            <a:cxnSpLocks/>
            <a:stCxn id="11" idx="2"/>
            <a:endCxn id="20" idx="0"/>
          </p:cNvCxnSpPr>
          <p:nvPr/>
        </p:nvCxnSpPr>
        <p:spPr>
          <a:xfrm>
            <a:off x="8118700" y="3431924"/>
            <a:ext cx="0" cy="176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728F64D4-693D-3113-4282-2DB657C95C15}"/>
              </a:ext>
            </a:extLst>
          </p:cNvPr>
          <p:cNvCxnSpPr>
            <a:stCxn id="16" idx="3"/>
            <a:endCxn id="9" idx="1"/>
          </p:cNvCxnSpPr>
          <p:nvPr/>
        </p:nvCxnSpPr>
        <p:spPr>
          <a:xfrm flipV="1">
            <a:off x="4869387" y="3201752"/>
            <a:ext cx="381943" cy="51859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4AB4E305-7097-98CC-8DDC-142722ED2175}"/>
              </a:ext>
            </a:extLst>
          </p:cNvPr>
          <p:cNvCxnSpPr>
            <a:stCxn id="18" idx="3"/>
            <a:endCxn id="10" idx="1"/>
          </p:cNvCxnSpPr>
          <p:nvPr/>
        </p:nvCxnSpPr>
        <p:spPr>
          <a:xfrm flipV="1">
            <a:off x="5741918" y="3201752"/>
            <a:ext cx="381943" cy="5185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F1E1626F-7D2A-9FF0-C792-3102AEFB74DC}"/>
              </a:ext>
            </a:extLst>
          </p:cNvPr>
          <p:cNvCxnSpPr>
            <a:cxnSpLocks/>
            <a:stCxn id="19" idx="3"/>
            <a:endCxn id="56" idx="1"/>
          </p:cNvCxnSpPr>
          <p:nvPr/>
        </p:nvCxnSpPr>
        <p:spPr>
          <a:xfrm flipV="1">
            <a:off x="6614448" y="3201752"/>
            <a:ext cx="381943" cy="5185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054A136A-4421-896F-C557-A52217263652}"/>
              </a:ext>
            </a:extLst>
          </p:cNvPr>
          <p:cNvCxnSpPr>
            <a:cxnSpLocks/>
            <a:stCxn id="58" idx="3"/>
            <a:endCxn id="11" idx="1"/>
          </p:cNvCxnSpPr>
          <p:nvPr/>
        </p:nvCxnSpPr>
        <p:spPr>
          <a:xfrm flipV="1">
            <a:off x="7486980" y="3201752"/>
            <a:ext cx="386424" cy="5185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CC50F81-FA09-A2EF-D97F-E41F219ED566}"/>
              </a:ext>
            </a:extLst>
          </p:cNvPr>
          <p:cNvCxnSpPr>
            <a:stCxn id="21" idx="2"/>
            <a:endCxn id="8" idx="0"/>
          </p:cNvCxnSpPr>
          <p:nvPr/>
        </p:nvCxnSpPr>
        <p:spPr>
          <a:xfrm>
            <a:off x="4624092" y="2802479"/>
            <a:ext cx="2" cy="169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B5663C8-02E0-94C1-6367-8B7B17B51B88}"/>
              </a:ext>
            </a:extLst>
          </p:cNvPr>
          <p:cNvCxnSpPr>
            <a:stCxn id="22" idx="2"/>
            <a:endCxn id="9" idx="0"/>
          </p:cNvCxnSpPr>
          <p:nvPr/>
        </p:nvCxnSpPr>
        <p:spPr>
          <a:xfrm flipH="1">
            <a:off x="5496623" y="2802479"/>
            <a:ext cx="3657" cy="169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75FD5E3-D09A-7130-A142-428CFDBE69FB}"/>
              </a:ext>
            </a:extLst>
          </p:cNvPr>
          <p:cNvCxnSpPr>
            <a:stCxn id="23" idx="2"/>
            <a:endCxn id="10" idx="0"/>
          </p:cNvCxnSpPr>
          <p:nvPr/>
        </p:nvCxnSpPr>
        <p:spPr>
          <a:xfrm flipH="1">
            <a:off x="6369156" y="2802478"/>
            <a:ext cx="2523" cy="169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0D791E3-6EA8-CF1C-D040-08A609BE54EF}"/>
              </a:ext>
            </a:extLst>
          </p:cNvPr>
          <p:cNvCxnSpPr>
            <a:stCxn id="24" idx="2"/>
            <a:endCxn id="11" idx="0"/>
          </p:cNvCxnSpPr>
          <p:nvPr/>
        </p:nvCxnSpPr>
        <p:spPr>
          <a:xfrm flipH="1">
            <a:off x="8118700" y="2802477"/>
            <a:ext cx="3927" cy="169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38219C01-BB5A-4BFC-9723-F7F6B8DF5504}"/>
              </a:ext>
            </a:extLst>
          </p:cNvPr>
          <p:cNvSpPr/>
          <p:nvPr/>
        </p:nvSpPr>
        <p:spPr>
          <a:xfrm>
            <a:off x="3558907" y="5288378"/>
            <a:ext cx="490589" cy="460347"/>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D</a:t>
            </a:r>
            <a:endParaRPr lang="en-CA">
              <a:solidFill>
                <a:schemeClr val="tx1"/>
              </a:solidFill>
            </a:endParaRPr>
          </a:p>
        </p:txBody>
      </p:sp>
      <p:sp>
        <p:nvSpPr>
          <p:cNvPr id="42" name="TextBox 41">
            <a:extLst>
              <a:ext uri="{FF2B5EF4-FFF2-40B4-BE49-F238E27FC236}">
                <a16:creationId xmlns:a16="http://schemas.microsoft.com/office/drawing/2014/main" id="{361F8677-7417-F47F-DD4B-DAB3CB7A606A}"/>
              </a:ext>
            </a:extLst>
          </p:cNvPr>
          <p:cNvSpPr txBox="1"/>
          <p:nvPr/>
        </p:nvSpPr>
        <p:spPr>
          <a:xfrm>
            <a:off x="3644522" y="4961021"/>
            <a:ext cx="319358" cy="233440"/>
          </a:xfrm>
          <a:prstGeom prst="rect">
            <a:avLst/>
          </a:prstGeom>
          <a:noFill/>
        </p:spPr>
        <p:txBody>
          <a:bodyPr wrap="none" rtlCol="0">
            <a:spAutoFit/>
          </a:bodyPr>
          <a:lstStyle/>
          <a:p>
            <a:pPr defTabSz="560282">
              <a:spcAft>
                <a:spcPts val="413"/>
              </a:spcAft>
            </a:pPr>
            <a:r>
              <a:rPr lang="en-US" sz="1103" kern="1200">
                <a:solidFill>
                  <a:schemeClr val="tx1"/>
                </a:solidFill>
                <a:latin typeface="+mn-lt"/>
                <a:ea typeface="+mn-ea"/>
                <a:cs typeface="+mn-cs"/>
              </a:rPr>
              <a:t>&lt;s&gt;</a:t>
            </a:r>
            <a:endParaRPr lang="en-CA"/>
          </a:p>
        </p:txBody>
      </p:sp>
      <p:cxnSp>
        <p:nvCxnSpPr>
          <p:cNvPr id="43" name="Straight Arrow Connector 42">
            <a:extLst>
              <a:ext uri="{FF2B5EF4-FFF2-40B4-BE49-F238E27FC236}">
                <a16:creationId xmlns:a16="http://schemas.microsoft.com/office/drawing/2014/main" id="{508950E0-5D99-AC5B-41CC-4076F35D4C72}"/>
              </a:ext>
            </a:extLst>
          </p:cNvPr>
          <p:cNvCxnSpPr>
            <a:cxnSpLocks/>
            <a:stCxn id="42" idx="2"/>
            <a:endCxn id="38" idx="0"/>
          </p:cNvCxnSpPr>
          <p:nvPr/>
        </p:nvCxnSpPr>
        <p:spPr>
          <a:xfrm>
            <a:off x="3804202" y="5194459"/>
            <a:ext cx="0" cy="93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735882B-0479-B6C1-9D7F-D2B8D0B9AC99}"/>
              </a:ext>
            </a:extLst>
          </p:cNvPr>
          <p:cNvCxnSpPr>
            <a:cxnSpLocks/>
            <a:stCxn id="38" idx="2"/>
            <a:endCxn id="45" idx="0"/>
          </p:cNvCxnSpPr>
          <p:nvPr/>
        </p:nvCxnSpPr>
        <p:spPr>
          <a:xfrm>
            <a:off x="3804202" y="5748724"/>
            <a:ext cx="4000" cy="19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8A2BDA2-329D-67F2-6A0F-6F45C4AE38FE}"/>
              </a:ext>
            </a:extLst>
          </p:cNvPr>
          <p:cNvSpPr txBox="1"/>
          <p:nvPr/>
        </p:nvSpPr>
        <p:spPr>
          <a:xfrm>
            <a:off x="3568987" y="5943524"/>
            <a:ext cx="478429" cy="233440"/>
          </a:xfrm>
          <a:prstGeom prst="rect">
            <a:avLst/>
          </a:prstGeom>
          <a:noFill/>
        </p:spPr>
        <p:txBody>
          <a:bodyPr wrap="none" rtlCol="0">
            <a:spAutoFit/>
          </a:bodyPr>
          <a:lstStyle/>
          <a:p>
            <a:pPr defTabSz="560282">
              <a:spcAft>
                <a:spcPts val="413"/>
              </a:spcAft>
            </a:pPr>
            <a:r>
              <a:rPr lang="hi-IN" sz="1103" kern="1200" dirty="0">
                <a:solidFill>
                  <a:schemeClr val="tx1"/>
                </a:solidFill>
                <a:latin typeface="+mn-lt"/>
                <a:ea typeface="+mn-ea"/>
                <a:cs typeface="+mn-cs"/>
              </a:rPr>
              <a:t>बिल्ली</a:t>
            </a:r>
            <a:endParaRPr lang="en-CA" dirty="0"/>
          </a:p>
        </p:txBody>
      </p:sp>
      <p:sp>
        <p:nvSpPr>
          <p:cNvPr id="56" name="Rectangle: Rounded Corners 55">
            <a:extLst>
              <a:ext uri="{FF2B5EF4-FFF2-40B4-BE49-F238E27FC236}">
                <a16:creationId xmlns:a16="http://schemas.microsoft.com/office/drawing/2014/main" id="{EB3E8DDE-FE3A-B30B-71A4-A3FFB400DC62}"/>
              </a:ext>
            </a:extLst>
          </p:cNvPr>
          <p:cNvSpPr/>
          <p:nvPr/>
        </p:nvSpPr>
        <p:spPr>
          <a:xfrm>
            <a:off x="6996392" y="2971578"/>
            <a:ext cx="490589" cy="460347"/>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E</a:t>
            </a:r>
            <a:endParaRPr lang="en-CA">
              <a:solidFill>
                <a:schemeClr val="tx1"/>
              </a:solidFill>
            </a:endParaRPr>
          </a:p>
        </p:txBody>
      </p:sp>
      <p:sp>
        <p:nvSpPr>
          <p:cNvPr id="57" name="TextBox 56">
            <a:extLst>
              <a:ext uri="{FF2B5EF4-FFF2-40B4-BE49-F238E27FC236}">
                <a16:creationId xmlns:a16="http://schemas.microsoft.com/office/drawing/2014/main" id="{729AEDEE-DCFF-DA87-124E-A38F781664CD}"/>
              </a:ext>
            </a:extLst>
          </p:cNvPr>
          <p:cNvSpPr txBox="1"/>
          <p:nvPr/>
        </p:nvSpPr>
        <p:spPr>
          <a:xfrm>
            <a:off x="7096352" y="2228087"/>
            <a:ext cx="270724" cy="233440"/>
          </a:xfrm>
          <a:prstGeom prst="rect">
            <a:avLst/>
          </a:prstGeom>
          <a:noFill/>
        </p:spPr>
        <p:txBody>
          <a:bodyPr wrap="none" rtlCol="0">
            <a:spAutoFit/>
          </a:bodyPr>
          <a:lstStyle/>
          <a:p>
            <a:pPr defTabSz="560282">
              <a:spcAft>
                <a:spcPts val="413"/>
              </a:spcAft>
            </a:pPr>
            <a:r>
              <a:rPr lang="en-US" sz="1103" kern="1200">
                <a:solidFill>
                  <a:schemeClr val="tx1"/>
                </a:solidFill>
                <a:latin typeface="+mn-lt"/>
                <a:ea typeface="+mn-ea"/>
                <a:cs typeface="+mn-cs"/>
              </a:rPr>
              <a:t>on</a:t>
            </a:r>
            <a:endParaRPr lang="en-CA"/>
          </a:p>
        </p:txBody>
      </p:sp>
      <p:sp>
        <p:nvSpPr>
          <p:cNvPr id="58" name="Rectangle: Rounded Corners 57">
            <a:extLst>
              <a:ext uri="{FF2B5EF4-FFF2-40B4-BE49-F238E27FC236}">
                <a16:creationId xmlns:a16="http://schemas.microsoft.com/office/drawing/2014/main" id="{870B5876-B017-1209-14E9-3D8227A2110E}"/>
              </a:ext>
            </a:extLst>
          </p:cNvPr>
          <p:cNvSpPr/>
          <p:nvPr/>
        </p:nvSpPr>
        <p:spPr>
          <a:xfrm>
            <a:off x="6996391" y="3608897"/>
            <a:ext cx="490589" cy="2228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h3</a:t>
            </a:r>
            <a:endParaRPr lang="en-CA">
              <a:solidFill>
                <a:schemeClr val="tx1"/>
              </a:solidFill>
            </a:endParaRPr>
          </a:p>
        </p:txBody>
      </p:sp>
      <p:sp>
        <p:nvSpPr>
          <p:cNvPr id="59" name="Rectangle: Rounded Corners 58">
            <a:extLst>
              <a:ext uri="{FF2B5EF4-FFF2-40B4-BE49-F238E27FC236}">
                <a16:creationId xmlns:a16="http://schemas.microsoft.com/office/drawing/2014/main" id="{4C76398D-27FE-ACA6-C334-B138A346EBB0}"/>
              </a:ext>
            </a:extLst>
          </p:cNvPr>
          <p:cNvSpPr/>
          <p:nvPr/>
        </p:nvSpPr>
        <p:spPr>
          <a:xfrm>
            <a:off x="7175326" y="2479477"/>
            <a:ext cx="137769" cy="32300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0" name="Straight Arrow Connector 59">
            <a:extLst>
              <a:ext uri="{FF2B5EF4-FFF2-40B4-BE49-F238E27FC236}">
                <a16:creationId xmlns:a16="http://schemas.microsoft.com/office/drawing/2014/main" id="{607D48A2-B461-944F-C056-0FC2EC70D760}"/>
              </a:ext>
            </a:extLst>
          </p:cNvPr>
          <p:cNvCxnSpPr>
            <a:cxnSpLocks/>
            <a:stCxn id="56" idx="2"/>
            <a:endCxn id="58" idx="0"/>
          </p:cNvCxnSpPr>
          <p:nvPr/>
        </p:nvCxnSpPr>
        <p:spPr>
          <a:xfrm flipH="1">
            <a:off x="7241686" y="3431924"/>
            <a:ext cx="2" cy="176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03999F3-F07A-2153-C4F2-9D52F25B30F4}"/>
              </a:ext>
            </a:extLst>
          </p:cNvPr>
          <p:cNvCxnSpPr>
            <a:stCxn id="59" idx="2"/>
            <a:endCxn id="56" idx="0"/>
          </p:cNvCxnSpPr>
          <p:nvPr/>
        </p:nvCxnSpPr>
        <p:spPr>
          <a:xfrm flipH="1">
            <a:off x="7241688" y="2802478"/>
            <a:ext cx="2523" cy="169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F6EBA243-E81B-4D8E-55F9-32D8492BECC9}"/>
              </a:ext>
            </a:extLst>
          </p:cNvPr>
          <p:cNvSpPr/>
          <p:nvPr/>
        </p:nvSpPr>
        <p:spPr>
          <a:xfrm>
            <a:off x="8747894" y="2971578"/>
            <a:ext cx="490589" cy="460347"/>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E</a:t>
            </a:r>
            <a:endParaRPr lang="en-CA">
              <a:solidFill>
                <a:schemeClr val="tx1"/>
              </a:solidFill>
            </a:endParaRPr>
          </a:p>
        </p:txBody>
      </p:sp>
      <p:sp>
        <p:nvSpPr>
          <p:cNvPr id="63" name="TextBox 62">
            <a:extLst>
              <a:ext uri="{FF2B5EF4-FFF2-40B4-BE49-F238E27FC236}">
                <a16:creationId xmlns:a16="http://schemas.microsoft.com/office/drawing/2014/main" id="{7340148C-F4AE-CD40-F509-DD20EBB58AC0}"/>
              </a:ext>
            </a:extLst>
          </p:cNvPr>
          <p:cNvSpPr txBox="1"/>
          <p:nvPr/>
        </p:nvSpPr>
        <p:spPr>
          <a:xfrm>
            <a:off x="8798373" y="2228087"/>
            <a:ext cx="350443" cy="233440"/>
          </a:xfrm>
          <a:prstGeom prst="rect">
            <a:avLst/>
          </a:prstGeom>
          <a:noFill/>
        </p:spPr>
        <p:txBody>
          <a:bodyPr wrap="none" rtlCol="0">
            <a:spAutoFit/>
          </a:bodyPr>
          <a:lstStyle/>
          <a:p>
            <a:pPr defTabSz="560282">
              <a:spcAft>
                <a:spcPts val="413"/>
              </a:spcAft>
            </a:pPr>
            <a:r>
              <a:rPr lang="en-US" sz="1103" kern="1200">
                <a:solidFill>
                  <a:schemeClr val="tx1"/>
                </a:solidFill>
                <a:latin typeface="+mn-lt"/>
                <a:ea typeface="+mn-ea"/>
                <a:cs typeface="+mn-cs"/>
              </a:rPr>
              <a:t>mat</a:t>
            </a:r>
            <a:endParaRPr lang="en-CA"/>
          </a:p>
        </p:txBody>
      </p:sp>
      <p:sp>
        <p:nvSpPr>
          <p:cNvPr id="64" name="Rectangle: Rounded Corners 63">
            <a:extLst>
              <a:ext uri="{FF2B5EF4-FFF2-40B4-BE49-F238E27FC236}">
                <a16:creationId xmlns:a16="http://schemas.microsoft.com/office/drawing/2014/main" id="{F9965E52-732E-DD77-0DC1-BB1E9ACBC919}"/>
              </a:ext>
            </a:extLst>
          </p:cNvPr>
          <p:cNvSpPr/>
          <p:nvPr/>
        </p:nvSpPr>
        <p:spPr>
          <a:xfrm>
            <a:off x="8747894" y="3608897"/>
            <a:ext cx="490589" cy="2228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h5</a:t>
            </a:r>
            <a:endParaRPr lang="en-CA">
              <a:solidFill>
                <a:schemeClr val="tx1"/>
              </a:solidFill>
            </a:endParaRPr>
          </a:p>
        </p:txBody>
      </p:sp>
      <p:sp>
        <p:nvSpPr>
          <p:cNvPr id="65" name="Rectangle: Rounded Corners 64">
            <a:extLst>
              <a:ext uri="{FF2B5EF4-FFF2-40B4-BE49-F238E27FC236}">
                <a16:creationId xmlns:a16="http://schemas.microsoft.com/office/drawing/2014/main" id="{E3B3CA9A-4016-3F74-DEAC-A4237BBEA7B6}"/>
              </a:ext>
            </a:extLst>
          </p:cNvPr>
          <p:cNvSpPr/>
          <p:nvPr/>
        </p:nvSpPr>
        <p:spPr>
          <a:xfrm>
            <a:off x="8928230" y="2479477"/>
            <a:ext cx="137769" cy="32300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6" name="Straight Arrow Connector 65">
            <a:extLst>
              <a:ext uri="{FF2B5EF4-FFF2-40B4-BE49-F238E27FC236}">
                <a16:creationId xmlns:a16="http://schemas.microsoft.com/office/drawing/2014/main" id="{3497CDEE-59EC-69C7-8E94-9ED74CF90E5C}"/>
              </a:ext>
            </a:extLst>
          </p:cNvPr>
          <p:cNvCxnSpPr>
            <a:cxnSpLocks/>
            <a:stCxn id="62" idx="2"/>
            <a:endCxn id="64" idx="0"/>
          </p:cNvCxnSpPr>
          <p:nvPr/>
        </p:nvCxnSpPr>
        <p:spPr>
          <a:xfrm>
            <a:off x="8993188" y="3431924"/>
            <a:ext cx="0" cy="176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69330E4-E5A2-4EFA-009F-F2CE6473D025}"/>
              </a:ext>
            </a:extLst>
          </p:cNvPr>
          <p:cNvCxnSpPr>
            <a:stCxn id="65" idx="2"/>
            <a:endCxn id="62" idx="0"/>
          </p:cNvCxnSpPr>
          <p:nvPr/>
        </p:nvCxnSpPr>
        <p:spPr>
          <a:xfrm flipH="1">
            <a:off x="8993188" y="2802477"/>
            <a:ext cx="3927" cy="169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DD9E829C-AA33-D31A-6621-3E208CF29F4A}"/>
              </a:ext>
            </a:extLst>
          </p:cNvPr>
          <p:cNvCxnSpPr>
            <a:stCxn id="20" idx="3"/>
            <a:endCxn id="62" idx="1"/>
          </p:cNvCxnSpPr>
          <p:nvPr/>
        </p:nvCxnSpPr>
        <p:spPr>
          <a:xfrm flipV="1">
            <a:off x="8363994" y="3201752"/>
            <a:ext cx="383899" cy="5185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398C30EF-7D3F-4F1B-BF41-790923F7F051}"/>
              </a:ext>
            </a:extLst>
          </p:cNvPr>
          <p:cNvCxnSpPr>
            <a:cxnSpLocks/>
            <a:stCxn id="64" idx="3"/>
            <a:endCxn id="127" idx="1"/>
          </p:cNvCxnSpPr>
          <p:nvPr/>
        </p:nvCxnSpPr>
        <p:spPr>
          <a:xfrm flipH="1">
            <a:off x="2953525" y="3720344"/>
            <a:ext cx="6284958" cy="1792217"/>
          </a:xfrm>
          <a:prstGeom prst="bentConnector5">
            <a:avLst>
              <a:gd name="adj1" fmla="val -3045"/>
              <a:gd name="adj2" fmla="val 49749"/>
              <a:gd name="adj3" fmla="val 10304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A768A5F-2B76-89D2-1C24-2B5950312CB7}"/>
              </a:ext>
            </a:extLst>
          </p:cNvPr>
          <p:cNvCxnSpPr>
            <a:cxnSpLocks/>
            <a:stCxn id="16" idx="2"/>
            <a:endCxn id="102" idx="1"/>
          </p:cNvCxnSpPr>
          <p:nvPr/>
        </p:nvCxnSpPr>
        <p:spPr>
          <a:xfrm>
            <a:off x="4624093" y="3831790"/>
            <a:ext cx="4319952" cy="382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2C11DB0-0C21-9E56-F2AE-71D7C9E3414A}"/>
              </a:ext>
            </a:extLst>
          </p:cNvPr>
          <p:cNvCxnSpPr>
            <a:cxnSpLocks/>
            <a:stCxn id="18" idx="2"/>
            <a:endCxn id="102" idx="1"/>
          </p:cNvCxnSpPr>
          <p:nvPr/>
        </p:nvCxnSpPr>
        <p:spPr>
          <a:xfrm>
            <a:off x="5496624" y="3831790"/>
            <a:ext cx="3447421" cy="382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0EABF3BD-00E4-E911-AB8D-B615CB764F97}"/>
              </a:ext>
            </a:extLst>
          </p:cNvPr>
          <p:cNvGrpSpPr/>
          <p:nvPr/>
        </p:nvGrpSpPr>
        <p:grpSpPr>
          <a:xfrm>
            <a:off x="8901604" y="4175957"/>
            <a:ext cx="289802" cy="265040"/>
            <a:chOff x="4459692" y="3709661"/>
            <a:chExt cx="346130" cy="316556"/>
          </a:xfrm>
        </p:grpSpPr>
        <p:sp>
          <p:nvSpPr>
            <p:cNvPr id="102" name="Oval 101">
              <a:extLst>
                <a:ext uri="{FF2B5EF4-FFF2-40B4-BE49-F238E27FC236}">
                  <a16:creationId xmlns:a16="http://schemas.microsoft.com/office/drawing/2014/main" id="{6C8E0B3A-E908-D028-05CA-712AEEDBD993}"/>
                </a:ext>
              </a:extLst>
            </p:cNvPr>
            <p:cNvSpPr/>
            <p:nvPr/>
          </p:nvSpPr>
          <p:spPr>
            <a:xfrm>
              <a:off x="4459692" y="3709661"/>
              <a:ext cx="346130" cy="31655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Plus Sign 100">
              <a:extLst>
                <a:ext uri="{FF2B5EF4-FFF2-40B4-BE49-F238E27FC236}">
                  <a16:creationId xmlns:a16="http://schemas.microsoft.com/office/drawing/2014/main" id="{38F4B9E3-C877-FAB7-09F5-BF4FBEE9EDA1}"/>
                </a:ext>
              </a:extLst>
            </p:cNvPr>
            <p:cNvSpPr/>
            <p:nvPr/>
          </p:nvSpPr>
          <p:spPr>
            <a:xfrm>
              <a:off x="4498511" y="3725609"/>
              <a:ext cx="250066" cy="2758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07" name="Straight Arrow Connector 106">
            <a:extLst>
              <a:ext uri="{FF2B5EF4-FFF2-40B4-BE49-F238E27FC236}">
                <a16:creationId xmlns:a16="http://schemas.microsoft.com/office/drawing/2014/main" id="{CC71BC4C-6DCA-68CE-5520-742B077FCE4A}"/>
              </a:ext>
            </a:extLst>
          </p:cNvPr>
          <p:cNvCxnSpPr>
            <a:cxnSpLocks/>
            <a:stCxn id="19" idx="2"/>
            <a:endCxn id="102" idx="0"/>
          </p:cNvCxnSpPr>
          <p:nvPr/>
        </p:nvCxnSpPr>
        <p:spPr>
          <a:xfrm>
            <a:off x="6369154" y="3831790"/>
            <a:ext cx="2677351" cy="344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533C9A4-2E3F-9187-7B6A-E25AFB69011A}"/>
              </a:ext>
            </a:extLst>
          </p:cNvPr>
          <p:cNvCxnSpPr>
            <a:cxnSpLocks/>
            <a:stCxn id="58" idx="2"/>
            <a:endCxn id="101" idx="3"/>
          </p:cNvCxnSpPr>
          <p:nvPr/>
        </p:nvCxnSpPr>
        <p:spPr>
          <a:xfrm>
            <a:off x="7241686" y="3831790"/>
            <a:ext cx="1797106" cy="388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023EAE7-0F1C-0EFF-307D-CFE6812594EA}"/>
              </a:ext>
            </a:extLst>
          </p:cNvPr>
          <p:cNvCxnSpPr>
            <a:cxnSpLocks/>
            <a:stCxn id="20" idx="2"/>
            <a:endCxn id="102" idx="7"/>
          </p:cNvCxnSpPr>
          <p:nvPr/>
        </p:nvCxnSpPr>
        <p:spPr>
          <a:xfrm>
            <a:off x="8118699" y="3831790"/>
            <a:ext cx="1030266" cy="382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9DFEFAEE-A9ED-15F1-6790-D4B055C5CAF9}"/>
              </a:ext>
            </a:extLst>
          </p:cNvPr>
          <p:cNvCxnSpPr>
            <a:cxnSpLocks/>
            <a:stCxn id="64" idx="2"/>
            <a:endCxn id="102" idx="7"/>
          </p:cNvCxnSpPr>
          <p:nvPr/>
        </p:nvCxnSpPr>
        <p:spPr>
          <a:xfrm>
            <a:off x="8993189" y="3831790"/>
            <a:ext cx="155776" cy="382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90CB006A-E781-0223-BF97-25C2D77A1E51}"/>
              </a:ext>
            </a:extLst>
          </p:cNvPr>
          <p:cNvCxnSpPr>
            <a:cxnSpLocks/>
            <a:stCxn id="102" idx="4"/>
            <a:endCxn id="81" idx="0"/>
          </p:cNvCxnSpPr>
          <p:nvPr/>
        </p:nvCxnSpPr>
        <p:spPr>
          <a:xfrm>
            <a:off x="9046505" y="4440997"/>
            <a:ext cx="622756" cy="948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08D6B97A-4731-D9D2-7483-A803E02CD270}"/>
              </a:ext>
            </a:extLst>
          </p:cNvPr>
          <p:cNvSpPr/>
          <p:nvPr/>
        </p:nvSpPr>
        <p:spPr>
          <a:xfrm>
            <a:off x="2953525" y="5392130"/>
            <a:ext cx="412732" cy="24086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7920">
              <a:spcAft>
                <a:spcPts val="448"/>
              </a:spcAft>
            </a:pPr>
            <a:r>
              <a:rPr lang="en-US" sz="1197" kern="1200">
                <a:solidFill>
                  <a:schemeClr val="tx1"/>
                </a:solidFill>
                <a:latin typeface="+mn-lt"/>
                <a:ea typeface="+mn-ea"/>
                <a:cs typeface="+mn-cs"/>
              </a:rPr>
              <a:t>s0</a:t>
            </a:r>
            <a:endParaRPr lang="en-CA">
              <a:solidFill>
                <a:schemeClr val="tx1"/>
              </a:solidFill>
            </a:endParaRPr>
          </a:p>
        </p:txBody>
      </p:sp>
      <p:cxnSp>
        <p:nvCxnSpPr>
          <p:cNvPr id="130" name="Straight Arrow Connector 129">
            <a:extLst>
              <a:ext uri="{FF2B5EF4-FFF2-40B4-BE49-F238E27FC236}">
                <a16:creationId xmlns:a16="http://schemas.microsoft.com/office/drawing/2014/main" id="{EC0411B7-E59A-2B76-6DD6-310F8218D65A}"/>
              </a:ext>
            </a:extLst>
          </p:cNvPr>
          <p:cNvCxnSpPr>
            <a:stCxn id="127" idx="3"/>
            <a:endCxn id="38" idx="1"/>
          </p:cNvCxnSpPr>
          <p:nvPr/>
        </p:nvCxnSpPr>
        <p:spPr>
          <a:xfrm>
            <a:off x="3366257" y="5512560"/>
            <a:ext cx="192650" cy="5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960D1B7E-EB9D-E00A-0DF7-7B940712D7D9}"/>
              </a:ext>
            </a:extLst>
          </p:cNvPr>
          <p:cNvSpPr/>
          <p:nvPr/>
        </p:nvSpPr>
        <p:spPr>
          <a:xfrm>
            <a:off x="4248927" y="5389783"/>
            <a:ext cx="412732" cy="24086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7920">
              <a:spcAft>
                <a:spcPts val="448"/>
              </a:spcAft>
            </a:pPr>
            <a:r>
              <a:rPr lang="en-US" sz="1197" kern="1200" dirty="0">
                <a:solidFill>
                  <a:schemeClr val="tx1"/>
                </a:solidFill>
                <a:latin typeface="+mn-lt"/>
                <a:ea typeface="+mn-ea"/>
                <a:cs typeface="+mn-cs"/>
              </a:rPr>
              <a:t>s1</a:t>
            </a:r>
            <a:endParaRPr lang="en-CA" dirty="0">
              <a:solidFill>
                <a:schemeClr val="tx1"/>
              </a:solidFill>
            </a:endParaRPr>
          </a:p>
        </p:txBody>
      </p:sp>
      <p:cxnSp>
        <p:nvCxnSpPr>
          <p:cNvPr id="133" name="Straight Arrow Connector 132">
            <a:extLst>
              <a:ext uri="{FF2B5EF4-FFF2-40B4-BE49-F238E27FC236}">
                <a16:creationId xmlns:a16="http://schemas.microsoft.com/office/drawing/2014/main" id="{A274FD76-1C6D-C4F1-F396-D1A579366DF8}"/>
              </a:ext>
            </a:extLst>
          </p:cNvPr>
          <p:cNvCxnSpPr>
            <a:stCxn id="38" idx="3"/>
            <a:endCxn id="131" idx="1"/>
          </p:cNvCxnSpPr>
          <p:nvPr/>
        </p:nvCxnSpPr>
        <p:spPr>
          <a:xfrm flipV="1">
            <a:off x="4049496" y="5510213"/>
            <a:ext cx="199431" cy="8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A820C427-78A6-8180-74A6-D398BED59C64}"/>
              </a:ext>
            </a:extLst>
          </p:cNvPr>
          <p:cNvCxnSpPr>
            <a:cxnSpLocks/>
            <a:stCxn id="53" idx="0"/>
            <a:endCxn id="102" idx="2"/>
          </p:cNvCxnSpPr>
          <p:nvPr/>
        </p:nvCxnSpPr>
        <p:spPr>
          <a:xfrm rot="5400000" flipH="1" flipV="1">
            <a:off x="8102002" y="4590868"/>
            <a:ext cx="1081992" cy="5172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313CF1FA-03D2-1802-2FFA-867E7160F5F1}"/>
              </a:ext>
            </a:extLst>
          </p:cNvPr>
          <p:cNvSpPr/>
          <p:nvPr/>
        </p:nvSpPr>
        <p:spPr>
          <a:xfrm>
            <a:off x="4868025" y="5282388"/>
            <a:ext cx="490589" cy="460347"/>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D</a:t>
            </a:r>
            <a:endParaRPr lang="en-CA">
              <a:solidFill>
                <a:schemeClr val="tx1"/>
              </a:solidFill>
            </a:endParaRPr>
          </a:p>
        </p:txBody>
      </p:sp>
      <p:sp>
        <p:nvSpPr>
          <p:cNvPr id="4" name="Rectangle: Rounded Corners 3">
            <a:extLst>
              <a:ext uri="{FF2B5EF4-FFF2-40B4-BE49-F238E27FC236}">
                <a16:creationId xmlns:a16="http://schemas.microsoft.com/office/drawing/2014/main" id="{A5EA90BE-4B01-2807-1AE7-5E85A69CD857}"/>
              </a:ext>
            </a:extLst>
          </p:cNvPr>
          <p:cNvSpPr/>
          <p:nvPr/>
        </p:nvSpPr>
        <p:spPr>
          <a:xfrm>
            <a:off x="5558045" y="5383793"/>
            <a:ext cx="412732" cy="24086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7920">
              <a:spcAft>
                <a:spcPts val="448"/>
              </a:spcAft>
            </a:pPr>
            <a:r>
              <a:rPr lang="en-US" sz="1197" kern="1200" dirty="0">
                <a:solidFill>
                  <a:schemeClr val="tx1"/>
                </a:solidFill>
                <a:latin typeface="+mn-lt"/>
                <a:ea typeface="+mn-ea"/>
                <a:cs typeface="+mn-cs"/>
              </a:rPr>
              <a:t>s2</a:t>
            </a:r>
            <a:endParaRPr lang="en-CA" dirty="0">
              <a:solidFill>
                <a:schemeClr val="tx1"/>
              </a:solidFill>
            </a:endParaRPr>
          </a:p>
        </p:txBody>
      </p:sp>
      <p:cxnSp>
        <p:nvCxnSpPr>
          <p:cNvPr id="6" name="Straight Arrow Connector 5">
            <a:extLst>
              <a:ext uri="{FF2B5EF4-FFF2-40B4-BE49-F238E27FC236}">
                <a16:creationId xmlns:a16="http://schemas.microsoft.com/office/drawing/2014/main" id="{15103F4E-E263-3E48-5EEB-D41215DBCC39}"/>
              </a:ext>
            </a:extLst>
          </p:cNvPr>
          <p:cNvCxnSpPr>
            <a:stCxn id="131" idx="3"/>
            <a:endCxn id="3" idx="1"/>
          </p:cNvCxnSpPr>
          <p:nvPr/>
        </p:nvCxnSpPr>
        <p:spPr>
          <a:xfrm>
            <a:off x="4661659" y="5510213"/>
            <a:ext cx="206366" cy="2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1A2C899-1C2B-6E86-0EB5-7B527960657F}"/>
              </a:ext>
            </a:extLst>
          </p:cNvPr>
          <p:cNvCxnSpPr>
            <a:stCxn id="3" idx="3"/>
            <a:endCxn id="4" idx="1"/>
          </p:cNvCxnSpPr>
          <p:nvPr/>
        </p:nvCxnSpPr>
        <p:spPr>
          <a:xfrm flipV="1">
            <a:off x="5358614" y="5504223"/>
            <a:ext cx="199431" cy="8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86E08E0-216D-BAC2-CEC5-F10E5EC975F0}"/>
              </a:ext>
            </a:extLst>
          </p:cNvPr>
          <p:cNvCxnSpPr>
            <a:cxnSpLocks/>
            <a:stCxn id="3" idx="2"/>
            <a:endCxn id="48" idx="0"/>
          </p:cNvCxnSpPr>
          <p:nvPr/>
        </p:nvCxnSpPr>
        <p:spPr>
          <a:xfrm>
            <a:off x="5113320" y="5742735"/>
            <a:ext cx="0" cy="188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49F9191-ED5C-65BE-6C5E-BF1E5A19BA1F}"/>
              </a:ext>
            </a:extLst>
          </p:cNvPr>
          <p:cNvSpPr txBox="1"/>
          <p:nvPr/>
        </p:nvSpPr>
        <p:spPr>
          <a:xfrm>
            <a:off x="4779735" y="5931698"/>
            <a:ext cx="667170" cy="261610"/>
          </a:xfrm>
          <a:prstGeom prst="rect">
            <a:avLst/>
          </a:prstGeom>
          <a:noFill/>
        </p:spPr>
        <p:txBody>
          <a:bodyPr wrap="square" rtlCol="0">
            <a:spAutoFit/>
          </a:bodyPr>
          <a:lstStyle/>
          <a:p>
            <a:pPr defTabSz="560282">
              <a:spcAft>
                <a:spcPts val="413"/>
              </a:spcAft>
            </a:pPr>
            <a:r>
              <a:rPr lang="en-US" sz="1100" kern="1200" dirty="0">
                <a:solidFill>
                  <a:srgbClr val="000000"/>
                </a:solidFill>
                <a:effectLst/>
                <a:latin typeface="Calibri" panose="020F0502020204030204" pitchFamily="34" charset="0"/>
                <a:ea typeface="+mn-ea"/>
                <a:cs typeface="Mangal" panose="02040503050203030202" pitchFamily="18" charset="0"/>
              </a:rPr>
              <a:t>  </a:t>
            </a:r>
            <a:r>
              <a:rPr lang="hi-IN" sz="1100" kern="1200" dirty="0">
                <a:solidFill>
                  <a:srgbClr val="000000"/>
                </a:solidFill>
                <a:effectLst/>
                <a:latin typeface="Calibri" panose="020F0502020204030204" pitchFamily="34" charset="0"/>
                <a:ea typeface="+mn-ea"/>
                <a:cs typeface="Mangal" panose="02040503050203030202" pitchFamily="18" charset="0"/>
              </a:rPr>
              <a:t>चटाई</a:t>
            </a:r>
            <a:endParaRPr lang="en-CA" sz="1100" dirty="0"/>
          </a:p>
        </p:txBody>
      </p:sp>
      <p:sp>
        <p:nvSpPr>
          <p:cNvPr id="5" name="Rectangle: Rounded Corners 4">
            <a:extLst>
              <a:ext uri="{FF2B5EF4-FFF2-40B4-BE49-F238E27FC236}">
                <a16:creationId xmlns:a16="http://schemas.microsoft.com/office/drawing/2014/main" id="{A2FF866F-1CCA-321D-0B12-967F7E45FBB0}"/>
              </a:ext>
            </a:extLst>
          </p:cNvPr>
          <p:cNvSpPr/>
          <p:nvPr/>
        </p:nvSpPr>
        <p:spPr>
          <a:xfrm>
            <a:off x="6177518" y="5289064"/>
            <a:ext cx="490589" cy="460347"/>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D</a:t>
            </a:r>
            <a:endParaRPr lang="en-CA">
              <a:solidFill>
                <a:schemeClr val="tx1"/>
              </a:solidFill>
            </a:endParaRPr>
          </a:p>
        </p:txBody>
      </p:sp>
      <p:sp>
        <p:nvSpPr>
          <p:cNvPr id="7" name="Rectangle: Rounded Corners 6">
            <a:extLst>
              <a:ext uri="{FF2B5EF4-FFF2-40B4-BE49-F238E27FC236}">
                <a16:creationId xmlns:a16="http://schemas.microsoft.com/office/drawing/2014/main" id="{5E8EB7DC-32FD-465F-8E54-F7374062BBF2}"/>
              </a:ext>
            </a:extLst>
          </p:cNvPr>
          <p:cNvSpPr/>
          <p:nvPr/>
        </p:nvSpPr>
        <p:spPr>
          <a:xfrm>
            <a:off x="6867538" y="5390469"/>
            <a:ext cx="412732" cy="24086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7920">
              <a:spcAft>
                <a:spcPts val="448"/>
              </a:spcAft>
            </a:pPr>
            <a:r>
              <a:rPr lang="en-US" sz="1197" kern="1200" dirty="0">
                <a:solidFill>
                  <a:schemeClr val="tx1"/>
                </a:solidFill>
                <a:latin typeface="+mn-lt"/>
                <a:ea typeface="+mn-ea"/>
                <a:cs typeface="+mn-cs"/>
              </a:rPr>
              <a:t>s3</a:t>
            </a:r>
            <a:endParaRPr lang="en-CA" dirty="0">
              <a:solidFill>
                <a:schemeClr val="tx1"/>
              </a:solidFill>
            </a:endParaRPr>
          </a:p>
        </p:txBody>
      </p:sp>
      <p:cxnSp>
        <p:nvCxnSpPr>
          <p:cNvPr id="40" name="Straight Arrow Connector 39">
            <a:extLst>
              <a:ext uri="{FF2B5EF4-FFF2-40B4-BE49-F238E27FC236}">
                <a16:creationId xmlns:a16="http://schemas.microsoft.com/office/drawing/2014/main" id="{49D2F56E-CCBF-FB24-64D6-7CC104A1FC5B}"/>
              </a:ext>
            </a:extLst>
          </p:cNvPr>
          <p:cNvCxnSpPr>
            <a:stCxn id="5" idx="3"/>
            <a:endCxn id="7" idx="1"/>
          </p:cNvCxnSpPr>
          <p:nvPr/>
        </p:nvCxnSpPr>
        <p:spPr>
          <a:xfrm flipV="1">
            <a:off x="6668107" y="5510899"/>
            <a:ext cx="199431" cy="8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425EDA-8909-19B8-6410-61AEB5803FA1}"/>
              </a:ext>
            </a:extLst>
          </p:cNvPr>
          <p:cNvCxnSpPr>
            <a:stCxn id="4" idx="3"/>
            <a:endCxn id="5" idx="1"/>
          </p:cNvCxnSpPr>
          <p:nvPr/>
        </p:nvCxnSpPr>
        <p:spPr>
          <a:xfrm>
            <a:off x="5970777" y="5504223"/>
            <a:ext cx="206741" cy="15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1416952-2B1F-EA6E-9CA7-28301D3C084A}"/>
              </a:ext>
            </a:extLst>
          </p:cNvPr>
          <p:cNvCxnSpPr>
            <a:cxnSpLocks/>
            <a:stCxn id="5" idx="2"/>
            <a:endCxn id="50" idx="0"/>
          </p:cNvCxnSpPr>
          <p:nvPr/>
        </p:nvCxnSpPr>
        <p:spPr>
          <a:xfrm>
            <a:off x="6422813" y="5749411"/>
            <a:ext cx="5895" cy="169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C432275-C15F-77EC-54B2-8D99E6D904C4}"/>
              </a:ext>
            </a:extLst>
          </p:cNvPr>
          <p:cNvSpPr txBox="1"/>
          <p:nvPr/>
        </p:nvSpPr>
        <p:spPr>
          <a:xfrm>
            <a:off x="6095123" y="5918887"/>
            <a:ext cx="667170" cy="261610"/>
          </a:xfrm>
          <a:prstGeom prst="rect">
            <a:avLst/>
          </a:prstGeom>
          <a:noFill/>
        </p:spPr>
        <p:txBody>
          <a:bodyPr wrap="square" rtlCol="0">
            <a:spAutoFit/>
          </a:bodyPr>
          <a:lstStyle/>
          <a:p>
            <a:pPr defTabSz="560282">
              <a:spcAft>
                <a:spcPts val="413"/>
              </a:spcAft>
            </a:pPr>
            <a:r>
              <a:rPr lang="en-US" sz="1100" kern="1200" dirty="0">
                <a:solidFill>
                  <a:srgbClr val="000000"/>
                </a:solidFill>
                <a:effectLst/>
                <a:latin typeface="Calibri" panose="020F0502020204030204" pitchFamily="34" charset="0"/>
                <a:ea typeface="+mn-ea"/>
                <a:cs typeface="Mangal" panose="02040503050203030202" pitchFamily="18" charset="0"/>
              </a:rPr>
              <a:t>    </a:t>
            </a:r>
            <a:r>
              <a:rPr lang="hi-IN" sz="1100" kern="1200" dirty="0">
                <a:solidFill>
                  <a:schemeClr val="tx1"/>
                </a:solidFill>
                <a:latin typeface="+mn-lt"/>
                <a:ea typeface="+mn-ea"/>
                <a:cs typeface="+mn-cs"/>
              </a:rPr>
              <a:t>पर</a:t>
            </a:r>
            <a:endParaRPr lang="en-CA" sz="1100" dirty="0"/>
          </a:p>
        </p:txBody>
      </p:sp>
      <p:sp>
        <p:nvSpPr>
          <p:cNvPr id="52" name="Rectangle: Rounded Corners 51">
            <a:extLst>
              <a:ext uri="{FF2B5EF4-FFF2-40B4-BE49-F238E27FC236}">
                <a16:creationId xmlns:a16="http://schemas.microsoft.com/office/drawing/2014/main" id="{493B2C74-E7AA-EE58-F9AF-9153603770AF}"/>
              </a:ext>
            </a:extLst>
          </p:cNvPr>
          <p:cNvSpPr/>
          <p:nvPr/>
        </p:nvSpPr>
        <p:spPr>
          <a:xfrm>
            <a:off x="7488007" y="5289064"/>
            <a:ext cx="490589" cy="460347"/>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D</a:t>
            </a:r>
            <a:endParaRPr lang="en-CA">
              <a:solidFill>
                <a:schemeClr val="tx1"/>
              </a:solidFill>
            </a:endParaRPr>
          </a:p>
        </p:txBody>
      </p:sp>
      <p:sp>
        <p:nvSpPr>
          <p:cNvPr id="53" name="Rectangle: Rounded Corners 52">
            <a:extLst>
              <a:ext uri="{FF2B5EF4-FFF2-40B4-BE49-F238E27FC236}">
                <a16:creationId xmlns:a16="http://schemas.microsoft.com/office/drawing/2014/main" id="{327266C1-CC43-6463-5864-1A0D822EFBEF}"/>
              </a:ext>
            </a:extLst>
          </p:cNvPr>
          <p:cNvSpPr/>
          <p:nvPr/>
        </p:nvSpPr>
        <p:spPr>
          <a:xfrm>
            <a:off x="8178027" y="5390469"/>
            <a:ext cx="412732" cy="24086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7920">
              <a:spcAft>
                <a:spcPts val="448"/>
              </a:spcAft>
            </a:pPr>
            <a:r>
              <a:rPr lang="en-US" sz="1197" kern="1200" dirty="0">
                <a:solidFill>
                  <a:schemeClr val="tx1"/>
                </a:solidFill>
                <a:latin typeface="+mn-lt"/>
                <a:ea typeface="+mn-ea"/>
                <a:cs typeface="+mn-cs"/>
              </a:rPr>
              <a:t>s4</a:t>
            </a:r>
            <a:endParaRPr lang="en-CA" dirty="0">
              <a:solidFill>
                <a:schemeClr val="tx1"/>
              </a:solidFill>
            </a:endParaRPr>
          </a:p>
        </p:txBody>
      </p:sp>
      <p:cxnSp>
        <p:nvCxnSpPr>
          <p:cNvPr id="54" name="Straight Arrow Connector 53">
            <a:extLst>
              <a:ext uri="{FF2B5EF4-FFF2-40B4-BE49-F238E27FC236}">
                <a16:creationId xmlns:a16="http://schemas.microsoft.com/office/drawing/2014/main" id="{C115D80E-FC2E-B85C-D2C8-06C45514F117}"/>
              </a:ext>
            </a:extLst>
          </p:cNvPr>
          <p:cNvCxnSpPr>
            <a:stCxn id="52" idx="3"/>
            <a:endCxn id="53" idx="1"/>
          </p:cNvCxnSpPr>
          <p:nvPr/>
        </p:nvCxnSpPr>
        <p:spPr>
          <a:xfrm flipV="1">
            <a:off x="7978596" y="5510899"/>
            <a:ext cx="199431" cy="8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CA2C3E2-5C5C-5C5A-1D0E-4B60F1F218BD}"/>
              </a:ext>
            </a:extLst>
          </p:cNvPr>
          <p:cNvCxnSpPr>
            <a:cxnSpLocks/>
            <a:stCxn id="7" idx="3"/>
            <a:endCxn id="52" idx="1"/>
          </p:cNvCxnSpPr>
          <p:nvPr/>
        </p:nvCxnSpPr>
        <p:spPr>
          <a:xfrm>
            <a:off x="7280270" y="5510899"/>
            <a:ext cx="207737" cy="8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F488DAB-01C4-2884-219A-4C3A0EDE2A7C}"/>
              </a:ext>
            </a:extLst>
          </p:cNvPr>
          <p:cNvSpPr txBox="1"/>
          <p:nvPr/>
        </p:nvSpPr>
        <p:spPr>
          <a:xfrm>
            <a:off x="7405612" y="5918887"/>
            <a:ext cx="667170" cy="261610"/>
          </a:xfrm>
          <a:prstGeom prst="rect">
            <a:avLst/>
          </a:prstGeom>
          <a:noFill/>
        </p:spPr>
        <p:txBody>
          <a:bodyPr wrap="square" rtlCol="0">
            <a:spAutoFit/>
          </a:bodyPr>
          <a:lstStyle/>
          <a:p>
            <a:pPr defTabSz="560282">
              <a:spcAft>
                <a:spcPts val="413"/>
              </a:spcAft>
            </a:pPr>
            <a:r>
              <a:rPr lang="en-US" sz="1100" kern="1200" dirty="0">
                <a:solidFill>
                  <a:srgbClr val="000000"/>
                </a:solidFill>
                <a:effectLst/>
                <a:latin typeface="Calibri" panose="020F0502020204030204" pitchFamily="34" charset="0"/>
                <a:ea typeface="+mn-ea"/>
                <a:cs typeface="Mangal" panose="02040503050203030202" pitchFamily="18" charset="0"/>
              </a:rPr>
              <a:t>    </a:t>
            </a:r>
            <a:r>
              <a:rPr lang="hi-IN" sz="1100" kern="1200" dirty="0">
                <a:solidFill>
                  <a:schemeClr val="tx1"/>
                </a:solidFill>
                <a:latin typeface="+mn-lt"/>
                <a:ea typeface="+mn-ea"/>
                <a:cs typeface="+mn-cs"/>
              </a:rPr>
              <a:t>बैठ</a:t>
            </a:r>
            <a:endParaRPr lang="en-CA" sz="1100" dirty="0"/>
          </a:p>
        </p:txBody>
      </p:sp>
      <p:cxnSp>
        <p:nvCxnSpPr>
          <p:cNvPr id="72" name="Straight Arrow Connector 71">
            <a:extLst>
              <a:ext uri="{FF2B5EF4-FFF2-40B4-BE49-F238E27FC236}">
                <a16:creationId xmlns:a16="http://schemas.microsoft.com/office/drawing/2014/main" id="{FF544D84-BCF6-D2F3-056B-9C7B14D07D20}"/>
              </a:ext>
            </a:extLst>
          </p:cNvPr>
          <p:cNvCxnSpPr>
            <a:stCxn id="52" idx="2"/>
            <a:endCxn id="69" idx="0"/>
          </p:cNvCxnSpPr>
          <p:nvPr/>
        </p:nvCxnSpPr>
        <p:spPr>
          <a:xfrm>
            <a:off x="7733302" y="5749411"/>
            <a:ext cx="5895" cy="169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1ADC0CC9-C5F4-ED79-6782-36627A7C91D2}"/>
              </a:ext>
            </a:extLst>
          </p:cNvPr>
          <p:cNvSpPr/>
          <p:nvPr/>
        </p:nvSpPr>
        <p:spPr>
          <a:xfrm>
            <a:off x="8772875" y="5288377"/>
            <a:ext cx="490589" cy="460347"/>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60282">
              <a:spcAft>
                <a:spcPts val="413"/>
              </a:spcAft>
            </a:pPr>
            <a:r>
              <a:rPr lang="en-US" sz="1103" kern="1200">
                <a:solidFill>
                  <a:schemeClr val="tx1"/>
                </a:solidFill>
                <a:latin typeface="+mn-lt"/>
                <a:ea typeface="+mn-ea"/>
                <a:cs typeface="+mn-cs"/>
              </a:rPr>
              <a:t>D</a:t>
            </a:r>
            <a:endParaRPr lang="en-CA">
              <a:solidFill>
                <a:schemeClr val="tx1"/>
              </a:solidFill>
            </a:endParaRPr>
          </a:p>
        </p:txBody>
      </p:sp>
      <p:sp>
        <p:nvSpPr>
          <p:cNvPr id="81" name="Rectangle: Rounded Corners 80">
            <a:extLst>
              <a:ext uri="{FF2B5EF4-FFF2-40B4-BE49-F238E27FC236}">
                <a16:creationId xmlns:a16="http://schemas.microsoft.com/office/drawing/2014/main" id="{AE405275-8B56-0FCD-6B0B-B24D5C6B0025}"/>
              </a:ext>
            </a:extLst>
          </p:cNvPr>
          <p:cNvSpPr/>
          <p:nvPr/>
        </p:nvSpPr>
        <p:spPr>
          <a:xfrm>
            <a:off x="9462895" y="5389782"/>
            <a:ext cx="412732" cy="24086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7920">
              <a:spcAft>
                <a:spcPts val="448"/>
              </a:spcAft>
            </a:pPr>
            <a:r>
              <a:rPr lang="en-US" sz="1197" kern="1200" dirty="0">
                <a:solidFill>
                  <a:schemeClr val="tx1"/>
                </a:solidFill>
                <a:latin typeface="+mn-lt"/>
                <a:ea typeface="+mn-ea"/>
                <a:cs typeface="+mn-cs"/>
              </a:rPr>
              <a:t>s5</a:t>
            </a:r>
            <a:endParaRPr lang="en-CA" dirty="0">
              <a:solidFill>
                <a:schemeClr val="tx1"/>
              </a:solidFill>
            </a:endParaRPr>
          </a:p>
        </p:txBody>
      </p:sp>
      <p:cxnSp>
        <p:nvCxnSpPr>
          <p:cNvPr id="82" name="Straight Arrow Connector 81">
            <a:extLst>
              <a:ext uri="{FF2B5EF4-FFF2-40B4-BE49-F238E27FC236}">
                <a16:creationId xmlns:a16="http://schemas.microsoft.com/office/drawing/2014/main" id="{BAA7229B-FCDA-C8C3-1B93-BB0BA7CEB91C}"/>
              </a:ext>
            </a:extLst>
          </p:cNvPr>
          <p:cNvCxnSpPr>
            <a:stCxn id="79" idx="3"/>
            <a:endCxn id="81" idx="1"/>
          </p:cNvCxnSpPr>
          <p:nvPr/>
        </p:nvCxnSpPr>
        <p:spPr>
          <a:xfrm flipV="1">
            <a:off x="9263464" y="5510212"/>
            <a:ext cx="199431" cy="8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E0C734D-4E9C-10DC-5D85-A4928CFA5A67}"/>
              </a:ext>
            </a:extLst>
          </p:cNvPr>
          <p:cNvCxnSpPr>
            <a:cxnSpLocks/>
            <a:stCxn id="53" idx="3"/>
            <a:endCxn id="79" idx="1"/>
          </p:cNvCxnSpPr>
          <p:nvPr/>
        </p:nvCxnSpPr>
        <p:spPr>
          <a:xfrm>
            <a:off x="8590759" y="5510899"/>
            <a:ext cx="182116" cy="7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B2B86B7C-F95D-F296-6497-CDDE81FB60E3}"/>
              </a:ext>
            </a:extLst>
          </p:cNvPr>
          <p:cNvSpPr txBox="1"/>
          <p:nvPr/>
        </p:nvSpPr>
        <p:spPr>
          <a:xfrm>
            <a:off x="8690480" y="5918200"/>
            <a:ext cx="667170" cy="261610"/>
          </a:xfrm>
          <a:prstGeom prst="rect">
            <a:avLst/>
          </a:prstGeom>
          <a:noFill/>
        </p:spPr>
        <p:txBody>
          <a:bodyPr wrap="square" rtlCol="0">
            <a:spAutoFit/>
          </a:bodyPr>
          <a:lstStyle/>
          <a:p>
            <a:pPr defTabSz="560282">
              <a:spcAft>
                <a:spcPts val="413"/>
              </a:spcAft>
            </a:pPr>
            <a:r>
              <a:rPr lang="en-US" sz="1100" kern="1200" dirty="0">
                <a:solidFill>
                  <a:srgbClr val="000000"/>
                </a:solidFill>
                <a:effectLst/>
                <a:latin typeface="Calibri" panose="020F0502020204030204" pitchFamily="34" charset="0"/>
                <a:ea typeface="+mn-ea"/>
                <a:cs typeface="Mangal" panose="02040503050203030202" pitchFamily="18" charset="0"/>
              </a:rPr>
              <a:t>     </a:t>
            </a:r>
            <a:r>
              <a:rPr lang="hi-IN" sz="1100" kern="1200" dirty="0">
                <a:solidFill>
                  <a:schemeClr val="tx1"/>
                </a:solidFill>
                <a:latin typeface="+mn-lt"/>
                <a:ea typeface="+mn-ea"/>
                <a:cs typeface="+mn-cs"/>
              </a:rPr>
              <a:t>गई</a:t>
            </a:r>
            <a:endParaRPr lang="en-CA" sz="1100" dirty="0"/>
          </a:p>
        </p:txBody>
      </p:sp>
      <p:cxnSp>
        <p:nvCxnSpPr>
          <p:cNvPr id="85" name="Straight Arrow Connector 84">
            <a:extLst>
              <a:ext uri="{FF2B5EF4-FFF2-40B4-BE49-F238E27FC236}">
                <a16:creationId xmlns:a16="http://schemas.microsoft.com/office/drawing/2014/main" id="{FEBA84BD-CD02-FC83-1D3F-DBFBBC6976E3}"/>
              </a:ext>
            </a:extLst>
          </p:cNvPr>
          <p:cNvCxnSpPr>
            <a:stCxn id="79" idx="2"/>
            <a:endCxn id="84" idx="0"/>
          </p:cNvCxnSpPr>
          <p:nvPr/>
        </p:nvCxnSpPr>
        <p:spPr>
          <a:xfrm>
            <a:off x="9018170" y="5748724"/>
            <a:ext cx="5895" cy="169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3729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635000" y="640823"/>
            <a:ext cx="3418659" cy="5583148"/>
          </a:xfrm>
        </p:spPr>
        <p:txBody>
          <a:bodyPr anchor="ctr">
            <a:normAutofit/>
          </a:bodyPr>
          <a:lstStyle/>
          <a:p>
            <a:r>
              <a:rPr lang="en-US" sz="5400" dirty="0"/>
              <a:t>Neural network training</a:t>
            </a:r>
            <a:endParaRPr lang="en-CA" sz="5400" dirty="0"/>
          </a:p>
        </p:txBody>
      </p:sp>
      <p:sp>
        <p:nvSpPr>
          <p:cNvPr id="10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CEEB43E-A749-3CBF-E64E-031AB5F6696C}"/>
              </a:ext>
            </a:extLst>
          </p:cNvPr>
          <p:cNvSpPr/>
          <p:nvPr/>
        </p:nvSpPr>
        <p:spPr>
          <a:xfrm>
            <a:off x="5218814" y="4302641"/>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x3</a:t>
            </a:r>
            <a:endParaRPr lang="en-CA" dirty="0">
              <a:solidFill>
                <a:schemeClr val="tx1"/>
              </a:solidFill>
            </a:endParaRPr>
          </a:p>
        </p:txBody>
      </p:sp>
      <p:sp>
        <p:nvSpPr>
          <p:cNvPr id="8" name="Oval 7">
            <a:extLst>
              <a:ext uri="{FF2B5EF4-FFF2-40B4-BE49-F238E27FC236}">
                <a16:creationId xmlns:a16="http://schemas.microsoft.com/office/drawing/2014/main" id="{7861C601-F1D3-B4C2-3FEE-98C5EAE7B30B}"/>
              </a:ext>
            </a:extLst>
          </p:cNvPr>
          <p:cNvSpPr/>
          <p:nvPr/>
        </p:nvSpPr>
        <p:spPr>
          <a:xfrm>
            <a:off x="5218814" y="1922721"/>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x1</a:t>
            </a:r>
            <a:endParaRPr lang="en-CA" dirty="0">
              <a:solidFill>
                <a:schemeClr val="tx1"/>
              </a:solidFill>
            </a:endParaRPr>
          </a:p>
        </p:txBody>
      </p:sp>
      <p:sp>
        <p:nvSpPr>
          <p:cNvPr id="9" name="Oval 8">
            <a:extLst>
              <a:ext uri="{FF2B5EF4-FFF2-40B4-BE49-F238E27FC236}">
                <a16:creationId xmlns:a16="http://schemas.microsoft.com/office/drawing/2014/main" id="{2C4A76DA-39E7-078C-FC89-982131ED1551}"/>
              </a:ext>
            </a:extLst>
          </p:cNvPr>
          <p:cNvSpPr/>
          <p:nvPr/>
        </p:nvSpPr>
        <p:spPr>
          <a:xfrm>
            <a:off x="5218814" y="3112681"/>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x2</a:t>
            </a:r>
            <a:endParaRPr lang="en-CA" dirty="0">
              <a:solidFill>
                <a:schemeClr val="tx1"/>
              </a:solidFill>
            </a:endParaRPr>
          </a:p>
        </p:txBody>
      </p:sp>
      <p:grpSp>
        <p:nvGrpSpPr>
          <p:cNvPr id="63" name="Group 62">
            <a:extLst>
              <a:ext uri="{FF2B5EF4-FFF2-40B4-BE49-F238E27FC236}">
                <a16:creationId xmlns:a16="http://schemas.microsoft.com/office/drawing/2014/main" id="{FB6F9C56-83A5-FC36-1540-5AE768C48895}"/>
              </a:ext>
            </a:extLst>
          </p:cNvPr>
          <p:cNvGrpSpPr/>
          <p:nvPr/>
        </p:nvGrpSpPr>
        <p:grpSpPr>
          <a:xfrm>
            <a:off x="6805976" y="1291855"/>
            <a:ext cx="643908" cy="4202517"/>
            <a:chOff x="6417888" y="1291855"/>
            <a:chExt cx="643908" cy="4202517"/>
          </a:xfrm>
        </p:grpSpPr>
        <p:sp>
          <p:nvSpPr>
            <p:cNvPr id="10" name="Oval 9">
              <a:extLst>
                <a:ext uri="{FF2B5EF4-FFF2-40B4-BE49-F238E27FC236}">
                  <a16:creationId xmlns:a16="http://schemas.microsoft.com/office/drawing/2014/main" id="{68450BC5-7931-1659-C590-03C01AC23815}"/>
                </a:ext>
              </a:extLst>
            </p:cNvPr>
            <p:cNvSpPr/>
            <p:nvPr/>
          </p:nvSpPr>
          <p:spPr>
            <a:xfrm>
              <a:off x="6417888" y="367177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solidFill>
                  <a:schemeClr val="tx1"/>
                </a:solidFill>
              </a:endParaRPr>
            </a:p>
          </p:txBody>
        </p:sp>
        <p:sp>
          <p:nvSpPr>
            <p:cNvPr id="11" name="Oval 10">
              <a:extLst>
                <a:ext uri="{FF2B5EF4-FFF2-40B4-BE49-F238E27FC236}">
                  <a16:creationId xmlns:a16="http://schemas.microsoft.com/office/drawing/2014/main" id="{20E77B6A-E5C2-A992-F02E-0D1CC974235E}"/>
                </a:ext>
              </a:extLst>
            </p:cNvPr>
            <p:cNvSpPr/>
            <p:nvPr/>
          </p:nvSpPr>
          <p:spPr>
            <a:xfrm>
              <a:off x="6417888" y="129185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solidFill>
                  <a:schemeClr val="tx1"/>
                </a:solidFill>
              </a:endParaRPr>
            </a:p>
          </p:txBody>
        </p:sp>
        <p:sp>
          <p:nvSpPr>
            <p:cNvPr id="12" name="Oval 11">
              <a:extLst>
                <a:ext uri="{FF2B5EF4-FFF2-40B4-BE49-F238E27FC236}">
                  <a16:creationId xmlns:a16="http://schemas.microsoft.com/office/drawing/2014/main" id="{1D008969-9CC1-6AEC-FF9C-A2BC7C5FE548}"/>
                </a:ext>
              </a:extLst>
            </p:cNvPr>
            <p:cNvSpPr/>
            <p:nvPr/>
          </p:nvSpPr>
          <p:spPr>
            <a:xfrm>
              <a:off x="6417888" y="248181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solidFill>
                  <a:schemeClr val="tx1"/>
                </a:solidFill>
              </a:endParaRPr>
            </a:p>
          </p:txBody>
        </p:sp>
        <p:sp>
          <p:nvSpPr>
            <p:cNvPr id="13" name="Oval 12">
              <a:extLst>
                <a:ext uri="{FF2B5EF4-FFF2-40B4-BE49-F238E27FC236}">
                  <a16:creationId xmlns:a16="http://schemas.microsoft.com/office/drawing/2014/main" id="{1623B275-1A71-AF4B-2EB7-290CFCBE0F72}"/>
                </a:ext>
              </a:extLst>
            </p:cNvPr>
            <p:cNvSpPr/>
            <p:nvPr/>
          </p:nvSpPr>
          <p:spPr>
            <a:xfrm>
              <a:off x="6417888" y="486173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solidFill>
                  <a:schemeClr val="tx1"/>
                </a:solidFill>
              </a:endParaRPr>
            </a:p>
          </p:txBody>
        </p:sp>
      </p:grpSp>
      <p:grpSp>
        <p:nvGrpSpPr>
          <p:cNvPr id="64" name="Group 63">
            <a:extLst>
              <a:ext uri="{FF2B5EF4-FFF2-40B4-BE49-F238E27FC236}">
                <a16:creationId xmlns:a16="http://schemas.microsoft.com/office/drawing/2014/main" id="{4E8E8C3C-9652-9606-7AE8-77F24E7305CA}"/>
              </a:ext>
            </a:extLst>
          </p:cNvPr>
          <p:cNvGrpSpPr/>
          <p:nvPr/>
        </p:nvGrpSpPr>
        <p:grpSpPr>
          <a:xfrm>
            <a:off x="8380102" y="1291855"/>
            <a:ext cx="643908" cy="4202517"/>
            <a:chOff x="8816036" y="1291855"/>
            <a:chExt cx="643908" cy="4202517"/>
          </a:xfrm>
        </p:grpSpPr>
        <p:sp>
          <p:nvSpPr>
            <p:cNvPr id="14" name="Oval 13">
              <a:extLst>
                <a:ext uri="{FF2B5EF4-FFF2-40B4-BE49-F238E27FC236}">
                  <a16:creationId xmlns:a16="http://schemas.microsoft.com/office/drawing/2014/main" id="{B2227BF0-FEEA-ABF0-8586-373D8378284D}"/>
                </a:ext>
              </a:extLst>
            </p:cNvPr>
            <p:cNvSpPr/>
            <p:nvPr/>
          </p:nvSpPr>
          <p:spPr>
            <a:xfrm>
              <a:off x="8816036" y="367177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p>
          </p:txBody>
        </p:sp>
        <p:sp>
          <p:nvSpPr>
            <p:cNvPr id="16" name="Oval 15">
              <a:extLst>
                <a:ext uri="{FF2B5EF4-FFF2-40B4-BE49-F238E27FC236}">
                  <a16:creationId xmlns:a16="http://schemas.microsoft.com/office/drawing/2014/main" id="{ACD95052-EC3C-2364-F2E0-55A5AA77A9D1}"/>
                </a:ext>
              </a:extLst>
            </p:cNvPr>
            <p:cNvSpPr/>
            <p:nvPr/>
          </p:nvSpPr>
          <p:spPr>
            <a:xfrm>
              <a:off x="8816036" y="129185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p>
          </p:txBody>
        </p:sp>
        <p:sp>
          <p:nvSpPr>
            <p:cNvPr id="17" name="Oval 16">
              <a:extLst>
                <a:ext uri="{FF2B5EF4-FFF2-40B4-BE49-F238E27FC236}">
                  <a16:creationId xmlns:a16="http://schemas.microsoft.com/office/drawing/2014/main" id="{9F8BE5BB-AE09-9EB1-1D32-C39BB3275303}"/>
                </a:ext>
              </a:extLst>
            </p:cNvPr>
            <p:cNvSpPr/>
            <p:nvPr/>
          </p:nvSpPr>
          <p:spPr>
            <a:xfrm>
              <a:off x="8816036" y="248181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p>
          </p:txBody>
        </p:sp>
        <p:sp>
          <p:nvSpPr>
            <p:cNvPr id="18" name="Oval 17">
              <a:extLst>
                <a:ext uri="{FF2B5EF4-FFF2-40B4-BE49-F238E27FC236}">
                  <a16:creationId xmlns:a16="http://schemas.microsoft.com/office/drawing/2014/main" id="{C92BD4C5-4D5F-4783-C63A-490FB42903F2}"/>
                </a:ext>
              </a:extLst>
            </p:cNvPr>
            <p:cNvSpPr/>
            <p:nvPr/>
          </p:nvSpPr>
          <p:spPr>
            <a:xfrm>
              <a:off x="8816036" y="486173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p>
          </p:txBody>
        </p:sp>
      </p:grpSp>
      <p:sp>
        <p:nvSpPr>
          <p:cNvPr id="19" name="Oval 18">
            <a:extLst>
              <a:ext uri="{FF2B5EF4-FFF2-40B4-BE49-F238E27FC236}">
                <a16:creationId xmlns:a16="http://schemas.microsoft.com/office/drawing/2014/main" id="{8FE4EEC3-1390-FD34-1491-D98C6EFFB417}"/>
              </a:ext>
            </a:extLst>
          </p:cNvPr>
          <p:cNvSpPr/>
          <p:nvPr/>
        </p:nvSpPr>
        <p:spPr>
          <a:xfrm>
            <a:off x="10010364" y="3671775"/>
            <a:ext cx="643908" cy="632637"/>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y2'</a:t>
            </a:r>
            <a:endParaRPr lang="en-CA" dirty="0">
              <a:solidFill>
                <a:schemeClr val="tx1"/>
              </a:solidFill>
            </a:endParaRPr>
          </a:p>
        </p:txBody>
      </p:sp>
      <p:sp>
        <p:nvSpPr>
          <p:cNvPr id="20" name="Oval 19">
            <a:extLst>
              <a:ext uri="{FF2B5EF4-FFF2-40B4-BE49-F238E27FC236}">
                <a16:creationId xmlns:a16="http://schemas.microsoft.com/office/drawing/2014/main" id="{BEB3EA1C-6E24-FF86-A880-45012C5A7DD4}"/>
              </a:ext>
            </a:extLst>
          </p:cNvPr>
          <p:cNvSpPr/>
          <p:nvPr/>
        </p:nvSpPr>
        <p:spPr>
          <a:xfrm>
            <a:off x="10010364" y="2481815"/>
            <a:ext cx="643908" cy="632637"/>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y1'</a:t>
            </a:r>
            <a:endParaRPr lang="en-CA" dirty="0">
              <a:solidFill>
                <a:schemeClr val="tx1"/>
              </a:solidFill>
            </a:endParaRPr>
          </a:p>
        </p:txBody>
      </p:sp>
      <p:cxnSp>
        <p:nvCxnSpPr>
          <p:cNvPr id="22" name="Straight Arrow Connector 21">
            <a:extLst>
              <a:ext uri="{FF2B5EF4-FFF2-40B4-BE49-F238E27FC236}">
                <a16:creationId xmlns:a16="http://schemas.microsoft.com/office/drawing/2014/main" id="{CA84560B-A75B-E000-6394-821BCC87A624}"/>
              </a:ext>
            </a:extLst>
          </p:cNvPr>
          <p:cNvCxnSpPr>
            <a:stCxn id="8" idx="6"/>
            <a:endCxn id="11" idx="2"/>
          </p:cNvCxnSpPr>
          <p:nvPr/>
        </p:nvCxnSpPr>
        <p:spPr>
          <a:xfrm flipV="1">
            <a:off x="5862722" y="1608174"/>
            <a:ext cx="943254" cy="630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93957EA-70E7-D03E-0770-9E1D10488456}"/>
              </a:ext>
            </a:extLst>
          </p:cNvPr>
          <p:cNvCxnSpPr>
            <a:stCxn id="8" idx="6"/>
            <a:endCxn id="12" idx="2"/>
          </p:cNvCxnSpPr>
          <p:nvPr/>
        </p:nvCxnSpPr>
        <p:spPr>
          <a:xfrm>
            <a:off x="5862722" y="2239040"/>
            <a:ext cx="943254" cy="5590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6D7E87E-105D-09C8-CE37-4F06A891F520}"/>
              </a:ext>
            </a:extLst>
          </p:cNvPr>
          <p:cNvCxnSpPr>
            <a:stCxn id="8" idx="6"/>
            <a:endCxn id="10" idx="2"/>
          </p:cNvCxnSpPr>
          <p:nvPr/>
        </p:nvCxnSpPr>
        <p:spPr>
          <a:xfrm>
            <a:off x="5862722" y="2239040"/>
            <a:ext cx="943254" cy="1749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91A053E-EC8F-7E5F-B79D-C2B23646995E}"/>
              </a:ext>
            </a:extLst>
          </p:cNvPr>
          <p:cNvCxnSpPr>
            <a:stCxn id="8" idx="6"/>
            <a:endCxn id="13" idx="2"/>
          </p:cNvCxnSpPr>
          <p:nvPr/>
        </p:nvCxnSpPr>
        <p:spPr>
          <a:xfrm>
            <a:off x="5862722" y="2239040"/>
            <a:ext cx="943254" cy="29390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1E69E1-1884-2FF0-97C6-382725FDD020}"/>
              </a:ext>
            </a:extLst>
          </p:cNvPr>
          <p:cNvCxnSpPr>
            <a:stCxn id="9" idx="6"/>
            <a:endCxn id="11" idx="2"/>
          </p:cNvCxnSpPr>
          <p:nvPr/>
        </p:nvCxnSpPr>
        <p:spPr>
          <a:xfrm flipV="1">
            <a:off x="5862722" y="1608174"/>
            <a:ext cx="943254" cy="18208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ABD6473-60CC-EA16-39CE-CEFFABAEA2ED}"/>
              </a:ext>
            </a:extLst>
          </p:cNvPr>
          <p:cNvCxnSpPr>
            <a:stCxn id="9" idx="6"/>
            <a:endCxn id="12" idx="2"/>
          </p:cNvCxnSpPr>
          <p:nvPr/>
        </p:nvCxnSpPr>
        <p:spPr>
          <a:xfrm flipV="1">
            <a:off x="5862722" y="2798134"/>
            <a:ext cx="943254" cy="630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22D54C0-8C06-F22A-A75E-DC40A274DA24}"/>
              </a:ext>
            </a:extLst>
          </p:cNvPr>
          <p:cNvCxnSpPr>
            <a:stCxn id="9" idx="6"/>
            <a:endCxn id="10" idx="2"/>
          </p:cNvCxnSpPr>
          <p:nvPr/>
        </p:nvCxnSpPr>
        <p:spPr>
          <a:xfrm>
            <a:off x="5862722" y="3429000"/>
            <a:ext cx="943254" cy="5590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2D7BE70-2D83-7402-EBD1-CDA9D0974F90}"/>
              </a:ext>
            </a:extLst>
          </p:cNvPr>
          <p:cNvCxnSpPr>
            <a:stCxn id="9" idx="6"/>
            <a:endCxn id="13" idx="2"/>
          </p:cNvCxnSpPr>
          <p:nvPr/>
        </p:nvCxnSpPr>
        <p:spPr>
          <a:xfrm>
            <a:off x="5862722" y="3429000"/>
            <a:ext cx="943254" cy="17490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DA7A75E-C4D5-F1A1-CEA2-D23FEAB332DC}"/>
              </a:ext>
            </a:extLst>
          </p:cNvPr>
          <p:cNvCxnSpPr>
            <a:stCxn id="7" idx="6"/>
            <a:endCxn id="11" idx="2"/>
          </p:cNvCxnSpPr>
          <p:nvPr/>
        </p:nvCxnSpPr>
        <p:spPr>
          <a:xfrm flipV="1">
            <a:off x="5862722" y="1608174"/>
            <a:ext cx="943254" cy="301078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0471C5B-2BF6-D903-B0A4-EF7056AD3ACF}"/>
              </a:ext>
            </a:extLst>
          </p:cNvPr>
          <p:cNvCxnSpPr>
            <a:stCxn id="7" idx="6"/>
            <a:endCxn id="12" idx="2"/>
          </p:cNvCxnSpPr>
          <p:nvPr/>
        </p:nvCxnSpPr>
        <p:spPr>
          <a:xfrm flipV="1">
            <a:off x="5862722" y="2798134"/>
            <a:ext cx="943254" cy="18208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1A7B81-4A7A-5630-0D0E-0CAA81505692}"/>
              </a:ext>
            </a:extLst>
          </p:cNvPr>
          <p:cNvCxnSpPr>
            <a:stCxn id="7" idx="6"/>
            <a:endCxn id="10" idx="2"/>
          </p:cNvCxnSpPr>
          <p:nvPr/>
        </p:nvCxnSpPr>
        <p:spPr>
          <a:xfrm flipV="1">
            <a:off x="5862722" y="3988094"/>
            <a:ext cx="943254" cy="630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CF8DB34-83BD-D0AA-D598-9BE28E2C3FB2}"/>
              </a:ext>
            </a:extLst>
          </p:cNvPr>
          <p:cNvCxnSpPr>
            <a:stCxn id="7" idx="6"/>
            <a:endCxn id="13" idx="2"/>
          </p:cNvCxnSpPr>
          <p:nvPr/>
        </p:nvCxnSpPr>
        <p:spPr>
          <a:xfrm>
            <a:off x="5862722" y="4618960"/>
            <a:ext cx="943254" cy="5590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5C8C5FE-9EFB-4DF3-ED57-B59E13F076DF}"/>
              </a:ext>
            </a:extLst>
          </p:cNvPr>
          <p:cNvSpPr txBox="1"/>
          <p:nvPr/>
        </p:nvSpPr>
        <p:spPr>
          <a:xfrm>
            <a:off x="7525025" y="2673529"/>
            <a:ext cx="740591" cy="1216622"/>
          </a:xfrm>
          <a:prstGeom prst="rect">
            <a:avLst/>
          </a:prstGeom>
          <a:noFill/>
        </p:spPr>
        <p:txBody>
          <a:bodyPr wrap="square" rtlCol="0">
            <a:spAutoFit/>
          </a:bodyPr>
          <a:lstStyle/>
          <a:p>
            <a:pPr defTabSz="748894">
              <a:spcAft>
                <a:spcPts val="630"/>
              </a:spcAft>
            </a:pPr>
            <a:r>
              <a:rPr lang="en-US" sz="5897" kern="1200" dirty="0">
                <a:solidFill>
                  <a:schemeClr val="tx1"/>
                </a:solidFill>
                <a:latin typeface="+mn-lt"/>
                <a:ea typeface="+mn-ea"/>
                <a:cs typeface="+mn-cs"/>
              </a:rPr>
              <a:t>…</a:t>
            </a:r>
            <a:endParaRPr lang="en-CA" dirty="0"/>
          </a:p>
        </p:txBody>
      </p:sp>
      <p:cxnSp>
        <p:nvCxnSpPr>
          <p:cNvPr id="48" name="Straight Arrow Connector 47">
            <a:extLst>
              <a:ext uri="{FF2B5EF4-FFF2-40B4-BE49-F238E27FC236}">
                <a16:creationId xmlns:a16="http://schemas.microsoft.com/office/drawing/2014/main" id="{FAABF75C-0DB3-E5EE-73A8-44037D4F5C4B}"/>
              </a:ext>
            </a:extLst>
          </p:cNvPr>
          <p:cNvCxnSpPr>
            <a:stCxn id="16" idx="6"/>
            <a:endCxn id="20" idx="2"/>
          </p:cNvCxnSpPr>
          <p:nvPr/>
        </p:nvCxnSpPr>
        <p:spPr>
          <a:xfrm>
            <a:off x="9024010" y="1608174"/>
            <a:ext cx="986354" cy="11899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0C19B25-7200-02B1-BBF4-D59D610471D3}"/>
              </a:ext>
            </a:extLst>
          </p:cNvPr>
          <p:cNvCxnSpPr>
            <a:stCxn id="16" idx="6"/>
            <a:endCxn id="19" idx="2"/>
          </p:cNvCxnSpPr>
          <p:nvPr/>
        </p:nvCxnSpPr>
        <p:spPr>
          <a:xfrm>
            <a:off x="9024010" y="1608174"/>
            <a:ext cx="986354" cy="23799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B9C71D4-4FCB-FE9D-A878-377E7587DD46}"/>
              </a:ext>
            </a:extLst>
          </p:cNvPr>
          <p:cNvCxnSpPr>
            <a:stCxn id="17" idx="6"/>
            <a:endCxn id="20" idx="2"/>
          </p:cNvCxnSpPr>
          <p:nvPr/>
        </p:nvCxnSpPr>
        <p:spPr>
          <a:xfrm>
            <a:off x="9024010" y="2798134"/>
            <a:ext cx="98635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EF4B0F6-6EF4-4688-1751-B8FE4EE07956}"/>
              </a:ext>
            </a:extLst>
          </p:cNvPr>
          <p:cNvCxnSpPr>
            <a:stCxn id="17" idx="6"/>
            <a:endCxn id="19" idx="2"/>
          </p:cNvCxnSpPr>
          <p:nvPr/>
        </p:nvCxnSpPr>
        <p:spPr>
          <a:xfrm>
            <a:off x="9024010" y="2798134"/>
            <a:ext cx="986354" cy="11899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4B0F02-CB41-E18D-1CF0-9B5623D45504}"/>
              </a:ext>
            </a:extLst>
          </p:cNvPr>
          <p:cNvCxnSpPr>
            <a:stCxn id="14" idx="6"/>
            <a:endCxn id="20" idx="2"/>
          </p:cNvCxnSpPr>
          <p:nvPr/>
        </p:nvCxnSpPr>
        <p:spPr>
          <a:xfrm flipV="1">
            <a:off x="9024010" y="2798134"/>
            <a:ext cx="986354" cy="11899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D66DD94-8259-DAC2-2A64-223CDD8EE68A}"/>
              </a:ext>
            </a:extLst>
          </p:cNvPr>
          <p:cNvCxnSpPr>
            <a:stCxn id="14" idx="6"/>
            <a:endCxn id="19" idx="2"/>
          </p:cNvCxnSpPr>
          <p:nvPr/>
        </p:nvCxnSpPr>
        <p:spPr>
          <a:xfrm>
            <a:off x="9024010" y="3988094"/>
            <a:ext cx="98635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E5D8A4B-40E4-FC88-7C37-8986DF395364}"/>
              </a:ext>
            </a:extLst>
          </p:cNvPr>
          <p:cNvCxnSpPr>
            <a:stCxn id="18" idx="6"/>
            <a:endCxn id="20" idx="2"/>
          </p:cNvCxnSpPr>
          <p:nvPr/>
        </p:nvCxnSpPr>
        <p:spPr>
          <a:xfrm flipV="1">
            <a:off x="9024010" y="2798134"/>
            <a:ext cx="986354" cy="23799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C58C47B-6EBB-A028-8B14-19AAE206516D}"/>
              </a:ext>
            </a:extLst>
          </p:cNvPr>
          <p:cNvCxnSpPr>
            <a:stCxn id="18" idx="6"/>
            <a:endCxn id="19" idx="2"/>
          </p:cNvCxnSpPr>
          <p:nvPr/>
        </p:nvCxnSpPr>
        <p:spPr>
          <a:xfrm flipV="1">
            <a:off x="9024010" y="3988094"/>
            <a:ext cx="986354" cy="11899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73D178-3C42-1234-9037-90502E1E11C9}"/>
              </a:ext>
            </a:extLst>
          </p:cNvPr>
          <p:cNvSpPr txBox="1"/>
          <p:nvPr/>
        </p:nvSpPr>
        <p:spPr>
          <a:xfrm>
            <a:off x="5198366" y="5693733"/>
            <a:ext cx="684803" cy="369332"/>
          </a:xfrm>
          <a:prstGeom prst="rect">
            <a:avLst/>
          </a:prstGeom>
          <a:noFill/>
        </p:spPr>
        <p:txBody>
          <a:bodyPr wrap="none" rtlCol="0">
            <a:spAutoFit/>
          </a:bodyPr>
          <a:lstStyle/>
          <a:p>
            <a:r>
              <a:rPr lang="en-US" dirty="0"/>
              <a:t>Input</a:t>
            </a:r>
            <a:endParaRPr lang="en-CA" dirty="0"/>
          </a:p>
        </p:txBody>
      </p:sp>
      <p:sp>
        <p:nvSpPr>
          <p:cNvPr id="66" name="TextBox 65">
            <a:extLst>
              <a:ext uri="{FF2B5EF4-FFF2-40B4-BE49-F238E27FC236}">
                <a16:creationId xmlns:a16="http://schemas.microsoft.com/office/drawing/2014/main" id="{0606CC2B-434C-87E6-72F5-50E6A627A281}"/>
              </a:ext>
            </a:extLst>
          </p:cNvPr>
          <p:cNvSpPr txBox="1"/>
          <p:nvPr/>
        </p:nvSpPr>
        <p:spPr>
          <a:xfrm>
            <a:off x="6711540" y="5693733"/>
            <a:ext cx="862737" cy="369332"/>
          </a:xfrm>
          <a:prstGeom prst="rect">
            <a:avLst/>
          </a:prstGeom>
          <a:noFill/>
        </p:spPr>
        <p:txBody>
          <a:bodyPr wrap="none" rtlCol="0">
            <a:spAutoFit/>
          </a:bodyPr>
          <a:lstStyle/>
          <a:p>
            <a:r>
              <a:rPr lang="en-US" dirty="0"/>
              <a:t>Hidden</a:t>
            </a:r>
            <a:endParaRPr lang="en-CA" dirty="0"/>
          </a:p>
        </p:txBody>
      </p:sp>
      <p:sp>
        <p:nvSpPr>
          <p:cNvPr id="67" name="TextBox 66">
            <a:extLst>
              <a:ext uri="{FF2B5EF4-FFF2-40B4-BE49-F238E27FC236}">
                <a16:creationId xmlns:a16="http://schemas.microsoft.com/office/drawing/2014/main" id="{04253060-554B-CFEF-A298-5D527CF44854}"/>
              </a:ext>
            </a:extLst>
          </p:cNvPr>
          <p:cNvSpPr txBox="1"/>
          <p:nvPr/>
        </p:nvSpPr>
        <p:spPr>
          <a:xfrm>
            <a:off x="8273051" y="5698899"/>
            <a:ext cx="862737" cy="369332"/>
          </a:xfrm>
          <a:prstGeom prst="rect">
            <a:avLst/>
          </a:prstGeom>
          <a:noFill/>
        </p:spPr>
        <p:txBody>
          <a:bodyPr wrap="none" rtlCol="0">
            <a:spAutoFit/>
          </a:bodyPr>
          <a:lstStyle/>
          <a:p>
            <a:r>
              <a:rPr lang="en-US" dirty="0"/>
              <a:t>Hidden</a:t>
            </a:r>
            <a:endParaRPr lang="en-CA" dirty="0"/>
          </a:p>
        </p:txBody>
      </p:sp>
      <p:sp>
        <p:nvSpPr>
          <p:cNvPr id="68" name="TextBox 67">
            <a:extLst>
              <a:ext uri="{FF2B5EF4-FFF2-40B4-BE49-F238E27FC236}">
                <a16:creationId xmlns:a16="http://schemas.microsoft.com/office/drawing/2014/main" id="{70C0EF99-E499-B8D1-03E4-EE8FE7EC6E0A}"/>
              </a:ext>
            </a:extLst>
          </p:cNvPr>
          <p:cNvSpPr txBox="1"/>
          <p:nvPr/>
        </p:nvSpPr>
        <p:spPr>
          <a:xfrm>
            <a:off x="9904155" y="5693733"/>
            <a:ext cx="856325" cy="369332"/>
          </a:xfrm>
          <a:prstGeom prst="rect">
            <a:avLst/>
          </a:prstGeom>
          <a:noFill/>
        </p:spPr>
        <p:txBody>
          <a:bodyPr wrap="none" rtlCol="0">
            <a:spAutoFit/>
          </a:bodyPr>
          <a:lstStyle/>
          <a:p>
            <a:r>
              <a:rPr lang="en-US" dirty="0"/>
              <a:t>Output</a:t>
            </a:r>
            <a:endParaRPr lang="en-CA" dirty="0"/>
          </a:p>
        </p:txBody>
      </p:sp>
      <p:sp>
        <p:nvSpPr>
          <p:cNvPr id="69" name="TextBox 68">
            <a:extLst>
              <a:ext uri="{FF2B5EF4-FFF2-40B4-BE49-F238E27FC236}">
                <a16:creationId xmlns:a16="http://schemas.microsoft.com/office/drawing/2014/main" id="{83645A67-7C24-A402-3EA0-1E891C778DE6}"/>
              </a:ext>
            </a:extLst>
          </p:cNvPr>
          <p:cNvSpPr txBox="1"/>
          <p:nvPr/>
        </p:nvSpPr>
        <p:spPr>
          <a:xfrm>
            <a:off x="5198366" y="626218"/>
            <a:ext cx="855619" cy="369332"/>
          </a:xfrm>
          <a:prstGeom prst="rect">
            <a:avLst/>
          </a:prstGeom>
          <a:noFill/>
        </p:spPr>
        <p:txBody>
          <a:bodyPr wrap="none" rtlCol="0">
            <a:spAutoFit/>
          </a:bodyPr>
          <a:lstStyle/>
          <a:p>
            <a:r>
              <a:rPr lang="en-US" dirty="0"/>
              <a:t>Layer 0</a:t>
            </a:r>
            <a:endParaRPr lang="en-CA" dirty="0"/>
          </a:p>
        </p:txBody>
      </p:sp>
      <p:sp>
        <p:nvSpPr>
          <p:cNvPr id="70" name="TextBox 69">
            <a:extLst>
              <a:ext uri="{FF2B5EF4-FFF2-40B4-BE49-F238E27FC236}">
                <a16:creationId xmlns:a16="http://schemas.microsoft.com/office/drawing/2014/main" id="{4C289966-A624-E590-29BD-5585E545795D}"/>
              </a:ext>
            </a:extLst>
          </p:cNvPr>
          <p:cNvSpPr txBox="1"/>
          <p:nvPr/>
        </p:nvSpPr>
        <p:spPr>
          <a:xfrm>
            <a:off x="6711540" y="626218"/>
            <a:ext cx="855619" cy="369332"/>
          </a:xfrm>
          <a:prstGeom prst="rect">
            <a:avLst/>
          </a:prstGeom>
          <a:noFill/>
        </p:spPr>
        <p:txBody>
          <a:bodyPr wrap="none" rtlCol="0">
            <a:spAutoFit/>
          </a:bodyPr>
          <a:lstStyle/>
          <a:p>
            <a:r>
              <a:rPr lang="en-US" dirty="0"/>
              <a:t>Layer 1</a:t>
            </a:r>
            <a:endParaRPr lang="en-CA" dirty="0"/>
          </a:p>
        </p:txBody>
      </p:sp>
      <p:sp>
        <p:nvSpPr>
          <p:cNvPr id="71" name="TextBox 70">
            <a:extLst>
              <a:ext uri="{FF2B5EF4-FFF2-40B4-BE49-F238E27FC236}">
                <a16:creationId xmlns:a16="http://schemas.microsoft.com/office/drawing/2014/main" id="{B4677790-FDD5-8779-546A-62E6847DDF12}"/>
              </a:ext>
            </a:extLst>
          </p:cNvPr>
          <p:cNvSpPr txBox="1"/>
          <p:nvPr/>
        </p:nvSpPr>
        <p:spPr>
          <a:xfrm>
            <a:off x="8273051" y="631384"/>
            <a:ext cx="1075231" cy="369332"/>
          </a:xfrm>
          <a:prstGeom prst="rect">
            <a:avLst/>
          </a:prstGeom>
          <a:noFill/>
        </p:spPr>
        <p:txBody>
          <a:bodyPr wrap="none" rtlCol="0">
            <a:spAutoFit/>
          </a:bodyPr>
          <a:lstStyle/>
          <a:p>
            <a:r>
              <a:rPr lang="en-US" dirty="0"/>
              <a:t>Layer N-1</a:t>
            </a:r>
            <a:endParaRPr lang="en-CA" dirty="0"/>
          </a:p>
        </p:txBody>
      </p:sp>
      <p:sp>
        <p:nvSpPr>
          <p:cNvPr id="72" name="TextBox 71">
            <a:extLst>
              <a:ext uri="{FF2B5EF4-FFF2-40B4-BE49-F238E27FC236}">
                <a16:creationId xmlns:a16="http://schemas.microsoft.com/office/drawing/2014/main" id="{9D421D42-9AA9-C90E-95B5-275E67720656}"/>
              </a:ext>
            </a:extLst>
          </p:cNvPr>
          <p:cNvSpPr txBox="1"/>
          <p:nvPr/>
        </p:nvSpPr>
        <p:spPr>
          <a:xfrm>
            <a:off x="9904155" y="626218"/>
            <a:ext cx="887679" cy="369332"/>
          </a:xfrm>
          <a:prstGeom prst="rect">
            <a:avLst/>
          </a:prstGeom>
          <a:noFill/>
        </p:spPr>
        <p:txBody>
          <a:bodyPr wrap="none" rtlCol="0">
            <a:spAutoFit/>
          </a:bodyPr>
          <a:lstStyle/>
          <a:p>
            <a:r>
              <a:rPr lang="en-US" dirty="0"/>
              <a:t>Layer N</a:t>
            </a:r>
            <a:endParaRPr lang="en-CA" dirty="0"/>
          </a:p>
        </p:txBody>
      </p:sp>
      <p:sp>
        <p:nvSpPr>
          <p:cNvPr id="73" name="TextBox 72">
            <a:extLst>
              <a:ext uri="{FF2B5EF4-FFF2-40B4-BE49-F238E27FC236}">
                <a16:creationId xmlns:a16="http://schemas.microsoft.com/office/drawing/2014/main" id="{39D47A74-A13A-DCC4-0E5B-C5C01796E215}"/>
              </a:ext>
            </a:extLst>
          </p:cNvPr>
          <p:cNvSpPr txBox="1"/>
          <p:nvPr/>
        </p:nvSpPr>
        <p:spPr>
          <a:xfrm>
            <a:off x="5637914" y="2971800"/>
            <a:ext cx="65" cy="276999"/>
          </a:xfrm>
          <a:prstGeom prst="rect">
            <a:avLst/>
          </a:prstGeom>
          <a:noFill/>
        </p:spPr>
        <p:txBody>
          <a:bodyPr wrap="none" lIns="0" tIns="0" rIns="0" bIns="0" rtlCol="0">
            <a:spAutoFit/>
          </a:bodyPr>
          <a:lstStyle/>
          <a:p>
            <a:endParaRPr lang="en-CA" dirty="0"/>
          </a:p>
        </p:txBody>
      </p:sp>
      <p:sp>
        <p:nvSpPr>
          <p:cNvPr id="5" name="Arrow: Left 4">
            <a:extLst>
              <a:ext uri="{FF2B5EF4-FFF2-40B4-BE49-F238E27FC236}">
                <a16:creationId xmlns:a16="http://schemas.microsoft.com/office/drawing/2014/main" id="{797387DB-B951-7A6B-23C5-B056E5095E49}"/>
              </a:ext>
            </a:extLst>
          </p:cNvPr>
          <p:cNvSpPr/>
          <p:nvPr/>
        </p:nvSpPr>
        <p:spPr>
          <a:xfrm>
            <a:off x="5883169" y="6051695"/>
            <a:ext cx="4467626" cy="67886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Backpropagate loss</a:t>
            </a:r>
            <a:endParaRPr lang="en-CA" dirty="0"/>
          </a:p>
        </p:txBody>
      </p:sp>
      <p:sp>
        <p:nvSpPr>
          <p:cNvPr id="6" name="Callout: Line with Border and Accent Bar 5">
            <a:extLst>
              <a:ext uri="{FF2B5EF4-FFF2-40B4-BE49-F238E27FC236}">
                <a16:creationId xmlns:a16="http://schemas.microsoft.com/office/drawing/2014/main" id="{653EF97B-4CB7-CD62-5073-51AB64B9A377}"/>
              </a:ext>
            </a:extLst>
          </p:cNvPr>
          <p:cNvSpPr/>
          <p:nvPr/>
        </p:nvSpPr>
        <p:spPr>
          <a:xfrm>
            <a:off x="4983877" y="1100622"/>
            <a:ext cx="1013230" cy="632637"/>
          </a:xfrm>
          <a:prstGeom prst="accentBorderCallout1">
            <a:avLst>
              <a:gd name="adj1" fmla="val 16675"/>
              <a:gd name="adj2" fmla="val 107351"/>
              <a:gd name="adj3" fmla="val 123286"/>
              <a:gd name="adj4" fmla="val 14363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Update weights</a:t>
            </a:r>
            <a:endParaRPr lang="en-CA" dirty="0">
              <a:solidFill>
                <a:schemeClr val="accent2"/>
              </a:solidFill>
            </a:endParaRPr>
          </a:p>
        </p:txBody>
      </p:sp>
      <p:sp>
        <p:nvSpPr>
          <p:cNvPr id="15" name="Callout: Line with Border and Accent Bar 14">
            <a:extLst>
              <a:ext uri="{FF2B5EF4-FFF2-40B4-BE49-F238E27FC236}">
                <a16:creationId xmlns:a16="http://schemas.microsoft.com/office/drawing/2014/main" id="{12D2DB36-30DD-EE90-5F20-FD1567BF97BE}"/>
              </a:ext>
            </a:extLst>
          </p:cNvPr>
          <p:cNvSpPr/>
          <p:nvPr/>
        </p:nvSpPr>
        <p:spPr>
          <a:xfrm>
            <a:off x="9667918" y="1218290"/>
            <a:ext cx="1013230" cy="632637"/>
          </a:xfrm>
          <a:prstGeom prst="accentBorderCallout1">
            <a:avLst>
              <a:gd name="adj1" fmla="val 53650"/>
              <a:gd name="adj2" fmla="val -9129"/>
              <a:gd name="adj3" fmla="val 126647"/>
              <a:gd name="adj4" fmla="val -26889"/>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Update weights</a:t>
            </a:r>
            <a:endParaRPr lang="en-CA" dirty="0">
              <a:solidFill>
                <a:schemeClr val="accent2"/>
              </a:solidFill>
            </a:endParaRPr>
          </a:p>
        </p:txBody>
      </p:sp>
      <p:sp>
        <p:nvSpPr>
          <p:cNvPr id="21" name="Arrow: Right 20">
            <a:extLst>
              <a:ext uri="{FF2B5EF4-FFF2-40B4-BE49-F238E27FC236}">
                <a16:creationId xmlns:a16="http://schemas.microsoft.com/office/drawing/2014/main" id="{10084DF3-A8F1-68DD-2D4D-B2B75861405C}"/>
              </a:ext>
            </a:extLst>
          </p:cNvPr>
          <p:cNvSpPr/>
          <p:nvPr/>
        </p:nvSpPr>
        <p:spPr>
          <a:xfrm>
            <a:off x="5198367" y="146902"/>
            <a:ext cx="4897248" cy="559094"/>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Forward pass</a:t>
            </a:r>
            <a:endParaRPr lang="en-CA" dirty="0">
              <a:solidFill>
                <a:schemeClr val="tx1"/>
              </a:solidFill>
            </a:endParaRPr>
          </a:p>
        </p:txBody>
      </p:sp>
      <p:sp>
        <p:nvSpPr>
          <p:cNvPr id="23" name="TextBox 22">
            <a:extLst>
              <a:ext uri="{FF2B5EF4-FFF2-40B4-BE49-F238E27FC236}">
                <a16:creationId xmlns:a16="http://schemas.microsoft.com/office/drawing/2014/main" id="{D31011FD-35A6-30C9-8AFA-B62881B64647}"/>
              </a:ext>
            </a:extLst>
          </p:cNvPr>
          <p:cNvSpPr txBox="1"/>
          <p:nvPr/>
        </p:nvSpPr>
        <p:spPr>
          <a:xfrm>
            <a:off x="10573931" y="3212805"/>
            <a:ext cx="1317990" cy="369332"/>
          </a:xfrm>
          <a:prstGeom prst="rect">
            <a:avLst/>
          </a:prstGeom>
          <a:solidFill>
            <a:schemeClr val="accent1">
              <a:lumMod val="20000"/>
              <a:lumOff val="80000"/>
            </a:schemeClr>
          </a:solidFill>
          <a:ln>
            <a:solidFill>
              <a:schemeClr val="accent1">
                <a:shade val="15000"/>
              </a:schemeClr>
            </a:solidFill>
          </a:ln>
        </p:spPr>
        <p:txBody>
          <a:bodyPr wrap="none" rtlCol="0">
            <a:spAutoFit/>
          </a:bodyPr>
          <a:lstStyle/>
          <a:p>
            <a:r>
              <a:rPr lang="en-US" dirty="0"/>
              <a:t>Loss = Y – Y`</a:t>
            </a:r>
            <a:endParaRPr lang="en-CA" dirty="0"/>
          </a:p>
        </p:txBody>
      </p:sp>
    </p:spTree>
    <p:extLst>
      <p:ext uri="{BB962C8B-B14F-4D97-AF65-F5344CB8AC3E}">
        <p14:creationId xmlns:p14="http://schemas.microsoft.com/office/powerpoint/2010/main" val="3165271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635000" y="640823"/>
            <a:ext cx="3418659" cy="5583148"/>
          </a:xfrm>
        </p:spPr>
        <p:txBody>
          <a:bodyPr anchor="ctr">
            <a:normAutofit/>
          </a:bodyPr>
          <a:lstStyle/>
          <a:p>
            <a:r>
              <a:rPr lang="en-US" sz="5400" dirty="0"/>
              <a:t>Neural network training</a:t>
            </a:r>
            <a:endParaRPr lang="en-CA" sz="5400" dirty="0"/>
          </a:p>
        </p:txBody>
      </p:sp>
      <p:sp>
        <p:nvSpPr>
          <p:cNvPr id="10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CEEB43E-A749-3CBF-E64E-031AB5F6696C}"/>
              </a:ext>
            </a:extLst>
          </p:cNvPr>
          <p:cNvSpPr/>
          <p:nvPr/>
        </p:nvSpPr>
        <p:spPr>
          <a:xfrm>
            <a:off x="5218814" y="4302641"/>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90000"/>
                  </a:schemeClr>
                </a:solidFill>
              </a:rPr>
              <a:t>x3</a:t>
            </a:r>
            <a:endParaRPr lang="en-CA" dirty="0">
              <a:solidFill>
                <a:schemeClr val="bg2">
                  <a:lumMod val="90000"/>
                </a:schemeClr>
              </a:solidFill>
            </a:endParaRPr>
          </a:p>
        </p:txBody>
      </p:sp>
      <p:sp>
        <p:nvSpPr>
          <p:cNvPr id="8" name="Oval 7">
            <a:extLst>
              <a:ext uri="{FF2B5EF4-FFF2-40B4-BE49-F238E27FC236}">
                <a16:creationId xmlns:a16="http://schemas.microsoft.com/office/drawing/2014/main" id="{7861C601-F1D3-B4C2-3FEE-98C5EAE7B30B}"/>
              </a:ext>
            </a:extLst>
          </p:cNvPr>
          <p:cNvSpPr/>
          <p:nvPr/>
        </p:nvSpPr>
        <p:spPr>
          <a:xfrm>
            <a:off x="5218814" y="1922721"/>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90000"/>
                  </a:schemeClr>
                </a:solidFill>
              </a:rPr>
              <a:t>x1</a:t>
            </a:r>
            <a:endParaRPr lang="en-CA" dirty="0">
              <a:solidFill>
                <a:schemeClr val="bg2">
                  <a:lumMod val="90000"/>
                </a:schemeClr>
              </a:solidFill>
            </a:endParaRPr>
          </a:p>
        </p:txBody>
      </p:sp>
      <p:sp>
        <p:nvSpPr>
          <p:cNvPr id="9" name="Oval 8">
            <a:extLst>
              <a:ext uri="{FF2B5EF4-FFF2-40B4-BE49-F238E27FC236}">
                <a16:creationId xmlns:a16="http://schemas.microsoft.com/office/drawing/2014/main" id="{2C4A76DA-39E7-078C-FC89-982131ED1551}"/>
              </a:ext>
            </a:extLst>
          </p:cNvPr>
          <p:cNvSpPr/>
          <p:nvPr/>
        </p:nvSpPr>
        <p:spPr>
          <a:xfrm>
            <a:off x="5218814" y="3112681"/>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90000"/>
                  </a:schemeClr>
                </a:solidFill>
              </a:rPr>
              <a:t>x2</a:t>
            </a:r>
            <a:endParaRPr lang="en-CA" dirty="0">
              <a:solidFill>
                <a:schemeClr val="bg2">
                  <a:lumMod val="90000"/>
                </a:schemeClr>
              </a:solidFill>
            </a:endParaRPr>
          </a:p>
        </p:txBody>
      </p:sp>
      <p:grpSp>
        <p:nvGrpSpPr>
          <p:cNvPr id="63" name="Group 62">
            <a:extLst>
              <a:ext uri="{FF2B5EF4-FFF2-40B4-BE49-F238E27FC236}">
                <a16:creationId xmlns:a16="http://schemas.microsoft.com/office/drawing/2014/main" id="{FB6F9C56-83A5-FC36-1540-5AE768C48895}"/>
              </a:ext>
            </a:extLst>
          </p:cNvPr>
          <p:cNvGrpSpPr/>
          <p:nvPr/>
        </p:nvGrpSpPr>
        <p:grpSpPr>
          <a:xfrm>
            <a:off x="6805976" y="1291855"/>
            <a:ext cx="643908" cy="4202517"/>
            <a:chOff x="6417888" y="1291855"/>
            <a:chExt cx="643908" cy="4202517"/>
          </a:xfrm>
        </p:grpSpPr>
        <p:sp>
          <p:nvSpPr>
            <p:cNvPr id="10" name="Oval 9">
              <a:extLst>
                <a:ext uri="{FF2B5EF4-FFF2-40B4-BE49-F238E27FC236}">
                  <a16:creationId xmlns:a16="http://schemas.microsoft.com/office/drawing/2014/main" id="{68450BC5-7931-1659-C590-03C01AC23815}"/>
                </a:ext>
              </a:extLst>
            </p:cNvPr>
            <p:cNvSpPr/>
            <p:nvPr/>
          </p:nvSpPr>
          <p:spPr>
            <a:xfrm>
              <a:off x="6417888" y="367177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bg2">
                      <a:lumMod val="90000"/>
                    </a:schemeClr>
                  </a:solidFill>
                </a:rPr>
                <a:t>∑</a:t>
              </a:r>
              <a:endParaRPr lang="en-CA" dirty="0">
                <a:solidFill>
                  <a:schemeClr val="bg2">
                    <a:lumMod val="90000"/>
                  </a:schemeClr>
                </a:solidFill>
              </a:endParaRPr>
            </a:p>
          </p:txBody>
        </p:sp>
        <p:sp>
          <p:nvSpPr>
            <p:cNvPr id="11" name="Oval 10">
              <a:extLst>
                <a:ext uri="{FF2B5EF4-FFF2-40B4-BE49-F238E27FC236}">
                  <a16:creationId xmlns:a16="http://schemas.microsoft.com/office/drawing/2014/main" id="{20E77B6A-E5C2-A992-F02E-0D1CC974235E}"/>
                </a:ext>
              </a:extLst>
            </p:cNvPr>
            <p:cNvSpPr/>
            <p:nvPr/>
          </p:nvSpPr>
          <p:spPr>
            <a:xfrm>
              <a:off x="6417888" y="129185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bg2">
                      <a:lumMod val="90000"/>
                    </a:schemeClr>
                  </a:solidFill>
                </a:rPr>
                <a:t>∑</a:t>
              </a:r>
              <a:endParaRPr lang="en-CA" dirty="0">
                <a:solidFill>
                  <a:schemeClr val="bg2">
                    <a:lumMod val="90000"/>
                  </a:schemeClr>
                </a:solidFill>
              </a:endParaRPr>
            </a:p>
          </p:txBody>
        </p:sp>
        <p:sp>
          <p:nvSpPr>
            <p:cNvPr id="12" name="Oval 11">
              <a:extLst>
                <a:ext uri="{FF2B5EF4-FFF2-40B4-BE49-F238E27FC236}">
                  <a16:creationId xmlns:a16="http://schemas.microsoft.com/office/drawing/2014/main" id="{1D008969-9CC1-6AEC-FF9C-A2BC7C5FE548}"/>
                </a:ext>
              </a:extLst>
            </p:cNvPr>
            <p:cNvSpPr/>
            <p:nvPr/>
          </p:nvSpPr>
          <p:spPr>
            <a:xfrm>
              <a:off x="6417888" y="248181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bg2">
                      <a:lumMod val="90000"/>
                    </a:schemeClr>
                  </a:solidFill>
                </a:rPr>
                <a:t>∑</a:t>
              </a:r>
              <a:endParaRPr lang="en-CA" dirty="0">
                <a:solidFill>
                  <a:schemeClr val="bg2">
                    <a:lumMod val="90000"/>
                  </a:schemeClr>
                </a:solidFill>
              </a:endParaRPr>
            </a:p>
          </p:txBody>
        </p:sp>
        <p:sp>
          <p:nvSpPr>
            <p:cNvPr id="13" name="Oval 12">
              <a:extLst>
                <a:ext uri="{FF2B5EF4-FFF2-40B4-BE49-F238E27FC236}">
                  <a16:creationId xmlns:a16="http://schemas.microsoft.com/office/drawing/2014/main" id="{1623B275-1A71-AF4B-2EB7-290CFCBE0F72}"/>
                </a:ext>
              </a:extLst>
            </p:cNvPr>
            <p:cNvSpPr/>
            <p:nvPr/>
          </p:nvSpPr>
          <p:spPr>
            <a:xfrm>
              <a:off x="6417888" y="486173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bg2">
                      <a:lumMod val="90000"/>
                    </a:schemeClr>
                  </a:solidFill>
                </a:rPr>
                <a:t>∑</a:t>
              </a:r>
              <a:endParaRPr lang="en-CA" dirty="0">
                <a:solidFill>
                  <a:schemeClr val="bg2">
                    <a:lumMod val="90000"/>
                  </a:schemeClr>
                </a:solidFill>
              </a:endParaRPr>
            </a:p>
          </p:txBody>
        </p:sp>
      </p:grpSp>
      <p:grpSp>
        <p:nvGrpSpPr>
          <p:cNvPr id="64" name="Group 63">
            <a:extLst>
              <a:ext uri="{FF2B5EF4-FFF2-40B4-BE49-F238E27FC236}">
                <a16:creationId xmlns:a16="http://schemas.microsoft.com/office/drawing/2014/main" id="{4E8E8C3C-9652-9606-7AE8-77F24E7305CA}"/>
              </a:ext>
            </a:extLst>
          </p:cNvPr>
          <p:cNvGrpSpPr/>
          <p:nvPr/>
        </p:nvGrpSpPr>
        <p:grpSpPr>
          <a:xfrm>
            <a:off x="8380102" y="1291855"/>
            <a:ext cx="643908" cy="4202517"/>
            <a:chOff x="8816036" y="1291855"/>
            <a:chExt cx="643908" cy="4202517"/>
          </a:xfrm>
        </p:grpSpPr>
        <p:sp>
          <p:nvSpPr>
            <p:cNvPr id="14" name="Oval 13">
              <a:extLst>
                <a:ext uri="{FF2B5EF4-FFF2-40B4-BE49-F238E27FC236}">
                  <a16:creationId xmlns:a16="http://schemas.microsoft.com/office/drawing/2014/main" id="{B2227BF0-FEEA-ABF0-8586-373D8378284D}"/>
                </a:ext>
              </a:extLst>
            </p:cNvPr>
            <p:cNvSpPr/>
            <p:nvPr/>
          </p:nvSpPr>
          <p:spPr>
            <a:xfrm>
              <a:off x="8816036" y="367177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bg2">
                      <a:lumMod val="90000"/>
                    </a:schemeClr>
                  </a:solidFill>
                </a:rPr>
                <a:t>∑</a:t>
              </a:r>
              <a:endParaRPr lang="en-CA" dirty="0">
                <a:solidFill>
                  <a:schemeClr val="bg2">
                    <a:lumMod val="90000"/>
                  </a:schemeClr>
                </a:solidFill>
              </a:endParaRPr>
            </a:p>
          </p:txBody>
        </p:sp>
        <p:sp>
          <p:nvSpPr>
            <p:cNvPr id="16" name="Oval 15">
              <a:extLst>
                <a:ext uri="{FF2B5EF4-FFF2-40B4-BE49-F238E27FC236}">
                  <a16:creationId xmlns:a16="http://schemas.microsoft.com/office/drawing/2014/main" id="{ACD95052-EC3C-2364-F2E0-55A5AA77A9D1}"/>
                </a:ext>
              </a:extLst>
            </p:cNvPr>
            <p:cNvSpPr/>
            <p:nvPr/>
          </p:nvSpPr>
          <p:spPr>
            <a:xfrm>
              <a:off x="8816036" y="129185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bg2">
                      <a:lumMod val="90000"/>
                    </a:schemeClr>
                  </a:solidFill>
                </a:rPr>
                <a:t>∑</a:t>
              </a:r>
              <a:endParaRPr lang="en-CA" dirty="0">
                <a:solidFill>
                  <a:schemeClr val="bg2">
                    <a:lumMod val="90000"/>
                  </a:schemeClr>
                </a:solidFill>
              </a:endParaRPr>
            </a:p>
          </p:txBody>
        </p:sp>
        <p:sp>
          <p:nvSpPr>
            <p:cNvPr id="17" name="Oval 16">
              <a:extLst>
                <a:ext uri="{FF2B5EF4-FFF2-40B4-BE49-F238E27FC236}">
                  <a16:creationId xmlns:a16="http://schemas.microsoft.com/office/drawing/2014/main" id="{9F8BE5BB-AE09-9EB1-1D32-C39BB3275303}"/>
                </a:ext>
              </a:extLst>
            </p:cNvPr>
            <p:cNvSpPr/>
            <p:nvPr/>
          </p:nvSpPr>
          <p:spPr>
            <a:xfrm>
              <a:off x="8816036" y="248181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bg2">
                      <a:lumMod val="90000"/>
                    </a:schemeClr>
                  </a:solidFill>
                </a:rPr>
                <a:t>∑</a:t>
              </a:r>
              <a:endParaRPr lang="en-CA" dirty="0">
                <a:solidFill>
                  <a:schemeClr val="bg2">
                    <a:lumMod val="90000"/>
                  </a:schemeClr>
                </a:solidFill>
              </a:endParaRPr>
            </a:p>
          </p:txBody>
        </p:sp>
        <p:sp>
          <p:nvSpPr>
            <p:cNvPr id="18" name="Oval 17">
              <a:extLst>
                <a:ext uri="{FF2B5EF4-FFF2-40B4-BE49-F238E27FC236}">
                  <a16:creationId xmlns:a16="http://schemas.microsoft.com/office/drawing/2014/main" id="{C92BD4C5-4D5F-4783-C63A-490FB42903F2}"/>
                </a:ext>
              </a:extLst>
            </p:cNvPr>
            <p:cNvSpPr/>
            <p:nvPr/>
          </p:nvSpPr>
          <p:spPr>
            <a:xfrm>
              <a:off x="8816036" y="486173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bg2">
                      <a:lumMod val="90000"/>
                    </a:schemeClr>
                  </a:solidFill>
                </a:rPr>
                <a:t>∑</a:t>
              </a:r>
              <a:endParaRPr lang="en-CA" dirty="0">
                <a:solidFill>
                  <a:schemeClr val="bg2">
                    <a:lumMod val="90000"/>
                  </a:schemeClr>
                </a:solidFill>
              </a:endParaRPr>
            </a:p>
          </p:txBody>
        </p:sp>
      </p:grpSp>
      <p:sp>
        <p:nvSpPr>
          <p:cNvPr id="19" name="Oval 18">
            <a:extLst>
              <a:ext uri="{FF2B5EF4-FFF2-40B4-BE49-F238E27FC236}">
                <a16:creationId xmlns:a16="http://schemas.microsoft.com/office/drawing/2014/main" id="{8FE4EEC3-1390-FD34-1491-D98C6EFFB417}"/>
              </a:ext>
            </a:extLst>
          </p:cNvPr>
          <p:cNvSpPr/>
          <p:nvPr/>
        </p:nvSpPr>
        <p:spPr>
          <a:xfrm>
            <a:off x="10010364" y="367177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90000"/>
                </a:schemeClr>
              </a:solidFill>
            </a:endParaRPr>
          </a:p>
        </p:txBody>
      </p:sp>
      <p:sp>
        <p:nvSpPr>
          <p:cNvPr id="20" name="Oval 19">
            <a:extLst>
              <a:ext uri="{FF2B5EF4-FFF2-40B4-BE49-F238E27FC236}">
                <a16:creationId xmlns:a16="http://schemas.microsoft.com/office/drawing/2014/main" id="{BEB3EA1C-6E24-FF86-A880-45012C5A7DD4}"/>
              </a:ext>
            </a:extLst>
          </p:cNvPr>
          <p:cNvSpPr/>
          <p:nvPr/>
        </p:nvSpPr>
        <p:spPr>
          <a:xfrm>
            <a:off x="10010364" y="248181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90000"/>
                </a:schemeClr>
              </a:solidFill>
            </a:endParaRPr>
          </a:p>
        </p:txBody>
      </p:sp>
      <p:cxnSp>
        <p:nvCxnSpPr>
          <p:cNvPr id="22" name="Straight Arrow Connector 21">
            <a:extLst>
              <a:ext uri="{FF2B5EF4-FFF2-40B4-BE49-F238E27FC236}">
                <a16:creationId xmlns:a16="http://schemas.microsoft.com/office/drawing/2014/main" id="{CA84560B-A75B-E000-6394-821BCC87A624}"/>
              </a:ext>
            </a:extLst>
          </p:cNvPr>
          <p:cNvCxnSpPr>
            <a:stCxn id="8" idx="6"/>
            <a:endCxn id="11" idx="2"/>
          </p:cNvCxnSpPr>
          <p:nvPr/>
        </p:nvCxnSpPr>
        <p:spPr>
          <a:xfrm flipV="1">
            <a:off x="5862722" y="1608174"/>
            <a:ext cx="943254" cy="63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93957EA-70E7-D03E-0770-9E1D10488456}"/>
              </a:ext>
            </a:extLst>
          </p:cNvPr>
          <p:cNvCxnSpPr>
            <a:stCxn id="8" idx="6"/>
            <a:endCxn id="12" idx="2"/>
          </p:cNvCxnSpPr>
          <p:nvPr/>
        </p:nvCxnSpPr>
        <p:spPr>
          <a:xfrm>
            <a:off x="5862722" y="2239040"/>
            <a:ext cx="943254" cy="559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6D7E87E-105D-09C8-CE37-4F06A891F520}"/>
              </a:ext>
            </a:extLst>
          </p:cNvPr>
          <p:cNvCxnSpPr>
            <a:stCxn id="8" idx="6"/>
            <a:endCxn id="10" idx="2"/>
          </p:cNvCxnSpPr>
          <p:nvPr/>
        </p:nvCxnSpPr>
        <p:spPr>
          <a:xfrm>
            <a:off x="5862722" y="2239040"/>
            <a:ext cx="943254" cy="1749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91A053E-EC8F-7E5F-B79D-C2B23646995E}"/>
              </a:ext>
            </a:extLst>
          </p:cNvPr>
          <p:cNvCxnSpPr>
            <a:stCxn id="8" idx="6"/>
            <a:endCxn id="13" idx="2"/>
          </p:cNvCxnSpPr>
          <p:nvPr/>
        </p:nvCxnSpPr>
        <p:spPr>
          <a:xfrm>
            <a:off x="5862722" y="2239040"/>
            <a:ext cx="943254" cy="2939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1E69E1-1884-2FF0-97C6-382725FDD020}"/>
              </a:ext>
            </a:extLst>
          </p:cNvPr>
          <p:cNvCxnSpPr>
            <a:stCxn id="9" idx="6"/>
            <a:endCxn id="11" idx="2"/>
          </p:cNvCxnSpPr>
          <p:nvPr/>
        </p:nvCxnSpPr>
        <p:spPr>
          <a:xfrm flipV="1">
            <a:off x="5862722" y="1608174"/>
            <a:ext cx="943254" cy="182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ABD6473-60CC-EA16-39CE-CEFFABAEA2ED}"/>
              </a:ext>
            </a:extLst>
          </p:cNvPr>
          <p:cNvCxnSpPr>
            <a:stCxn id="9" idx="6"/>
            <a:endCxn id="12" idx="2"/>
          </p:cNvCxnSpPr>
          <p:nvPr/>
        </p:nvCxnSpPr>
        <p:spPr>
          <a:xfrm flipV="1">
            <a:off x="5862722" y="2798134"/>
            <a:ext cx="943254" cy="63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22D54C0-8C06-F22A-A75E-DC40A274DA24}"/>
              </a:ext>
            </a:extLst>
          </p:cNvPr>
          <p:cNvCxnSpPr>
            <a:stCxn id="9" idx="6"/>
            <a:endCxn id="10" idx="2"/>
          </p:cNvCxnSpPr>
          <p:nvPr/>
        </p:nvCxnSpPr>
        <p:spPr>
          <a:xfrm>
            <a:off x="5862722" y="3429000"/>
            <a:ext cx="943254" cy="559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2D7BE70-2D83-7402-EBD1-CDA9D0974F90}"/>
              </a:ext>
            </a:extLst>
          </p:cNvPr>
          <p:cNvCxnSpPr>
            <a:stCxn id="9" idx="6"/>
            <a:endCxn id="13" idx="2"/>
          </p:cNvCxnSpPr>
          <p:nvPr/>
        </p:nvCxnSpPr>
        <p:spPr>
          <a:xfrm>
            <a:off x="5862722" y="3429000"/>
            <a:ext cx="943254" cy="1749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DA7A75E-C4D5-F1A1-CEA2-D23FEAB332DC}"/>
              </a:ext>
            </a:extLst>
          </p:cNvPr>
          <p:cNvCxnSpPr>
            <a:stCxn id="7" idx="6"/>
            <a:endCxn id="11" idx="2"/>
          </p:cNvCxnSpPr>
          <p:nvPr/>
        </p:nvCxnSpPr>
        <p:spPr>
          <a:xfrm flipV="1">
            <a:off x="5862722" y="1608174"/>
            <a:ext cx="943254" cy="3010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0471C5B-2BF6-D903-B0A4-EF7056AD3ACF}"/>
              </a:ext>
            </a:extLst>
          </p:cNvPr>
          <p:cNvCxnSpPr>
            <a:stCxn id="7" idx="6"/>
            <a:endCxn id="12" idx="2"/>
          </p:cNvCxnSpPr>
          <p:nvPr/>
        </p:nvCxnSpPr>
        <p:spPr>
          <a:xfrm flipV="1">
            <a:off x="5862722" y="2798134"/>
            <a:ext cx="943254" cy="182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1A7B81-4A7A-5630-0D0E-0CAA81505692}"/>
              </a:ext>
            </a:extLst>
          </p:cNvPr>
          <p:cNvCxnSpPr>
            <a:stCxn id="7" idx="6"/>
            <a:endCxn id="10" idx="2"/>
          </p:cNvCxnSpPr>
          <p:nvPr/>
        </p:nvCxnSpPr>
        <p:spPr>
          <a:xfrm flipV="1">
            <a:off x="5862722" y="3988094"/>
            <a:ext cx="943254" cy="63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CF8DB34-83BD-D0AA-D598-9BE28E2C3FB2}"/>
              </a:ext>
            </a:extLst>
          </p:cNvPr>
          <p:cNvCxnSpPr>
            <a:stCxn id="7" idx="6"/>
            <a:endCxn id="13" idx="2"/>
          </p:cNvCxnSpPr>
          <p:nvPr/>
        </p:nvCxnSpPr>
        <p:spPr>
          <a:xfrm>
            <a:off x="5862722" y="4618960"/>
            <a:ext cx="943254" cy="559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5C8C5FE-9EFB-4DF3-ED57-B59E13F076DF}"/>
              </a:ext>
            </a:extLst>
          </p:cNvPr>
          <p:cNvSpPr txBox="1"/>
          <p:nvPr/>
        </p:nvSpPr>
        <p:spPr>
          <a:xfrm>
            <a:off x="7525025" y="2673529"/>
            <a:ext cx="740591" cy="999825"/>
          </a:xfrm>
          <a:prstGeom prst="rect">
            <a:avLst/>
          </a:prstGeom>
          <a:noFill/>
        </p:spPr>
        <p:txBody>
          <a:bodyPr wrap="square" rtlCol="0">
            <a:spAutoFit/>
          </a:bodyPr>
          <a:lstStyle/>
          <a:p>
            <a:pPr defTabSz="748894">
              <a:spcAft>
                <a:spcPts val="630"/>
              </a:spcAft>
            </a:pPr>
            <a:r>
              <a:rPr lang="en-US" sz="5897" kern="1200" dirty="0">
                <a:solidFill>
                  <a:schemeClr val="bg2">
                    <a:lumMod val="90000"/>
                  </a:schemeClr>
                </a:solidFill>
                <a:latin typeface="+mn-lt"/>
                <a:ea typeface="+mn-ea"/>
                <a:cs typeface="+mn-cs"/>
              </a:rPr>
              <a:t>…</a:t>
            </a:r>
            <a:endParaRPr lang="en-CA" dirty="0">
              <a:solidFill>
                <a:schemeClr val="bg2">
                  <a:lumMod val="90000"/>
                </a:schemeClr>
              </a:solidFill>
            </a:endParaRPr>
          </a:p>
        </p:txBody>
      </p:sp>
      <p:cxnSp>
        <p:nvCxnSpPr>
          <p:cNvPr id="48" name="Straight Arrow Connector 47">
            <a:extLst>
              <a:ext uri="{FF2B5EF4-FFF2-40B4-BE49-F238E27FC236}">
                <a16:creationId xmlns:a16="http://schemas.microsoft.com/office/drawing/2014/main" id="{FAABF75C-0DB3-E5EE-73A8-44037D4F5C4B}"/>
              </a:ext>
            </a:extLst>
          </p:cNvPr>
          <p:cNvCxnSpPr>
            <a:stCxn id="16" idx="6"/>
            <a:endCxn id="20" idx="2"/>
          </p:cNvCxnSpPr>
          <p:nvPr/>
        </p:nvCxnSpPr>
        <p:spPr>
          <a:xfrm>
            <a:off x="9024010" y="160817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0C19B25-7200-02B1-BBF4-D59D610471D3}"/>
              </a:ext>
            </a:extLst>
          </p:cNvPr>
          <p:cNvCxnSpPr>
            <a:stCxn id="16" idx="6"/>
            <a:endCxn id="19" idx="2"/>
          </p:cNvCxnSpPr>
          <p:nvPr/>
        </p:nvCxnSpPr>
        <p:spPr>
          <a:xfrm>
            <a:off x="9024010" y="1608174"/>
            <a:ext cx="986354" cy="2379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B9C71D4-4FCB-FE9D-A878-377E7587DD46}"/>
              </a:ext>
            </a:extLst>
          </p:cNvPr>
          <p:cNvCxnSpPr>
            <a:stCxn id="17" idx="6"/>
            <a:endCxn id="20" idx="2"/>
          </p:cNvCxnSpPr>
          <p:nvPr/>
        </p:nvCxnSpPr>
        <p:spPr>
          <a:xfrm>
            <a:off x="9024010" y="2798134"/>
            <a:ext cx="986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EF4B0F6-6EF4-4688-1751-B8FE4EE07956}"/>
              </a:ext>
            </a:extLst>
          </p:cNvPr>
          <p:cNvCxnSpPr>
            <a:stCxn id="17" idx="6"/>
            <a:endCxn id="19" idx="2"/>
          </p:cNvCxnSpPr>
          <p:nvPr/>
        </p:nvCxnSpPr>
        <p:spPr>
          <a:xfrm>
            <a:off x="9024010" y="279813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4B0F02-CB41-E18D-1CF0-9B5623D45504}"/>
              </a:ext>
            </a:extLst>
          </p:cNvPr>
          <p:cNvCxnSpPr>
            <a:stCxn id="14" idx="6"/>
            <a:endCxn id="20" idx="2"/>
          </p:cNvCxnSpPr>
          <p:nvPr/>
        </p:nvCxnSpPr>
        <p:spPr>
          <a:xfrm flipV="1">
            <a:off x="9024010" y="279813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D66DD94-8259-DAC2-2A64-223CDD8EE68A}"/>
              </a:ext>
            </a:extLst>
          </p:cNvPr>
          <p:cNvCxnSpPr>
            <a:stCxn id="14" idx="6"/>
            <a:endCxn id="19" idx="2"/>
          </p:cNvCxnSpPr>
          <p:nvPr/>
        </p:nvCxnSpPr>
        <p:spPr>
          <a:xfrm>
            <a:off x="9024010" y="3988094"/>
            <a:ext cx="986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E5D8A4B-40E4-FC88-7C37-8986DF395364}"/>
              </a:ext>
            </a:extLst>
          </p:cNvPr>
          <p:cNvCxnSpPr>
            <a:stCxn id="18" idx="6"/>
            <a:endCxn id="20" idx="2"/>
          </p:cNvCxnSpPr>
          <p:nvPr/>
        </p:nvCxnSpPr>
        <p:spPr>
          <a:xfrm flipV="1">
            <a:off x="9024010" y="2798134"/>
            <a:ext cx="986354" cy="2379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C58C47B-6EBB-A028-8B14-19AAE206516D}"/>
              </a:ext>
            </a:extLst>
          </p:cNvPr>
          <p:cNvCxnSpPr>
            <a:stCxn id="18" idx="6"/>
            <a:endCxn id="19" idx="2"/>
          </p:cNvCxnSpPr>
          <p:nvPr/>
        </p:nvCxnSpPr>
        <p:spPr>
          <a:xfrm flipV="1">
            <a:off x="9024010" y="398809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73D178-3C42-1234-9037-90502E1E11C9}"/>
              </a:ext>
            </a:extLst>
          </p:cNvPr>
          <p:cNvSpPr txBox="1"/>
          <p:nvPr/>
        </p:nvSpPr>
        <p:spPr>
          <a:xfrm>
            <a:off x="5198366" y="5693733"/>
            <a:ext cx="684803" cy="369332"/>
          </a:xfrm>
          <a:prstGeom prst="rect">
            <a:avLst/>
          </a:prstGeom>
          <a:noFill/>
        </p:spPr>
        <p:txBody>
          <a:bodyPr wrap="none" rtlCol="0">
            <a:spAutoFit/>
          </a:bodyPr>
          <a:lstStyle/>
          <a:p>
            <a:r>
              <a:rPr lang="en-US" dirty="0">
                <a:solidFill>
                  <a:schemeClr val="bg2">
                    <a:lumMod val="90000"/>
                  </a:schemeClr>
                </a:solidFill>
              </a:rPr>
              <a:t>Input</a:t>
            </a:r>
            <a:endParaRPr lang="en-CA" dirty="0">
              <a:solidFill>
                <a:schemeClr val="bg2">
                  <a:lumMod val="90000"/>
                </a:schemeClr>
              </a:solidFill>
            </a:endParaRPr>
          </a:p>
        </p:txBody>
      </p:sp>
      <p:sp>
        <p:nvSpPr>
          <p:cNvPr id="66" name="TextBox 65">
            <a:extLst>
              <a:ext uri="{FF2B5EF4-FFF2-40B4-BE49-F238E27FC236}">
                <a16:creationId xmlns:a16="http://schemas.microsoft.com/office/drawing/2014/main" id="{0606CC2B-434C-87E6-72F5-50E6A627A281}"/>
              </a:ext>
            </a:extLst>
          </p:cNvPr>
          <p:cNvSpPr txBox="1"/>
          <p:nvPr/>
        </p:nvSpPr>
        <p:spPr>
          <a:xfrm>
            <a:off x="6711540" y="5693733"/>
            <a:ext cx="862737" cy="369332"/>
          </a:xfrm>
          <a:prstGeom prst="rect">
            <a:avLst/>
          </a:prstGeom>
          <a:noFill/>
        </p:spPr>
        <p:txBody>
          <a:bodyPr wrap="none" rtlCol="0">
            <a:spAutoFit/>
          </a:bodyPr>
          <a:lstStyle/>
          <a:p>
            <a:r>
              <a:rPr lang="en-US" dirty="0">
                <a:solidFill>
                  <a:schemeClr val="bg2">
                    <a:lumMod val="90000"/>
                  </a:schemeClr>
                </a:solidFill>
              </a:rPr>
              <a:t>Hidden</a:t>
            </a:r>
            <a:endParaRPr lang="en-CA" dirty="0">
              <a:solidFill>
                <a:schemeClr val="bg2">
                  <a:lumMod val="90000"/>
                </a:schemeClr>
              </a:solidFill>
            </a:endParaRPr>
          </a:p>
        </p:txBody>
      </p:sp>
      <p:sp>
        <p:nvSpPr>
          <p:cNvPr id="67" name="TextBox 66">
            <a:extLst>
              <a:ext uri="{FF2B5EF4-FFF2-40B4-BE49-F238E27FC236}">
                <a16:creationId xmlns:a16="http://schemas.microsoft.com/office/drawing/2014/main" id="{04253060-554B-CFEF-A298-5D527CF44854}"/>
              </a:ext>
            </a:extLst>
          </p:cNvPr>
          <p:cNvSpPr txBox="1"/>
          <p:nvPr/>
        </p:nvSpPr>
        <p:spPr>
          <a:xfrm>
            <a:off x="8273051" y="5698899"/>
            <a:ext cx="862737" cy="369332"/>
          </a:xfrm>
          <a:prstGeom prst="rect">
            <a:avLst/>
          </a:prstGeom>
          <a:noFill/>
        </p:spPr>
        <p:txBody>
          <a:bodyPr wrap="none" rtlCol="0">
            <a:spAutoFit/>
          </a:bodyPr>
          <a:lstStyle/>
          <a:p>
            <a:r>
              <a:rPr lang="en-US" dirty="0">
                <a:solidFill>
                  <a:schemeClr val="bg2">
                    <a:lumMod val="90000"/>
                  </a:schemeClr>
                </a:solidFill>
              </a:rPr>
              <a:t>Hidden</a:t>
            </a:r>
            <a:endParaRPr lang="en-CA" dirty="0">
              <a:solidFill>
                <a:schemeClr val="bg2">
                  <a:lumMod val="90000"/>
                </a:schemeClr>
              </a:solidFill>
            </a:endParaRPr>
          </a:p>
        </p:txBody>
      </p:sp>
      <p:sp>
        <p:nvSpPr>
          <p:cNvPr id="68" name="TextBox 67">
            <a:extLst>
              <a:ext uri="{FF2B5EF4-FFF2-40B4-BE49-F238E27FC236}">
                <a16:creationId xmlns:a16="http://schemas.microsoft.com/office/drawing/2014/main" id="{70C0EF99-E499-B8D1-03E4-EE8FE7EC6E0A}"/>
              </a:ext>
            </a:extLst>
          </p:cNvPr>
          <p:cNvSpPr txBox="1"/>
          <p:nvPr/>
        </p:nvSpPr>
        <p:spPr>
          <a:xfrm>
            <a:off x="9904155" y="5693733"/>
            <a:ext cx="856325" cy="369332"/>
          </a:xfrm>
          <a:prstGeom prst="rect">
            <a:avLst/>
          </a:prstGeom>
          <a:noFill/>
        </p:spPr>
        <p:txBody>
          <a:bodyPr wrap="none" rtlCol="0">
            <a:spAutoFit/>
          </a:bodyPr>
          <a:lstStyle/>
          <a:p>
            <a:r>
              <a:rPr lang="en-US" dirty="0">
                <a:solidFill>
                  <a:schemeClr val="bg2">
                    <a:lumMod val="90000"/>
                  </a:schemeClr>
                </a:solidFill>
              </a:rPr>
              <a:t>Output</a:t>
            </a:r>
            <a:endParaRPr lang="en-CA" dirty="0">
              <a:solidFill>
                <a:schemeClr val="bg2">
                  <a:lumMod val="90000"/>
                </a:schemeClr>
              </a:solidFill>
            </a:endParaRPr>
          </a:p>
        </p:txBody>
      </p:sp>
      <p:sp>
        <p:nvSpPr>
          <p:cNvPr id="69" name="TextBox 68">
            <a:extLst>
              <a:ext uri="{FF2B5EF4-FFF2-40B4-BE49-F238E27FC236}">
                <a16:creationId xmlns:a16="http://schemas.microsoft.com/office/drawing/2014/main" id="{83645A67-7C24-A402-3EA0-1E891C778DE6}"/>
              </a:ext>
            </a:extLst>
          </p:cNvPr>
          <p:cNvSpPr txBox="1"/>
          <p:nvPr/>
        </p:nvSpPr>
        <p:spPr>
          <a:xfrm>
            <a:off x="5198366" y="626218"/>
            <a:ext cx="855619" cy="369332"/>
          </a:xfrm>
          <a:prstGeom prst="rect">
            <a:avLst/>
          </a:prstGeom>
          <a:noFill/>
        </p:spPr>
        <p:txBody>
          <a:bodyPr wrap="none" rtlCol="0">
            <a:spAutoFit/>
          </a:bodyPr>
          <a:lstStyle/>
          <a:p>
            <a:r>
              <a:rPr lang="en-US" dirty="0">
                <a:solidFill>
                  <a:schemeClr val="bg2">
                    <a:lumMod val="90000"/>
                  </a:schemeClr>
                </a:solidFill>
              </a:rPr>
              <a:t>Layer 0</a:t>
            </a:r>
            <a:endParaRPr lang="en-CA" dirty="0">
              <a:solidFill>
                <a:schemeClr val="bg2">
                  <a:lumMod val="90000"/>
                </a:schemeClr>
              </a:solidFill>
            </a:endParaRPr>
          </a:p>
        </p:txBody>
      </p:sp>
      <p:sp>
        <p:nvSpPr>
          <p:cNvPr id="70" name="TextBox 69">
            <a:extLst>
              <a:ext uri="{FF2B5EF4-FFF2-40B4-BE49-F238E27FC236}">
                <a16:creationId xmlns:a16="http://schemas.microsoft.com/office/drawing/2014/main" id="{4C289966-A624-E590-29BD-5585E545795D}"/>
              </a:ext>
            </a:extLst>
          </p:cNvPr>
          <p:cNvSpPr txBox="1"/>
          <p:nvPr/>
        </p:nvSpPr>
        <p:spPr>
          <a:xfrm>
            <a:off x="6711540" y="626218"/>
            <a:ext cx="855619" cy="369332"/>
          </a:xfrm>
          <a:prstGeom prst="rect">
            <a:avLst/>
          </a:prstGeom>
          <a:noFill/>
        </p:spPr>
        <p:txBody>
          <a:bodyPr wrap="none" rtlCol="0">
            <a:spAutoFit/>
          </a:bodyPr>
          <a:lstStyle/>
          <a:p>
            <a:r>
              <a:rPr lang="en-US" dirty="0">
                <a:solidFill>
                  <a:schemeClr val="bg2">
                    <a:lumMod val="90000"/>
                  </a:schemeClr>
                </a:solidFill>
              </a:rPr>
              <a:t>Layer 1</a:t>
            </a:r>
            <a:endParaRPr lang="en-CA" dirty="0">
              <a:solidFill>
                <a:schemeClr val="bg2">
                  <a:lumMod val="90000"/>
                </a:schemeClr>
              </a:solidFill>
            </a:endParaRPr>
          </a:p>
        </p:txBody>
      </p:sp>
      <p:sp>
        <p:nvSpPr>
          <p:cNvPr id="71" name="TextBox 70">
            <a:extLst>
              <a:ext uri="{FF2B5EF4-FFF2-40B4-BE49-F238E27FC236}">
                <a16:creationId xmlns:a16="http://schemas.microsoft.com/office/drawing/2014/main" id="{B4677790-FDD5-8779-546A-62E6847DDF12}"/>
              </a:ext>
            </a:extLst>
          </p:cNvPr>
          <p:cNvSpPr txBox="1"/>
          <p:nvPr/>
        </p:nvSpPr>
        <p:spPr>
          <a:xfrm>
            <a:off x="8273051" y="631384"/>
            <a:ext cx="1075231" cy="369332"/>
          </a:xfrm>
          <a:prstGeom prst="rect">
            <a:avLst/>
          </a:prstGeom>
          <a:noFill/>
        </p:spPr>
        <p:txBody>
          <a:bodyPr wrap="none" rtlCol="0">
            <a:spAutoFit/>
          </a:bodyPr>
          <a:lstStyle/>
          <a:p>
            <a:r>
              <a:rPr lang="en-US" dirty="0">
                <a:solidFill>
                  <a:schemeClr val="bg2">
                    <a:lumMod val="90000"/>
                  </a:schemeClr>
                </a:solidFill>
              </a:rPr>
              <a:t>Layer N-1</a:t>
            </a:r>
            <a:endParaRPr lang="en-CA" dirty="0">
              <a:solidFill>
                <a:schemeClr val="bg2">
                  <a:lumMod val="90000"/>
                </a:schemeClr>
              </a:solidFill>
            </a:endParaRPr>
          </a:p>
        </p:txBody>
      </p:sp>
      <p:sp>
        <p:nvSpPr>
          <p:cNvPr id="72" name="TextBox 71">
            <a:extLst>
              <a:ext uri="{FF2B5EF4-FFF2-40B4-BE49-F238E27FC236}">
                <a16:creationId xmlns:a16="http://schemas.microsoft.com/office/drawing/2014/main" id="{9D421D42-9AA9-C90E-95B5-275E67720656}"/>
              </a:ext>
            </a:extLst>
          </p:cNvPr>
          <p:cNvSpPr txBox="1"/>
          <p:nvPr/>
        </p:nvSpPr>
        <p:spPr>
          <a:xfrm>
            <a:off x="9904155" y="626218"/>
            <a:ext cx="887679" cy="369332"/>
          </a:xfrm>
          <a:prstGeom prst="rect">
            <a:avLst/>
          </a:prstGeom>
          <a:noFill/>
        </p:spPr>
        <p:txBody>
          <a:bodyPr wrap="none" rtlCol="0">
            <a:spAutoFit/>
          </a:bodyPr>
          <a:lstStyle/>
          <a:p>
            <a:r>
              <a:rPr lang="en-US" dirty="0">
                <a:solidFill>
                  <a:schemeClr val="bg2">
                    <a:lumMod val="90000"/>
                  </a:schemeClr>
                </a:solidFill>
              </a:rPr>
              <a:t>Layer N</a:t>
            </a:r>
            <a:endParaRPr lang="en-CA" dirty="0">
              <a:solidFill>
                <a:schemeClr val="bg2">
                  <a:lumMod val="90000"/>
                </a:schemeClr>
              </a:solidFill>
            </a:endParaRPr>
          </a:p>
        </p:txBody>
      </p:sp>
      <p:sp>
        <p:nvSpPr>
          <p:cNvPr id="73" name="TextBox 72">
            <a:extLst>
              <a:ext uri="{FF2B5EF4-FFF2-40B4-BE49-F238E27FC236}">
                <a16:creationId xmlns:a16="http://schemas.microsoft.com/office/drawing/2014/main" id="{39D47A74-A13A-DCC4-0E5B-C5C01796E215}"/>
              </a:ext>
            </a:extLst>
          </p:cNvPr>
          <p:cNvSpPr txBox="1"/>
          <p:nvPr/>
        </p:nvSpPr>
        <p:spPr>
          <a:xfrm>
            <a:off x="5637914" y="2971800"/>
            <a:ext cx="65" cy="276999"/>
          </a:xfrm>
          <a:prstGeom prst="rect">
            <a:avLst/>
          </a:prstGeom>
          <a:noFill/>
        </p:spPr>
        <p:txBody>
          <a:bodyPr wrap="none" lIns="0" tIns="0" rIns="0" bIns="0" rtlCol="0">
            <a:spAutoFit/>
          </a:bodyPr>
          <a:lstStyle/>
          <a:p>
            <a:endParaRPr lang="en-CA" dirty="0">
              <a:solidFill>
                <a:schemeClr val="bg2">
                  <a:lumMod val="90000"/>
                </a:schemeClr>
              </a:solidFill>
            </a:endParaRPr>
          </a:p>
        </p:txBody>
      </p:sp>
      <p:grpSp>
        <p:nvGrpSpPr>
          <p:cNvPr id="23" name="Group 22">
            <a:extLst>
              <a:ext uri="{FF2B5EF4-FFF2-40B4-BE49-F238E27FC236}">
                <a16:creationId xmlns:a16="http://schemas.microsoft.com/office/drawing/2014/main" id="{62709208-8561-F533-657E-0B020520B5E7}"/>
              </a:ext>
            </a:extLst>
          </p:cNvPr>
          <p:cNvGrpSpPr/>
          <p:nvPr/>
        </p:nvGrpSpPr>
        <p:grpSpPr>
          <a:xfrm>
            <a:off x="4829273" y="576553"/>
            <a:ext cx="4941019" cy="4521029"/>
            <a:chOff x="5631671" y="938862"/>
            <a:chExt cx="2865087" cy="2484048"/>
          </a:xfrm>
        </p:grpSpPr>
        <p:sp>
          <p:nvSpPr>
            <p:cNvPr id="25" name="Arrow: Circular 24">
              <a:extLst>
                <a:ext uri="{FF2B5EF4-FFF2-40B4-BE49-F238E27FC236}">
                  <a16:creationId xmlns:a16="http://schemas.microsoft.com/office/drawing/2014/main" id="{9FD78560-2F41-55BF-3F28-03AD2707B4C6}"/>
                </a:ext>
              </a:extLst>
            </p:cNvPr>
            <p:cNvSpPr/>
            <p:nvPr/>
          </p:nvSpPr>
          <p:spPr>
            <a:xfrm rot="10800000">
              <a:off x="6588822" y="1508268"/>
              <a:ext cx="1787624" cy="1612821"/>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grpSp>
          <p:nvGrpSpPr>
            <p:cNvPr id="27" name="Group 26">
              <a:extLst>
                <a:ext uri="{FF2B5EF4-FFF2-40B4-BE49-F238E27FC236}">
                  <a16:creationId xmlns:a16="http://schemas.microsoft.com/office/drawing/2014/main" id="{59366A47-A44D-9270-A879-D7A93751A790}"/>
                </a:ext>
              </a:extLst>
            </p:cNvPr>
            <p:cNvGrpSpPr/>
            <p:nvPr/>
          </p:nvGrpSpPr>
          <p:grpSpPr>
            <a:xfrm>
              <a:off x="5631671" y="938862"/>
              <a:ext cx="2865087" cy="2484048"/>
              <a:chOff x="5631671" y="938862"/>
              <a:chExt cx="2865087" cy="2484048"/>
            </a:xfrm>
          </p:grpSpPr>
          <p:sp>
            <p:nvSpPr>
              <p:cNvPr id="28" name="Arrow: Circular 27">
                <a:extLst>
                  <a:ext uri="{FF2B5EF4-FFF2-40B4-BE49-F238E27FC236}">
                    <a16:creationId xmlns:a16="http://schemas.microsoft.com/office/drawing/2014/main" id="{D87FF637-CE80-E702-B13F-EAE8004F583B}"/>
                  </a:ext>
                </a:extLst>
              </p:cNvPr>
              <p:cNvSpPr/>
              <p:nvPr/>
            </p:nvSpPr>
            <p:spPr>
              <a:xfrm>
                <a:off x="6559728" y="1185312"/>
                <a:ext cx="1787624" cy="1612821"/>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30" name="TextBox 29">
                <a:extLst>
                  <a:ext uri="{FF2B5EF4-FFF2-40B4-BE49-F238E27FC236}">
                    <a16:creationId xmlns:a16="http://schemas.microsoft.com/office/drawing/2014/main" id="{8835C968-9C86-2556-F718-D1E83A752954}"/>
                  </a:ext>
                </a:extLst>
              </p:cNvPr>
              <p:cNvSpPr txBox="1"/>
              <p:nvPr/>
            </p:nvSpPr>
            <p:spPr>
              <a:xfrm>
                <a:off x="6787989" y="938862"/>
                <a:ext cx="1389289" cy="321301"/>
              </a:xfrm>
              <a:prstGeom prst="rect">
                <a:avLst/>
              </a:prstGeom>
              <a:solidFill>
                <a:schemeClr val="bg1"/>
              </a:solidFill>
              <a:ln>
                <a:solidFill>
                  <a:schemeClr val="accent1">
                    <a:shade val="15000"/>
                  </a:schemeClr>
                </a:solidFill>
              </a:ln>
            </p:spPr>
            <p:txBody>
              <a:bodyPr wrap="none" rtlCol="0">
                <a:spAutoFit/>
              </a:bodyPr>
              <a:lstStyle/>
              <a:p>
                <a:r>
                  <a:rPr lang="en-US" sz="3200" dirty="0">
                    <a:solidFill>
                      <a:srgbClr val="FF0000"/>
                    </a:solidFill>
                  </a:rPr>
                  <a:t>Forward pass</a:t>
                </a:r>
                <a:endParaRPr lang="en-CA" sz="3200" dirty="0">
                  <a:solidFill>
                    <a:srgbClr val="FF0000"/>
                  </a:solidFill>
                </a:endParaRPr>
              </a:p>
            </p:txBody>
          </p:sp>
          <p:sp>
            <p:nvSpPr>
              <p:cNvPr id="32" name="TextBox 31">
                <a:extLst>
                  <a:ext uri="{FF2B5EF4-FFF2-40B4-BE49-F238E27FC236}">
                    <a16:creationId xmlns:a16="http://schemas.microsoft.com/office/drawing/2014/main" id="{85EC7702-7A91-AB67-3CA6-0E183EF0C357}"/>
                  </a:ext>
                </a:extLst>
              </p:cNvPr>
              <p:cNvSpPr txBox="1"/>
              <p:nvPr/>
            </p:nvSpPr>
            <p:spPr>
              <a:xfrm>
                <a:off x="6532509" y="3101609"/>
                <a:ext cx="1964249" cy="321301"/>
              </a:xfrm>
              <a:prstGeom prst="rect">
                <a:avLst/>
              </a:prstGeom>
              <a:solidFill>
                <a:schemeClr val="bg1"/>
              </a:solidFill>
              <a:ln>
                <a:solidFill>
                  <a:schemeClr val="accent1">
                    <a:shade val="15000"/>
                  </a:schemeClr>
                </a:solidFill>
              </a:ln>
            </p:spPr>
            <p:txBody>
              <a:bodyPr wrap="none" rtlCol="0">
                <a:spAutoFit/>
              </a:bodyPr>
              <a:lstStyle/>
              <a:p>
                <a:r>
                  <a:rPr lang="en-US" sz="3200" dirty="0">
                    <a:solidFill>
                      <a:srgbClr val="FF0000"/>
                    </a:solidFill>
                  </a:rPr>
                  <a:t>Backpropagate loss</a:t>
                </a:r>
                <a:endParaRPr lang="en-CA" sz="3200" dirty="0">
                  <a:solidFill>
                    <a:srgbClr val="FF0000"/>
                  </a:solidFill>
                </a:endParaRPr>
              </a:p>
            </p:txBody>
          </p:sp>
          <p:sp>
            <p:nvSpPr>
              <p:cNvPr id="34" name="TextBox 33">
                <a:extLst>
                  <a:ext uri="{FF2B5EF4-FFF2-40B4-BE49-F238E27FC236}">
                    <a16:creationId xmlns:a16="http://schemas.microsoft.com/office/drawing/2014/main" id="{AF540B5F-F02B-F067-E37E-246F6D30F46A}"/>
                  </a:ext>
                </a:extLst>
              </p:cNvPr>
              <p:cNvSpPr txBox="1"/>
              <p:nvPr/>
            </p:nvSpPr>
            <p:spPr>
              <a:xfrm>
                <a:off x="7944283" y="1991677"/>
                <a:ext cx="518855" cy="321301"/>
              </a:xfrm>
              <a:prstGeom prst="rect">
                <a:avLst/>
              </a:prstGeom>
              <a:solidFill>
                <a:schemeClr val="bg1"/>
              </a:solidFill>
              <a:ln>
                <a:solidFill>
                  <a:schemeClr val="accent1">
                    <a:shade val="15000"/>
                  </a:schemeClr>
                </a:solidFill>
              </a:ln>
            </p:spPr>
            <p:txBody>
              <a:bodyPr wrap="none" rtlCol="0">
                <a:spAutoFit/>
              </a:bodyPr>
              <a:lstStyle/>
              <a:p>
                <a:r>
                  <a:rPr lang="en-US" sz="3200" dirty="0">
                    <a:solidFill>
                      <a:srgbClr val="FF0000"/>
                    </a:solidFill>
                  </a:rPr>
                  <a:t>Loss</a:t>
                </a:r>
                <a:endParaRPr lang="en-CA" sz="3200" dirty="0">
                  <a:solidFill>
                    <a:srgbClr val="FF0000"/>
                  </a:solidFill>
                </a:endParaRPr>
              </a:p>
            </p:txBody>
          </p:sp>
          <p:sp>
            <p:nvSpPr>
              <p:cNvPr id="36" name="TextBox 35">
                <a:extLst>
                  <a:ext uri="{FF2B5EF4-FFF2-40B4-BE49-F238E27FC236}">
                    <a16:creationId xmlns:a16="http://schemas.microsoft.com/office/drawing/2014/main" id="{DF0EE452-3463-7A79-7163-01DEE8645FB7}"/>
                  </a:ext>
                </a:extLst>
              </p:cNvPr>
              <p:cNvSpPr txBox="1"/>
              <p:nvPr/>
            </p:nvSpPr>
            <p:spPr>
              <a:xfrm>
                <a:off x="5631671" y="2004842"/>
                <a:ext cx="1621519" cy="321301"/>
              </a:xfrm>
              <a:prstGeom prst="rect">
                <a:avLst/>
              </a:prstGeom>
              <a:solidFill>
                <a:schemeClr val="bg1"/>
              </a:solidFill>
              <a:ln>
                <a:solidFill>
                  <a:schemeClr val="accent1">
                    <a:shade val="15000"/>
                  </a:schemeClr>
                </a:solidFill>
              </a:ln>
            </p:spPr>
            <p:txBody>
              <a:bodyPr wrap="none" rtlCol="0">
                <a:spAutoFit/>
              </a:bodyPr>
              <a:lstStyle/>
              <a:p>
                <a:r>
                  <a:rPr lang="en-US" sz="3200" dirty="0">
                    <a:solidFill>
                      <a:srgbClr val="FF0000"/>
                    </a:solidFill>
                  </a:rPr>
                  <a:t>Update weights</a:t>
                </a:r>
                <a:endParaRPr lang="en-CA" sz="3200" dirty="0">
                  <a:solidFill>
                    <a:srgbClr val="FF0000"/>
                  </a:solidFill>
                </a:endParaRPr>
              </a:p>
            </p:txBody>
          </p:sp>
        </p:grpSp>
      </p:grpSp>
    </p:spTree>
    <p:extLst>
      <p:ext uri="{BB962C8B-B14F-4D97-AF65-F5344CB8AC3E}">
        <p14:creationId xmlns:p14="http://schemas.microsoft.com/office/powerpoint/2010/main" val="3058900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635000" y="640823"/>
            <a:ext cx="3418659" cy="5583148"/>
          </a:xfrm>
        </p:spPr>
        <p:txBody>
          <a:bodyPr anchor="ctr">
            <a:normAutofit/>
          </a:bodyPr>
          <a:lstStyle/>
          <a:p>
            <a:r>
              <a:rPr lang="en-US" sz="5400" dirty="0"/>
              <a:t>Neural network inference</a:t>
            </a:r>
            <a:endParaRPr lang="en-CA" sz="5400" dirty="0"/>
          </a:p>
        </p:txBody>
      </p:sp>
      <p:sp>
        <p:nvSpPr>
          <p:cNvPr id="10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CEEB43E-A749-3CBF-E64E-031AB5F6696C}"/>
              </a:ext>
            </a:extLst>
          </p:cNvPr>
          <p:cNvSpPr/>
          <p:nvPr/>
        </p:nvSpPr>
        <p:spPr>
          <a:xfrm>
            <a:off x="5218814" y="4302641"/>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x3</a:t>
            </a:r>
            <a:endParaRPr lang="en-CA" dirty="0">
              <a:solidFill>
                <a:schemeClr val="tx1"/>
              </a:solidFill>
            </a:endParaRPr>
          </a:p>
        </p:txBody>
      </p:sp>
      <p:sp>
        <p:nvSpPr>
          <p:cNvPr id="8" name="Oval 7">
            <a:extLst>
              <a:ext uri="{FF2B5EF4-FFF2-40B4-BE49-F238E27FC236}">
                <a16:creationId xmlns:a16="http://schemas.microsoft.com/office/drawing/2014/main" id="{7861C601-F1D3-B4C2-3FEE-98C5EAE7B30B}"/>
              </a:ext>
            </a:extLst>
          </p:cNvPr>
          <p:cNvSpPr/>
          <p:nvPr/>
        </p:nvSpPr>
        <p:spPr>
          <a:xfrm>
            <a:off x="5218814" y="1922721"/>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x1</a:t>
            </a:r>
            <a:endParaRPr lang="en-CA" dirty="0">
              <a:solidFill>
                <a:schemeClr val="tx1"/>
              </a:solidFill>
            </a:endParaRPr>
          </a:p>
        </p:txBody>
      </p:sp>
      <p:sp>
        <p:nvSpPr>
          <p:cNvPr id="9" name="Oval 8">
            <a:extLst>
              <a:ext uri="{FF2B5EF4-FFF2-40B4-BE49-F238E27FC236}">
                <a16:creationId xmlns:a16="http://schemas.microsoft.com/office/drawing/2014/main" id="{2C4A76DA-39E7-078C-FC89-982131ED1551}"/>
              </a:ext>
            </a:extLst>
          </p:cNvPr>
          <p:cNvSpPr/>
          <p:nvPr/>
        </p:nvSpPr>
        <p:spPr>
          <a:xfrm>
            <a:off x="5218814" y="3112681"/>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x2</a:t>
            </a:r>
            <a:endParaRPr lang="en-CA" dirty="0">
              <a:solidFill>
                <a:schemeClr val="tx1"/>
              </a:solidFill>
            </a:endParaRPr>
          </a:p>
        </p:txBody>
      </p:sp>
      <p:grpSp>
        <p:nvGrpSpPr>
          <p:cNvPr id="63" name="Group 62">
            <a:extLst>
              <a:ext uri="{FF2B5EF4-FFF2-40B4-BE49-F238E27FC236}">
                <a16:creationId xmlns:a16="http://schemas.microsoft.com/office/drawing/2014/main" id="{FB6F9C56-83A5-FC36-1540-5AE768C48895}"/>
              </a:ext>
            </a:extLst>
          </p:cNvPr>
          <p:cNvGrpSpPr/>
          <p:nvPr/>
        </p:nvGrpSpPr>
        <p:grpSpPr>
          <a:xfrm>
            <a:off x="6805976" y="1291855"/>
            <a:ext cx="643908" cy="4202517"/>
            <a:chOff x="6417888" y="1291855"/>
            <a:chExt cx="643908" cy="4202517"/>
          </a:xfrm>
        </p:grpSpPr>
        <p:sp>
          <p:nvSpPr>
            <p:cNvPr id="10" name="Oval 9">
              <a:extLst>
                <a:ext uri="{FF2B5EF4-FFF2-40B4-BE49-F238E27FC236}">
                  <a16:creationId xmlns:a16="http://schemas.microsoft.com/office/drawing/2014/main" id="{68450BC5-7931-1659-C590-03C01AC23815}"/>
                </a:ext>
              </a:extLst>
            </p:cNvPr>
            <p:cNvSpPr/>
            <p:nvPr/>
          </p:nvSpPr>
          <p:spPr>
            <a:xfrm>
              <a:off x="6417888" y="367177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solidFill>
                  <a:schemeClr val="tx1"/>
                </a:solidFill>
              </a:endParaRPr>
            </a:p>
          </p:txBody>
        </p:sp>
        <p:sp>
          <p:nvSpPr>
            <p:cNvPr id="11" name="Oval 10">
              <a:extLst>
                <a:ext uri="{FF2B5EF4-FFF2-40B4-BE49-F238E27FC236}">
                  <a16:creationId xmlns:a16="http://schemas.microsoft.com/office/drawing/2014/main" id="{20E77B6A-E5C2-A992-F02E-0D1CC974235E}"/>
                </a:ext>
              </a:extLst>
            </p:cNvPr>
            <p:cNvSpPr/>
            <p:nvPr/>
          </p:nvSpPr>
          <p:spPr>
            <a:xfrm>
              <a:off x="6417888" y="129185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solidFill>
                  <a:schemeClr val="tx1"/>
                </a:solidFill>
              </a:endParaRPr>
            </a:p>
          </p:txBody>
        </p:sp>
        <p:sp>
          <p:nvSpPr>
            <p:cNvPr id="12" name="Oval 11">
              <a:extLst>
                <a:ext uri="{FF2B5EF4-FFF2-40B4-BE49-F238E27FC236}">
                  <a16:creationId xmlns:a16="http://schemas.microsoft.com/office/drawing/2014/main" id="{1D008969-9CC1-6AEC-FF9C-A2BC7C5FE548}"/>
                </a:ext>
              </a:extLst>
            </p:cNvPr>
            <p:cNvSpPr/>
            <p:nvPr/>
          </p:nvSpPr>
          <p:spPr>
            <a:xfrm>
              <a:off x="6417888" y="248181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solidFill>
                  <a:schemeClr val="tx1"/>
                </a:solidFill>
              </a:endParaRPr>
            </a:p>
          </p:txBody>
        </p:sp>
        <p:sp>
          <p:nvSpPr>
            <p:cNvPr id="13" name="Oval 12">
              <a:extLst>
                <a:ext uri="{FF2B5EF4-FFF2-40B4-BE49-F238E27FC236}">
                  <a16:creationId xmlns:a16="http://schemas.microsoft.com/office/drawing/2014/main" id="{1623B275-1A71-AF4B-2EB7-290CFCBE0F72}"/>
                </a:ext>
              </a:extLst>
            </p:cNvPr>
            <p:cNvSpPr/>
            <p:nvPr/>
          </p:nvSpPr>
          <p:spPr>
            <a:xfrm>
              <a:off x="6417888" y="486173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solidFill>
                  <a:schemeClr val="tx1"/>
                </a:solidFill>
              </a:endParaRPr>
            </a:p>
          </p:txBody>
        </p:sp>
      </p:grpSp>
      <p:grpSp>
        <p:nvGrpSpPr>
          <p:cNvPr id="64" name="Group 63">
            <a:extLst>
              <a:ext uri="{FF2B5EF4-FFF2-40B4-BE49-F238E27FC236}">
                <a16:creationId xmlns:a16="http://schemas.microsoft.com/office/drawing/2014/main" id="{4E8E8C3C-9652-9606-7AE8-77F24E7305CA}"/>
              </a:ext>
            </a:extLst>
          </p:cNvPr>
          <p:cNvGrpSpPr/>
          <p:nvPr/>
        </p:nvGrpSpPr>
        <p:grpSpPr>
          <a:xfrm>
            <a:off x="8380102" y="1291855"/>
            <a:ext cx="643908" cy="4202517"/>
            <a:chOff x="8816036" y="1291855"/>
            <a:chExt cx="643908" cy="4202517"/>
          </a:xfrm>
        </p:grpSpPr>
        <p:sp>
          <p:nvSpPr>
            <p:cNvPr id="14" name="Oval 13">
              <a:extLst>
                <a:ext uri="{FF2B5EF4-FFF2-40B4-BE49-F238E27FC236}">
                  <a16:creationId xmlns:a16="http://schemas.microsoft.com/office/drawing/2014/main" id="{B2227BF0-FEEA-ABF0-8586-373D8378284D}"/>
                </a:ext>
              </a:extLst>
            </p:cNvPr>
            <p:cNvSpPr/>
            <p:nvPr/>
          </p:nvSpPr>
          <p:spPr>
            <a:xfrm>
              <a:off x="8816036" y="367177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p>
          </p:txBody>
        </p:sp>
        <p:sp>
          <p:nvSpPr>
            <p:cNvPr id="16" name="Oval 15">
              <a:extLst>
                <a:ext uri="{FF2B5EF4-FFF2-40B4-BE49-F238E27FC236}">
                  <a16:creationId xmlns:a16="http://schemas.microsoft.com/office/drawing/2014/main" id="{ACD95052-EC3C-2364-F2E0-55A5AA77A9D1}"/>
                </a:ext>
              </a:extLst>
            </p:cNvPr>
            <p:cNvSpPr/>
            <p:nvPr/>
          </p:nvSpPr>
          <p:spPr>
            <a:xfrm>
              <a:off x="8816036" y="129185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p>
          </p:txBody>
        </p:sp>
        <p:sp>
          <p:nvSpPr>
            <p:cNvPr id="17" name="Oval 16">
              <a:extLst>
                <a:ext uri="{FF2B5EF4-FFF2-40B4-BE49-F238E27FC236}">
                  <a16:creationId xmlns:a16="http://schemas.microsoft.com/office/drawing/2014/main" id="{9F8BE5BB-AE09-9EB1-1D32-C39BB3275303}"/>
                </a:ext>
              </a:extLst>
            </p:cNvPr>
            <p:cNvSpPr/>
            <p:nvPr/>
          </p:nvSpPr>
          <p:spPr>
            <a:xfrm>
              <a:off x="8816036" y="248181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p>
          </p:txBody>
        </p:sp>
        <p:sp>
          <p:nvSpPr>
            <p:cNvPr id="18" name="Oval 17">
              <a:extLst>
                <a:ext uri="{FF2B5EF4-FFF2-40B4-BE49-F238E27FC236}">
                  <a16:creationId xmlns:a16="http://schemas.microsoft.com/office/drawing/2014/main" id="{C92BD4C5-4D5F-4783-C63A-490FB42903F2}"/>
                </a:ext>
              </a:extLst>
            </p:cNvPr>
            <p:cNvSpPr/>
            <p:nvPr/>
          </p:nvSpPr>
          <p:spPr>
            <a:xfrm>
              <a:off x="8816036" y="486173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p>
          </p:txBody>
        </p:sp>
      </p:grpSp>
      <p:sp>
        <p:nvSpPr>
          <p:cNvPr id="19" name="Oval 18">
            <a:extLst>
              <a:ext uri="{FF2B5EF4-FFF2-40B4-BE49-F238E27FC236}">
                <a16:creationId xmlns:a16="http://schemas.microsoft.com/office/drawing/2014/main" id="{8FE4EEC3-1390-FD34-1491-D98C6EFFB417}"/>
              </a:ext>
            </a:extLst>
          </p:cNvPr>
          <p:cNvSpPr/>
          <p:nvPr/>
        </p:nvSpPr>
        <p:spPr>
          <a:xfrm>
            <a:off x="10010364" y="3671775"/>
            <a:ext cx="643908" cy="632637"/>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y2'</a:t>
            </a:r>
            <a:endParaRPr lang="en-CA" dirty="0">
              <a:solidFill>
                <a:schemeClr val="bg1"/>
              </a:solidFill>
            </a:endParaRPr>
          </a:p>
        </p:txBody>
      </p:sp>
      <p:sp>
        <p:nvSpPr>
          <p:cNvPr id="20" name="Oval 19">
            <a:extLst>
              <a:ext uri="{FF2B5EF4-FFF2-40B4-BE49-F238E27FC236}">
                <a16:creationId xmlns:a16="http://schemas.microsoft.com/office/drawing/2014/main" id="{BEB3EA1C-6E24-FF86-A880-45012C5A7DD4}"/>
              </a:ext>
            </a:extLst>
          </p:cNvPr>
          <p:cNvSpPr/>
          <p:nvPr/>
        </p:nvSpPr>
        <p:spPr>
          <a:xfrm>
            <a:off x="10010364" y="2481815"/>
            <a:ext cx="643908" cy="632637"/>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y1'</a:t>
            </a:r>
            <a:endParaRPr lang="en-CA" dirty="0">
              <a:solidFill>
                <a:schemeClr val="bg1"/>
              </a:solidFill>
            </a:endParaRPr>
          </a:p>
        </p:txBody>
      </p:sp>
      <p:cxnSp>
        <p:nvCxnSpPr>
          <p:cNvPr id="22" name="Straight Arrow Connector 21">
            <a:extLst>
              <a:ext uri="{FF2B5EF4-FFF2-40B4-BE49-F238E27FC236}">
                <a16:creationId xmlns:a16="http://schemas.microsoft.com/office/drawing/2014/main" id="{CA84560B-A75B-E000-6394-821BCC87A624}"/>
              </a:ext>
            </a:extLst>
          </p:cNvPr>
          <p:cNvCxnSpPr>
            <a:stCxn id="8" idx="6"/>
            <a:endCxn id="11" idx="2"/>
          </p:cNvCxnSpPr>
          <p:nvPr/>
        </p:nvCxnSpPr>
        <p:spPr>
          <a:xfrm flipV="1">
            <a:off x="5862722" y="1608174"/>
            <a:ext cx="943254" cy="63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93957EA-70E7-D03E-0770-9E1D10488456}"/>
              </a:ext>
            </a:extLst>
          </p:cNvPr>
          <p:cNvCxnSpPr>
            <a:stCxn id="8" idx="6"/>
            <a:endCxn id="12" idx="2"/>
          </p:cNvCxnSpPr>
          <p:nvPr/>
        </p:nvCxnSpPr>
        <p:spPr>
          <a:xfrm>
            <a:off x="5862722" y="2239040"/>
            <a:ext cx="943254" cy="559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6D7E87E-105D-09C8-CE37-4F06A891F520}"/>
              </a:ext>
            </a:extLst>
          </p:cNvPr>
          <p:cNvCxnSpPr>
            <a:stCxn id="8" idx="6"/>
            <a:endCxn id="10" idx="2"/>
          </p:cNvCxnSpPr>
          <p:nvPr/>
        </p:nvCxnSpPr>
        <p:spPr>
          <a:xfrm>
            <a:off x="5862722" y="2239040"/>
            <a:ext cx="943254" cy="1749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91A053E-EC8F-7E5F-B79D-C2B23646995E}"/>
              </a:ext>
            </a:extLst>
          </p:cNvPr>
          <p:cNvCxnSpPr>
            <a:stCxn id="8" idx="6"/>
            <a:endCxn id="13" idx="2"/>
          </p:cNvCxnSpPr>
          <p:nvPr/>
        </p:nvCxnSpPr>
        <p:spPr>
          <a:xfrm>
            <a:off x="5862722" y="2239040"/>
            <a:ext cx="943254" cy="2939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1E69E1-1884-2FF0-97C6-382725FDD020}"/>
              </a:ext>
            </a:extLst>
          </p:cNvPr>
          <p:cNvCxnSpPr>
            <a:stCxn id="9" idx="6"/>
            <a:endCxn id="11" idx="2"/>
          </p:cNvCxnSpPr>
          <p:nvPr/>
        </p:nvCxnSpPr>
        <p:spPr>
          <a:xfrm flipV="1">
            <a:off x="5862722" y="1608174"/>
            <a:ext cx="943254" cy="182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ABD6473-60CC-EA16-39CE-CEFFABAEA2ED}"/>
              </a:ext>
            </a:extLst>
          </p:cNvPr>
          <p:cNvCxnSpPr>
            <a:stCxn id="9" idx="6"/>
            <a:endCxn id="12" idx="2"/>
          </p:cNvCxnSpPr>
          <p:nvPr/>
        </p:nvCxnSpPr>
        <p:spPr>
          <a:xfrm flipV="1">
            <a:off x="5862722" y="2798134"/>
            <a:ext cx="943254" cy="63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22D54C0-8C06-F22A-A75E-DC40A274DA24}"/>
              </a:ext>
            </a:extLst>
          </p:cNvPr>
          <p:cNvCxnSpPr>
            <a:stCxn id="9" idx="6"/>
            <a:endCxn id="10" idx="2"/>
          </p:cNvCxnSpPr>
          <p:nvPr/>
        </p:nvCxnSpPr>
        <p:spPr>
          <a:xfrm>
            <a:off x="5862722" y="3429000"/>
            <a:ext cx="943254" cy="559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2D7BE70-2D83-7402-EBD1-CDA9D0974F90}"/>
              </a:ext>
            </a:extLst>
          </p:cNvPr>
          <p:cNvCxnSpPr>
            <a:stCxn id="9" idx="6"/>
            <a:endCxn id="13" idx="2"/>
          </p:cNvCxnSpPr>
          <p:nvPr/>
        </p:nvCxnSpPr>
        <p:spPr>
          <a:xfrm>
            <a:off x="5862722" y="3429000"/>
            <a:ext cx="943254" cy="1749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DA7A75E-C4D5-F1A1-CEA2-D23FEAB332DC}"/>
              </a:ext>
            </a:extLst>
          </p:cNvPr>
          <p:cNvCxnSpPr>
            <a:stCxn id="7" idx="6"/>
            <a:endCxn id="11" idx="2"/>
          </p:cNvCxnSpPr>
          <p:nvPr/>
        </p:nvCxnSpPr>
        <p:spPr>
          <a:xfrm flipV="1">
            <a:off x="5862722" y="1608174"/>
            <a:ext cx="943254" cy="3010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0471C5B-2BF6-D903-B0A4-EF7056AD3ACF}"/>
              </a:ext>
            </a:extLst>
          </p:cNvPr>
          <p:cNvCxnSpPr>
            <a:stCxn id="7" idx="6"/>
            <a:endCxn id="12" idx="2"/>
          </p:cNvCxnSpPr>
          <p:nvPr/>
        </p:nvCxnSpPr>
        <p:spPr>
          <a:xfrm flipV="1">
            <a:off x="5862722" y="2798134"/>
            <a:ext cx="943254" cy="182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1A7B81-4A7A-5630-0D0E-0CAA81505692}"/>
              </a:ext>
            </a:extLst>
          </p:cNvPr>
          <p:cNvCxnSpPr>
            <a:stCxn id="7" idx="6"/>
            <a:endCxn id="10" idx="2"/>
          </p:cNvCxnSpPr>
          <p:nvPr/>
        </p:nvCxnSpPr>
        <p:spPr>
          <a:xfrm flipV="1">
            <a:off x="5862722" y="3988094"/>
            <a:ext cx="943254" cy="63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CF8DB34-83BD-D0AA-D598-9BE28E2C3FB2}"/>
              </a:ext>
            </a:extLst>
          </p:cNvPr>
          <p:cNvCxnSpPr>
            <a:stCxn id="7" idx="6"/>
            <a:endCxn id="13" idx="2"/>
          </p:cNvCxnSpPr>
          <p:nvPr/>
        </p:nvCxnSpPr>
        <p:spPr>
          <a:xfrm>
            <a:off x="5862722" y="4618960"/>
            <a:ext cx="943254" cy="559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5C8C5FE-9EFB-4DF3-ED57-B59E13F076DF}"/>
              </a:ext>
            </a:extLst>
          </p:cNvPr>
          <p:cNvSpPr txBox="1"/>
          <p:nvPr/>
        </p:nvSpPr>
        <p:spPr>
          <a:xfrm>
            <a:off x="7525025" y="2673529"/>
            <a:ext cx="740591" cy="1216622"/>
          </a:xfrm>
          <a:prstGeom prst="rect">
            <a:avLst/>
          </a:prstGeom>
          <a:noFill/>
        </p:spPr>
        <p:txBody>
          <a:bodyPr wrap="square" rtlCol="0">
            <a:spAutoFit/>
          </a:bodyPr>
          <a:lstStyle/>
          <a:p>
            <a:pPr defTabSz="748894">
              <a:spcAft>
                <a:spcPts val="630"/>
              </a:spcAft>
            </a:pPr>
            <a:r>
              <a:rPr lang="en-US" sz="5897" kern="1200" dirty="0">
                <a:solidFill>
                  <a:schemeClr val="tx1"/>
                </a:solidFill>
                <a:latin typeface="+mn-lt"/>
                <a:ea typeface="+mn-ea"/>
                <a:cs typeface="+mn-cs"/>
              </a:rPr>
              <a:t>…</a:t>
            </a:r>
            <a:endParaRPr lang="en-CA" dirty="0"/>
          </a:p>
        </p:txBody>
      </p:sp>
      <p:cxnSp>
        <p:nvCxnSpPr>
          <p:cNvPr id="48" name="Straight Arrow Connector 47">
            <a:extLst>
              <a:ext uri="{FF2B5EF4-FFF2-40B4-BE49-F238E27FC236}">
                <a16:creationId xmlns:a16="http://schemas.microsoft.com/office/drawing/2014/main" id="{FAABF75C-0DB3-E5EE-73A8-44037D4F5C4B}"/>
              </a:ext>
            </a:extLst>
          </p:cNvPr>
          <p:cNvCxnSpPr>
            <a:stCxn id="16" idx="6"/>
            <a:endCxn id="20" idx="2"/>
          </p:cNvCxnSpPr>
          <p:nvPr/>
        </p:nvCxnSpPr>
        <p:spPr>
          <a:xfrm>
            <a:off x="9024010" y="160817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0C19B25-7200-02B1-BBF4-D59D610471D3}"/>
              </a:ext>
            </a:extLst>
          </p:cNvPr>
          <p:cNvCxnSpPr>
            <a:stCxn id="16" idx="6"/>
            <a:endCxn id="19" idx="2"/>
          </p:cNvCxnSpPr>
          <p:nvPr/>
        </p:nvCxnSpPr>
        <p:spPr>
          <a:xfrm>
            <a:off x="9024010" y="1608174"/>
            <a:ext cx="986354" cy="2379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B9C71D4-4FCB-FE9D-A878-377E7587DD46}"/>
              </a:ext>
            </a:extLst>
          </p:cNvPr>
          <p:cNvCxnSpPr>
            <a:stCxn id="17" idx="6"/>
            <a:endCxn id="20" idx="2"/>
          </p:cNvCxnSpPr>
          <p:nvPr/>
        </p:nvCxnSpPr>
        <p:spPr>
          <a:xfrm>
            <a:off x="9024010" y="2798134"/>
            <a:ext cx="986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EF4B0F6-6EF4-4688-1751-B8FE4EE07956}"/>
              </a:ext>
            </a:extLst>
          </p:cNvPr>
          <p:cNvCxnSpPr>
            <a:stCxn id="17" idx="6"/>
            <a:endCxn id="19" idx="2"/>
          </p:cNvCxnSpPr>
          <p:nvPr/>
        </p:nvCxnSpPr>
        <p:spPr>
          <a:xfrm>
            <a:off x="9024010" y="279813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4B0F02-CB41-E18D-1CF0-9B5623D45504}"/>
              </a:ext>
            </a:extLst>
          </p:cNvPr>
          <p:cNvCxnSpPr>
            <a:stCxn id="14" idx="6"/>
            <a:endCxn id="20" idx="2"/>
          </p:cNvCxnSpPr>
          <p:nvPr/>
        </p:nvCxnSpPr>
        <p:spPr>
          <a:xfrm flipV="1">
            <a:off x="9024010" y="279813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D66DD94-8259-DAC2-2A64-223CDD8EE68A}"/>
              </a:ext>
            </a:extLst>
          </p:cNvPr>
          <p:cNvCxnSpPr>
            <a:stCxn id="14" idx="6"/>
            <a:endCxn id="19" idx="2"/>
          </p:cNvCxnSpPr>
          <p:nvPr/>
        </p:nvCxnSpPr>
        <p:spPr>
          <a:xfrm>
            <a:off x="9024010" y="3988094"/>
            <a:ext cx="986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E5D8A4B-40E4-FC88-7C37-8986DF395364}"/>
              </a:ext>
            </a:extLst>
          </p:cNvPr>
          <p:cNvCxnSpPr>
            <a:stCxn id="18" idx="6"/>
            <a:endCxn id="20" idx="2"/>
          </p:cNvCxnSpPr>
          <p:nvPr/>
        </p:nvCxnSpPr>
        <p:spPr>
          <a:xfrm flipV="1">
            <a:off x="9024010" y="2798134"/>
            <a:ext cx="986354" cy="2379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C58C47B-6EBB-A028-8B14-19AAE206516D}"/>
              </a:ext>
            </a:extLst>
          </p:cNvPr>
          <p:cNvCxnSpPr>
            <a:stCxn id="18" idx="6"/>
            <a:endCxn id="19" idx="2"/>
          </p:cNvCxnSpPr>
          <p:nvPr/>
        </p:nvCxnSpPr>
        <p:spPr>
          <a:xfrm flipV="1">
            <a:off x="9024010" y="398809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73D178-3C42-1234-9037-90502E1E11C9}"/>
              </a:ext>
            </a:extLst>
          </p:cNvPr>
          <p:cNvSpPr txBox="1"/>
          <p:nvPr/>
        </p:nvSpPr>
        <p:spPr>
          <a:xfrm>
            <a:off x="5198366" y="5693733"/>
            <a:ext cx="684803" cy="369332"/>
          </a:xfrm>
          <a:prstGeom prst="rect">
            <a:avLst/>
          </a:prstGeom>
          <a:noFill/>
        </p:spPr>
        <p:txBody>
          <a:bodyPr wrap="none" rtlCol="0">
            <a:spAutoFit/>
          </a:bodyPr>
          <a:lstStyle/>
          <a:p>
            <a:r>
              <a:rPr lang="en-US" dirty="0"/>
              <a:t>Input</a:t>
            </a:r>
            <a:endParaRPr lang="en-CA" dirty="0"/>
          </a:p>
        </p:txBody>
      </p:sp>
      <p:sp>
        <p:nvSpPr>
          <p:cNvPr id="66" name="TextBox 65">
            <a:extLst>
              <a:ext uri="{FF2B5EF4-FFF2-40B4-BE49-F238E27FC236}">
                <a16:creationId xmlns:a16="http://schemas.microsoft.com/office/drawing/2014/main" id="{0606CC2B-434C-87E6-72F5-50E6A627A281}"/>
              </a:ext>
            </a:extLst>
          </p:cNvPr>
          <p:cNvSpPr txBox="1"/>
          <p:nvPr/>
        </p:nvSpPr>
        <p:spPr>
          <a:xfrm>
            <a:off x="6711540" y="5693733"/>
            <a:ext cx="862737" cy="369332"/>
          </a:xfrm>
          <a:prstGeom prst="rect">
            <a:avLst/>
          </a:prstGeom>
          <a:noFill/>
        </p:spPr>
        <p:txBody>
          <a:bodyPr wrap="none" rtlCol="0">
            <a:spAutoFit/>
          </a:bodyPr>
          <a:lstStyle/>
          <a:p>
            <a:r>
              <a:rPr lang="en-US" dirty="0"/>
              <a:t>Hidden</a:t>
            </a:r>
            <a:endParaRPr lang="en-CA" dirty="0"/>
          </a:p>
        </p:txBody>
      </p:sp>
      <p:sp>
        <p:nvSpPr>
          <p:cNvPr id="67" name="TextBox 66">
            <a:extLst>
              <a:ext uri="{FF2B5EF4-FFF2-40B4-BE49-F238E27FC236}">
                <a16:creationId xmlns:a16="http://schemas.microsoft.com/office/drawing/2014/main" id="{04253060-554B-CFEF-A298-5D527CF44854}"/>
              </a:ext>
            </a:extLst>
          </p:cNvPr>
          <p:cNvSpPr txBox="1"/>
          <p:nvPr/>
        </p:nvSpPr>
        <p:spPr>
          <a:xfrm>
            <a:off x="8273051" y="5698899"/>
            <a:ext cx="862737" cy="369332"/>
          </a:xfrm>
          <a:prstGeom prst="rect">
            <a:avLst/>
          </a:prstGeom>
          <a:noFill/>
        </p:spPr>
        <p:txBody>
          <a:bodyPr wrap="none" rtlCol="0">
            <a:spAutoFit/>
          </a:bodyPr>
          <a:lstStyle/>
          <a:p>
            <a:r>
              <a:rPr lang="en-US" dirty="0"/>
              <a:t>Hidden</a:t>
            </a:r>
            <a:endParaRPr lang="en-CA" dirty="0"/>
          </a:p>
        </p:txBody>
      </p:sp>
      <p:sp>
        <p:nvSpPr>
          <p:cNvPr id="68" name="TextBox 67">
            <a:extLst>
              <a:ext uri="{FF2B5EF4-FFF2-40B4-BE49-F238E27FC236}">
                <a16:creationId xmlns:a16="http://schemas.microsoft.com/office/drawing/2014/main" id="{70C0EF99-E499-B8D1-03E4-EE8FE7EC6E0A}"/>
              </a:ext>
            </a:extLst>
          </p:cNvPr>
          <p:cNvSpPr txBox="1"/>
          <p:nvPr/>
        </p:nvSpPr>
        <p:spPr>
          <a:xfrm>
            <a:off x="9904155" y="5693733"/>
            <a:ext cx="856325" cy="369332"/>
          </a:xfrm>
          <a:prstGeom prst="rect">
            <a:avLst/>
          </a:prstGeom>
          <a:noFill/>
        </p:spPr>
        <p:txBody>
          <a:bodyPr wrap="none" rtlCol="0">
            <a:spAutoFit/>
          </a:bodyPr>
          <a:lstStyle/>
          <a:p>
            <a:r>
              <a:rPr lang="en-US" dirty="0"/>
              <a:t>Output</a:t>
            </a:r>
            <a:endParaRPr lang="en-CA" dirty="0"/>
          </a:p>
        </p:txBody>
      </p:sp>
      <p:sp>
        <p:nvSpPr>
          <p:cNvPr id="69" name="TextBox 68">
            <a:extLst>
              <a:ext uri="{FF2B5EF4-FFF2-40B4-BE49-F238E27FC236}">
                <a16:creationId xmlns:a16="http://schemas.microsoft.com/office/drawing/2014/main" id="{83645A67-7C24-A402-3EA0-1E891C778DE6}"/>
              </a:ext>
            </a:extLst>
          </p:cNvPr>
          <p:cNvSpPr txBox="1"/>
          <p:nvPr/>
        </p:nvSpPr>
        <p:spPr>
          <a:xfrm>
            <a:off x="5198366" y="626218"/>
            <a:ext cx="855619" cy="369332"/>
          </a:xfrm>
          <a:prstGeom prst="rect">
            <a:avLst/>
          </a:prstGeom>
          <a:noFill/>
        </p:spPr>
        <p:txBody>
          <a:bodyPr wrap="none" rtlCol="0">
            <a:spAutoFit/>
          </a:bodyPr>
          <a:lstStyle/>
          <a:p>
            <a:r>
              <a:rPr lang="en-US" dirty="0"/>
              <a:t>Layer 0</a:t>
            </a:r>
            <a:endParaRPr lang="en-CA" dirty="0"/>
          </a:p>
        </p:txBody>
      </p:sp>
      <p:sp>
        <p:nvSpPr>
          <p:cNvPr id="70" name="TextBox 69">
            <a:extLst>
              <a:ext uri="{FF2B5EF4-FFF2-40B4-BE49-F238E27FC236}">
                <a16:creationId xmlns:a16="http://schemas.microsoft.com/office/drawing/2014/main" id="{4C289966-A624-E590-29BD-5585E545795D}"/>
              </a:ext>
            </a:extLst>
          </p:cNvPr>
          <p:cNvSpPr txBox="1"/>
          <p:nvPr/>
        </p:nvSpPr>
        <p:spPr>
          <a:xfrm>
            <a:off x="6711540" y="626218"/>
            <a:ext cx="855619" cy="369332"/>
          </a:xfrm>
          <a:prstGeom prst="rect">
            <a:avLst/>
          </a:prstGeom>
          <a:noFill/>
        </p:spPr>
        <p:txBody>
          <a:bodyPr wrap="none" rtlCol="0">
            <a:spAutoFit/>
          </a:bodyPr>
          <a:lstStyle/>
          <a:p>
            <a:r>
              <a:rPr lang="en-US" dirty="0"/>
              <a:t>Layer 1</a:t>
            </a:r>
            <a:endParaRPr lang="en-CA" dirty="0"/>
          </a:p>
        </p:txBody>
      </p:sp>
      <p:sp>
        <p:nvSpPr>
          <p:cNvPr id="71" name="TextBox 70">
            <a:extLst>
              <a:ext uri="{FF2B5EF4-FFF2-40B4-BE49-F238E27FC236}">
                <a16:creationId xmlns:a16="http://schemas.microsoft.com/office/drawing/2014/main" id="{B4677790-FDD5-8779-546A-62E6847DDF12}"/>
              </a:ext>
            </a:extLst>
          </p:cNvPr>
          <p:cNvSpPr txBox="1"/>
          <p:nvPr/>
        </p:nvSpPr>
        <p:spPr>
          <a:xfrm>
            <a:off x="8273051" y="631384"/>
            <a:ext cx="1075231" cy="369332"/>
          </a:xfrm>
          <a:prstGeom prst="rect">
            <a:avLst/>
          </a:prstGeom>
          <a:noFill/>
        </p:spPr>
        <p:txBody>
          <a:bodyPr wrap="none" rtlCol="0">
            <a:spAutoFit/>
          </a:bodyPr>
          <a:lstStyle/>
          <a:p>
            <a:r>
              <a:rPr lang="en-US" dirty="0"/>
              <a:t>Layer N-1</a:t>
            </a:r>
            <a:endParaRPr lang="en-CA" dirty="0"/>
          </a:p>
        </p:txBody>
      </p:sp>
      <p:sp>
        <p:nvSpPr>
          <p:cNvPr id="72" name="TextBox 71">
            <a:extLst>
              <a:ext uri="{FF2B5EF4-FFF2-40B4-BE49-F238E27FC236}">
                <a16:creationId xmlns:a16="http://schemas.microsoft.com/office/drawing/2014/main" id="{9D421D42-9AA9-C90E-95B5-275E67720656}"/>
              </a:ext>
            </a:extLst>
          </p:cNvPr>
          <p:cNvSpPr txBox="1"/>
          <p:nvPr/>
        </p:nvSpPr>
        <p:spPr>
          <a:xfrm>
            <a:off x="9904155" y="626218"/>
            <a:ext cx="887679" cy="369332"/>
          </a:xfrm>
          <a:prstGeom prst="rect">
            <a:avLst/>
          </a:prstGeom>
          <a:noFill/>
        </p:spPr>
        <p:txBody>
          <a:bodyPr wrap="none" rtlCol="0">
            <a:spAutoFit/>
          </a:bodyPr>
          <a:lstStyle/>
          <a:p>
            <a:r>
              <a:rPr lang="en-US" dirty="0"/>
              <a:t>Layer N</a:t>
            </a:r>
            <a:endParaRPr lang="en-CA" dirty="0"/>
          </a:p>
        </p:txBody>
      </p:sp>
      <p:sp>
        <p:nvSpPr>
          <p:cNvPr id="73" name="TextBox 72">
            <a:extLst>
              <a:ext uri="{FF2B5EF4-FFF2-40B4-BE49-F238E27FC236}">
                <a16:creationId xmlns:a16="http://schemas.microsoft.com/office/drawing/2014/main" id="{39D47A74-A13A-DCC4-0E5B-C5C01796E215}"/>
              </a:ext>
            </a:extLst>
          </p:cNvPr>
          <p:cNvSpPr txBox="1"/>
          <p:nvPr/>
        </p:nvSpPr>
        <p:spPr>
          <a:xfrm>
            <a:off x="5637914" y="2971800"/>
            <a:ext cx="65" cy="276999"/>
          </a:xfrm>
          <a:prstGeom prst="rect">
            <a:avLst/>
          </a:prstGeom>
          <a:noFill/>
        </p:spPr>
        <p:txBody>
          <a:bodyPr wrap="none" lIns="0" tIns="0" rIns="0" bIns="0" rtlCol="0">
            <a:spAutoFit/>
          </a:bodyPr>
          <a:lstStyle/>
          <a:p>
            <a:endParaRPr lang="en-CA" dirty="0"/>
          </a:p>
        </p:txBody>
      </p:sp>
      <p:sp>
        <p:nvSpPr>
          <p:cNvPr id="3" name="Arrow: Right 2">
            <a:extLst>
              <a:ext uri="{FF2B5EF4-FFF2-40B4-BE49-F238E27FC236}">
                <a16:creationId xmlns:a16="http://schemas.microsoft.com/office/drawing/2014/main" id="{1EF8571C-E890-3064-C2B2-4C58BF01DE86}"/>
              </a:ext>
            </a:extLst>
          </p:cNvPr>
          <p:cNvSpPr/>
          <p:nvPr/>
        </p:nvSpPr>
        <p:spPr>
          <a:xfrm>
            <a:off x="5198367" y="146902"/>
            <a:ext cx="4897248" cy="5590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Forward pass</a:t>
            </a:r>
            <a:endParaRPr lang="en-CA" dirty="0"/>
          </a:p>
        </p:txBody>
      </p:sp>
      <p:sp>
        <p:nvSpPr>
          <p:cNvPr id="4" name="Rectangle: Rounded Corners 3">
            <a:extLst>
              <a:ext uri="{FF2B5EF4-FFF2-40B4-BE49-F238E27FC236}">
                <a16:creationId xmlns:a16="http://schemas.microsoft.com/office/drawing/2014/main" id="{813DF8AA-F2B4-D2D5-AA7A-FACED358CC6A}"/>
              </a:ext>
            </a:extLst>
          </p:cNvPr>
          <p:cNvSpPr/>
          <p:nvPr/>
        </p:nvSpPr>
        <p:spPr>
          <a:xfrm rot="5400000">
            <a:off x="3123020" y="3259179"/>
            <a:ext cx="3368525" cy="3522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Real data</a:t>
            </a:r>
          </a:p>
        </p:txBody>
      </p:sp>
    </p:spTree>
    <p:extLst>
      <p:ext uri="{BB962C8B-B14F-4D97-AF65-F5344CB8AC3E}">
        <p14:creationId xmlns:p14="http://schemas.microsoft.com/office/powerpoint/2010/main" val="187794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635000" y="640823"/>
            <a:ext cx="3418659" cy="5583148"/>
          </a:xfrm>
        </p:spPr>
        <p:txBody>
          <a:bodyPr anchor="ctr">
            <a:normAutofit/>
          </a:bodyPr>
          <a:lstStyle/>
          <a:p>
            <a:r>
              <a:rPr lang="en-US" sz="5400" dirty="0"/>
              <a:t>Sequence to sequence models</a:t>
            </a:r>
            <a:endParaRPr lang="en-CA" sz="5400" dirty="0"/>
          </a:p>
        </p:txBody>
      </p:sp>
      <p:sp>
        <p:nvSpPr>
          <p:cNvPr id="11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9C6C629-52CF-DBA6-BDD5-7105D5C86896}"/>
              </a:ext>
            </a:extLst>
          </p:cNvPr>
          <p:cNvGrpSpPr/>
          <p:nvPr/>
        </p:nvGrpSpPr>
        <p:grpSpPr>
          <a:xfrm>
            <a:off x="4784176" y="640822"/>
            <a:ext cx="6628196" cy="5536141"/>
            <a:chOff x="5397592" y="640822"/>
            <a:chExt cx="6628195" cy="5536140"/>
          </a:xfrm>
        </p:grpSpPr>
        <p:grpSp>
          <p:nvGrpSpPr>
            <p:cNvPr id="6" name="Group 5">
              <a:extLst>
                <a:ext uri="{FF2B5EF4-FFF2-40B4-BE49-F238E27FC236}">
                  <a16:creationId xmlns:a16="http://schemas.microsoft.com/office/drawing/2014/main" id="{C90684B8-FFC7-2A0D-D771-7296278298B0}"/>
                </a:ext>
              </a:extLst>
            </p:cNvPr>
            <p:cNvGrpSpPr/>
            <p:nvPr/>
          </p:nvGrpSpPr>
          <p:grpSpPr>
            <a:xfrm>
              <a:off x="5397592" y="640822"/>
              <a:ext cx="5401363" cy="5536140"/>
              <a:chOff x="6218924" y="1631715"/>
              <a:chExt cx="4295093" cy="4402267"/>
            </a:xfrm>
          </p:grpSpPr>
          <p:sp>
            <p:nvSpPr>
              <p:cNvPr id="15" name="Rectangle: Rounded Corners 14">
                <a:extLst>
                  <a:ext uri="{FF2B5EF4-FFF2-40B4-BE49-F238E27FC236}">
                    <a16:creationId xmlns:a16="http://schemas.microsoft.com/office/drawing/2014/main" id="{99DEF7C5-E801-4BC5-3C13-01C4CCE04EFB}"/>
                  </a:ext>
                </a:extLst>
              </p:cNvPr>
              <p:cNvSpPr/>
              <p:nvPr/>
            </p:nvSpPr>
            <p:spPr>
              <a:xfrm>
                <a:off x="6218924" y="2906238"/>
                <a:ext cx="4295093" cy="1899351"/>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108710">
                  <a:spcAft>
                    <a:spcPts val="750"/>
                  </a:spcAft>
                </a:pPr>
                <a:r>
                  <a:rPr lang="en-US" sz="2183" kern="1200">
                    <a:solidFill>
                      <a:schemeClr val="tx1"/>
                    </a:solidFill>
                    <a:latin typeface="+mn-lt"/>
                    <a:ea typeface="+mn-ea"/>
                    <a:cs typeface="+mn-cs"/>
                  </a:rPr>
                  <a:t>Neural network</a:t>
                </a:r>
                <a:endParaRPr lang="en-CA">
                  <a:solidFill>
                    <a:schemeClr val="tx1"/>
                  </a:solidFill>
                </a:endParaRPr>
              </a:p>
            </p:txBody>
          </p:sp>
          <p:sp>
            <p:nvSpPr>
              <p:cNvPr id="27" name="Rectangle 26">
                <a:extLst>
                  <a:ext uri="{FF2B5EF4-FFF2-40B4-BE49-F238E27FC236}">
                    <a16:creationId xmlns:a16="http://schemas.microsoft.com/office/drawing/2014/main" id="{F3E6E7DB-39ED-1469-BB29-E4838D07F2E0}"/>
                  </a:ext>
                </a:extLst>
              </p:cNvPr>
              <p:cNvSpPr/>
              <p:nvPr/>
            </p:nvSpPr>
            <p:spPr>
              <a:xfrm>
                <a:off x="6785764" y="5680525"/>
                <a:ext cx="3161414" cy="35345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108710">
                  <a:spcAft>
                    <a:spcPts val="750"/>
                  </a:spcAft>
                </a:pPr>
                <a:r>
                  <a:rPr lang="en-US" sz="2183" kern="1200">
                    <a:solidFill>
                      <a:schemeClr val="tx1"/>
                    </a:solidFill>
                    <a:latin typeface="+mn-lt"/>
                    <a:ea typeface="+mn-ea"/>
                    <a:cs typeface="+mn-cs"/>
                  </a:rPr>
                  <a:t>Input sequence</a:t>
                </a:r>
                <a:endParaRPr lang="en-CA">
                  <a:solidFill>
                    <a:schemeClr val="tx1"/>
                  </a:solidFill>
                </a:endParaRPr>
              </a:p>
            </p:txBody>
          </p:sp>
          <p:sp>
            <p:nvSpPr>
              <p:cNvPr id="87" name="Arrow: Up 86">
                <a:extLst>
                  <a:ext uri="{FF2B5EF4-FFF2-40B4-BE49-F238E27FC236}">
                    <a16:creationId xmlns:a16="http://schemas.microsoft.com/office/drawing/2014/main" id="{218A17FA-CBDC-04CA-BD0A-42E558CA5C6A}"/>
                  </a:ext>
                </a:extLst>
              </p:cNvPr>
              <p:cNvSpPr/>
              <p:nvPr/>
            </p:nvSpPr>
            <p:spPr>
              <a:xfrm>
                <a:off x="8311993" y="5059179"/>
                <a:ext cx="215288" cy="367756"/>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Arrow: Up 89">
                <a:extLst>
                  <a:ext uri="{FF2B5EF4-FFF2-40B4-BE49-F238E27FC236}">
                    <a16:creationId xmlns:a16="http://schemas.microsoft.com/office/drawing/2014/main" id="{6F526C70-911A-BADB-9F5C-8346750B40C0}"/>
                  </a:ext>
                </a:extLst>
              </p:cNvPr>
              <p:cNvSpPr/>
              <p:nvPr/>
            </p:nvSpPr>
            <p:spPr>
              <a:xfrm>
                <a:off x="8258826" y="2264012"/>
                <a:ext cx="215288" cy="367756"/>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E1FC9509-5D6E-BAD3-C532-0A3F1F9A836F}"/>
                  </a:ext>
                </a:extLst>
              </p:cNvPr>
              <p:cNvSpPr/>
              <p:nvPr/>
            </p:nvSpPr>
            <p:spPr>
              <a:xfrm>
                <a:off x="6785764" y="1631715"/>
                <a:ext cx="3161414" cy="35345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108710">
                  <a:spcAft>
                    <a:spcPts val="750"/>
                  </a:spcAft>
                </a:pPr>
                <a:r>
                  <a:rPr lang="en-US" sz="2183" kern="1200">
                    <a:solidFill>
                      <a:schemeClr val="tx1"/>
                    </a:solidFill>
                    <a:latin typeface="+mn-lt"/>
                    <a:ea typeface="+mn-ea"/>
                    <a:cs typeface="+mn-cs"/>
                  </a:rPr>
                  <a:t>Output sequence</a:t>
                </a:r>
                <a:endParaRPr lang="en-CA">
                  <a:solidFill>
                    <a:schemeClr val="tx1"/>
                  </a:solidFill>
                </a:endParaRPr>
              </a:p>
            </p:txBody>
          </p:sp>
        </p:grpSp>
        <p:sp>
          <p:nvSpPr>
            <p:cNvPr id="3" name="Callout: Line with Border and Accent Bar 2">
              <a:extLst>
                <a:ext uri="{FF2B5EF4-FFF2-40B4-BE49-F238E27FC236}">
                  <a16:creationId xmlns:a16="http://schemas.microsoft.com/office/drawing/2014/main" id="{50C1C42C-5BE8-8AA2-F669-A9147E027D79}"/>
                </a:ext>
              </a:extLst>
            </p:cNvPr>
            <p:cNvSpPr/>
            <p:nvPr/>
          </p:nvSpPr>
          <p:spPr>
            <a:xfrm>
              <a:off x="10141620" y="4860706"/>
              <a:ext cx="1884167" cy="768801"/>
            </a:xfrm>
            <a:prstGeom prst="accentBorderCallout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800" kern="1200">
                  <a:solidFill>
                    <a:schemeClr val="accent2"/>
                  </a:solidFill>
                  <a:latin typeface="+mn-lt"/>
                  <a:ea typeface="+mn-ea"/>
                  <a:cs typeface="+mn-cs"/>
                </a:rPr>
                <a:t>Text/image/audio</a:t>
              </a:r>
              <a:endParaRPr lang="en-CA">
                <a:solidFill>
                  <a:schemeClr val="accent2"/>
                </a:solidFill>
              </a:endParaRPr>
            </a:p>
          </p:txBody>
        </p:sp>
        <p:sp>
          <p:nvSpPr>
            <p:cNvPr id="5" name="Callout: Line with Border and Accent Bar 4">
              <a:extLst>
                <a:ext uri="{FF2B5EF4-FFF2-40B4-BE49-F238E27FC236}">
                  <a16:creationId xmlns:a16="http://schemas.microsoft.com/office/drawing/2014/main" id="{02017F11-3617-E1E6-228E-B12DDAF36A78}"/>
                </a:ext>
              </a:extLst>
            </p:cNvPr>
            <p:cNvSpPr/>
            <p:nvPr/>
          </p:nvSpPr>
          <p:spPr>
            <a:xfrm>
              <a:off x="10141620" y="1228493"/>
              <a:ext cx="1884167" cy="768801"/>
            </a:xfrm>
            <a:prstGeom prst="accentBorderCallout1">
              <a:avLst>
                <a:gd name="adj1" fmla="val 18750"/>
                <a:gd name="adj2" fmla="val -8333"/>
                <a:gd name="adj3" fmla="val -23035"/>
                <a:gd name="adj4" fmla="val -4510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800" kern="1200">
                  <a:solidFill>
                    <a:schemeClr val="accent2"/>
                  </a:solidFill>
                  <a:latin typeface="+mn-lt"/>
                  <a:ea typeface="+mn-ea"/>
                  <a:cs typeface="+mn-cs"/>
                </a:rPr>
                <a:t>Text/image/audio</a:t>
              </a:r>
              <a:endParaRPr lang="en-CA">
                <a:solidFill>
                  <a:schemeClr val="accent2"/>
                </a:solidFill>
              </a:endParaRPr>
            </a:p>
          </p:txBody>
        </p:sp>
      </p:grpSp>
    </p:spTree>
    <p:extLst>
      <p:ext uri="{BB962C8B-B14F-4D97-AF65-F5344CB8AC3E}">
        <p14:creationId xmlns:p14="http://schemas.microsoft.com/office/powerpoint/2010/main" val="156490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838200" y="365125"/>
            <a:ext cx="10515600" cy="1325563"/>
          </a:xfrm>
        </p:spPr>
        <p:txBody>
          <a:bodyPr>
            <a:normAutofit/>
          </a:bodyPr>
          <a:lstStyle/>
          <a:p>
            <a:r>
              <a:rPr lang="en-US" sz="5400" dirty="0"/>
              <a:t>Basic NN won’t work for sequences?</a:t>
            </a:r>
            <a:endParaRPr lang="en-CA" sz="5400" dirty="0"/>
          </a:p>
        </p:txBody>
      </p:sp>
      <p:sp>
        <p:nvSpPr>
          <p:cNvPr id="12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5CC5B21C-36C4-8D7B-DA06-E4BD57625BB9}"/>
              </a:ext>
            </a:extLst>
          </p:cNvPr>
          <p:cNvGrpSpPr/>
          <p:nvPr/>
        </p:nvGrpSpPr>
        <p:grpSpPr>
          <a:xfrm>
            <a:off x="4066613" y="2228087"/>
            <a:ext cx="4311843" cy="4077020"/>
            <a:chOff x="5198366" y="626218"/>
            <a:chExt cx="5593468" cy="5442013"/>
          </a:xfrm>
        </p:grpSpPr>
        <p:sp>
          <p:nvSpPr>
            <p:cNvPr id="7" name="Oval 6">
              <a:extLst>
                <a:ext uri="{FF2B5EF4-FFF2-40B4-BE49-F238E27FC236}">
                  <a16:creationId xmlns:a16="http://schemas.microsoft.com/office/drawing/2014/main" id="{9CEEB43E-A749-3CBF-E64E-031AB5F6696C}"/>
                </a:ext>
              </a:extLst>
            </p:cNvPr>
            <p:cNvSpPr/>
            <p:nvPr/>
          </p:nvSpPr>
          <p:spPr>
            <a:xfrm>
              <a:off x="5218814" y="4302641"/>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60563">
                <a:spcAft>
                  <a:spcPts val="516"/>
                </a:spcAft>
              </a:pPr>
              <a:r>
                <a:rPr lang="en-US" sz="1300" kern="1200">
                  <a:solidFill>
                    <a:schemeClr val="tx1"/>
                  </a:solidFill>
                  <a:latin typeface="+mn-lt"/>
                  <a:ea typeface="+mn-ea"/>
                  <a:cs typeface="+mn-cs"/>
                </a:rPr>
                <a:t>x3</a:t>
              </a:r>
              <a:endParaRPr lang="en-CA">
                <a:solidFill>
                  <a:schemeClr val="tx1"/>
                </a:solidFill>
              </a:endParaRPr>
            </a:p>
          </p:txBody>
        </p:sp>
        <p:sp>
          <p:nvSpPr>
            <p:cNvPr id="8" name="Oval 7">
              <a:extLst>
                <a:ext uri="{FF2B5EF4-FFF2-40B4-BE49-F238E27FC236}">
                  <a16:creationId xmlns:a16="http://schemas.microsoft.com/office/drawing/2014/main" id="{7861C601-F1D3-B4C2-3FEE-98C5EAE7B30B}"/>
                </a:ext>
              </a:extLst>
            </p:cNvPr>
            <p:cNvSpPr/>
            <p:nvPr/>
          </p:nvSpPr>
          <p:spPr>
            <a:xfrm>
              <a:off x="5218814" y="1922721"/>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60563">
                <a:spcAft>
                  <a:spcPts val="516"/>
                </a:spcAft>
              </a:pPr>
              <a:r>
                <a:rPr lang="en-US" sz="1300" kern="1200">
                  <a:solidFill>
                    <a:schemeClr val="tx1"/>
                  </a:solidFill>
                  <a:latin typeface="+mn-lt"/>
                  <a:ea typeface="+mn-ea"/>
                  <a:cs typeface="+mn-cs"/>
                </a:rPr>
                <a:t>x1</a:t>
              </a:r>
              <a:endParaRPr lang="en-CA">
                <a:solidFill>
                  <a:schemeClr val="tx1"/>
                </a:solidFill>
              </a:endParaRPr>
            </a:p>
          </p:txBody>
        </p:sp>
        <p:sp>
          <p:nvSpPr>
            <p:cNvPr id="9" name="Oval 8">
              <a:extLst>
                <a:ext uri="{FF2B5EF4-FFF2-40B4-BE49-F238E27FC236}">
                  <a16:creationId xmlns:a16="http://schemas.microsoft.com/office/drawing/2014/main" id="{2C4A76DA-39E7-078C-FC89-982131ED1551}"/>
                </a:ext>
              </a:extLst>
            </p:cNvPr>
            <p:cNvSpPr/>
            <p:nvPr/>
          </p:nvSpPr>
          <p:spPr>
            <a:xfrm>
              <a:off x="5218814" y="3112681"/>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60563">
                <a:spcAft>
                  <a:spcPts val="516"/>
                </a:spcAft>
              </a:pPr>
              <a:r>
                <a:rPr lang="en-US" sz="1300" kern="1200">
                  <a:solidFill>
                    <a:schemeClr val="tx1"/>
                  </a:solidFill>
                  <a:latin typeface="+mn-lt"/>
                  <a:ea typeface="+mn-ea"/>
                  <a:cs typeface="+mn-cs"/>
                </a:rPr>
                <a:t>x2</a:t>
              </a:r>
              <a:endParaRPr lang="en-CA">
                <a:solidFill>
                  <a:schemeClr val="tx1"/>
                </a:solidFill>
              </a:endParaRPr>
            </a:p>
          </p:txBody>
        </p:sp>
        <p:grpSp>
          <p:nvGrpSpPr>
            <p:cNvPr id="63" name="Group 62">
              <a:extLst>
                <a:ext uri="{FF2B5EF4-FFF2-40B4-BE49-F238E27FC236}">
                  <a16:creationId xmlns:a16="http://schemas.microsoft.com/office/drawing/2014/main" id="{FB6F9C56-83A5-FC36-1540-5AE768C48895}"/>
                </a:ext>
              </a:extLst>
            </p:cNvPr>
            <p:cNvGrpSpPr/>
            <p:nvPr/>
          </p:nvGrpSpPr>
          <p:grpSpPr>
            <a:xfrm>
              <a:off x="6805976" y="1291855"/>
              <a:ext cx="643908" cy="4202517"/>
              <a:chOff x="6417888" y="1291855"/>
              <a:chExt cx="643908" cy="4202517"/>
            </a:xfrm>
          </p:grpSpPr>
          <p:sp>
            <p:nvSpPr>
              <p:cNvPr id="10" name="Oval 9">
                <a:extLst>
                  <a:ext uri="{FF2B5EF4-FFF2-40B4-BE49-F238E27FC236}">
                    <a16:creationId xmlns:a16="http://schemas.microsoft.com/office/drawing/2014/main" id="{68450BC5-7931-1659-C590-03C01AC23815}"/>
                  </a:ext>
                </a:extLst>
              </p:cNvPr>
              <p:cNvSpPr/>
              <p:nvPr/>
            </p:nvSpPr>
            <p:spPr>
              <a:xfrm>
                <a:off x="6417888" y="367177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60563">
                  <a:spcAft>
                    <a:spcPts val="516"/>
                  </a:spcAft>
                </a:pPr>
                <a:r>
                  <a:rPr lang="en-CA" sz="2023" kern="1200">
                    <a:solidFill>
                      <a:schemeClr val="tx1"/>
                    </a:solidFill>
                    <a:latin typeface="+mn-lt"/>
                    <a:ea typeface="+mn-ea"/>
                    <a:cs typeface="+mn-cs"/>
                  </a:rPr>
                  <a:t>∑</a:t>
                </a:r>
                <a:endParaRPr lang="en-CA">
                  <a:solidFill>
                    <a:schemeClr val="tx1"/>
                  </a:solidFill>
                </a:endParaRPr>
              </a:p>
            </p:txBody>
          </p:sp>
          <p:sp>
            <p:nvSpPr>
              <p:cNvPr id="11" name="Oval 10">
                <a:extLst>
                  <a:ext uri="{FF2B5EF4-FFF2-40B4-BE49-F238E27FC236}">
                    <a16:creationId xmlns:a16="http://schemas.microsoft.com/office/drawing/2014/main" id="{20E77B6A-E5C2-A992-F02E-0D1CC974235E}"/>
                  </a:ext>
                </a:extLst>
              </p:cNvPr>
              <p:cNvSpPr/>
              <p:nvPr/>
            </p:nvSpPr>
            <p:spPr>
              <a:xfrm>
                <a:off x="6417888" y="129185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60563">
                  <a:spcAft>
                    <a:spcPts val="516"/>
                  </a:spcAft>
                </a:pPr>
                <a:r>
                  <a:rPr lang="en-CA" sz="2023" kern="1200">
                    <a:solidFill>
                      <a:schemeClr val="tx1"/>
                    </a:solidFill>
                    <a:latin typeface="+mn-lt"/>
                    <a:ea typeface="+mn-ea"/>
                    <a:cs typeface="+mn-cs"/>
                  </a:rPr>
                  <a:t>∑</a:t>
                </a:r>
                <a:endParaRPr lang="en-CA">
                  <a:solidFill>
                    <a:schemeClr val="tx1"/>
                  </a:solidFill>
                </a:endParaRPr>
              </a:p>
            </p:txBody>
          </p:sp>
          <p:sp>
            <p:nvSpPr>
              <p:cNvPr id="12" name="Oval 11">
                <a:extLst>
                  <a:ext uri="{FF2B5EF4-FFF2-40B4-BE49-F238E27FC236}">
                    <a16:creationId xmlns:a16="http://schemas.microsoft.com/office/drawing/2014/main" id="{1D008969-9CC1-6AEC-FF9C-A2BC7C5FE548}"/>
                  </a:ext>
                </a:extLst>
              </p:cNvPr>
              <p:cNvSpPr/>
              <p:nvPr/>
            </p:nvSpPr>
            <p:spPr>
              <a:xfrm>
                <a:off x="6417888" y="248181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60563">
                  <a:spcAft>
                    <a:spcPts val="516"/>
                  </a:spcAft>
                </a:pPr>
                <a:r>
                  <a:rPr lang="en-CA" sz="2023" kern="1200">
                    <a:solidFill>
                      <a:schemeClr val="tx1"/>
                    </a:solidFill>
                    <a:latin typeface="+mn-lt"/>
                    <a:ea typeface="+mn-ea"/>
                    <a:cs typeface="+mn-cs"/>
                  </a:rPr>
                  <a:t>∑</a:t>
                </a:r>
                <a:endParaRPr lang="en-CA">
                  <a:solidFill>
                    <a:schemeClr val="tx1"/>
                  </a:solidFill>
                </a:endParaRPr>
              </a:p>
            </p:txBody>
          </p:sp>
          <p:sp>
            <p:nvSpPr>
              <p:cNvPr id="13" name="Oval 12">
                <a:extLst>
                  <a:ext uri="{FF2B5EF4-FFF2-40B4-BE49-F238E27FC236}">
                    <a16:creationId xmlns:a16="http://schemas.microsoft.com/office/drawing/2014/main" id="{1623B275-1A71-AF4B-2EB7-290CFCBE0F72}"/>
                  </a:ext>
                </a:extLst>
              </p:cNvPr>
              <p:cNvSpPr/>
              <p:nvPr/>
            </p:nvSpPr>
            <p:spPr>
              <a:xfrm>
                <a:off x="6417888" y="486173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60563">
                  <a:spcAft>
                    <a:spcPts val="516"/>
                  </a:spcAft>
                </a:pPr>
                <a:r>
                  <a:rPr lang="en-CA" sz="2023" kern="1200">
                    <a:solidFill>
                      <a:schemeClr val="tx1"/>
                    </a:solidFill>
                    <a:latin typeface="+mn-lt"/>
                    <a:ea typeface="+mn-ea"/>
                    <a:cs typeface="+mn-cs"/>
                  </a:rPr>
                  <a:t>∑</a:t>
                </a:r>
                <a:endParaRPr lang="en-CA">
                  <a:solidFill>
                    <a:schemeClr val="tx1"/>
                  </a:solidFill>
                </a:endParaRPr>
              </a:p>
            </p:txBody>
          </p:sp>
        </p:grpSp>
        <p:grpSp>
          <p:nvGrpSpPr>
            <p:cNvPr id="64" name="Group 63">
              <a:extLst>
                <a:ext uri="{FF2B5EF4-FFF2-40B4-BE49-F238E27FC236}">
                  <a16:creationId xmlns:a16="http://schemas.microsoft.com/office/drawing/2014/main" id="{4E8E8C3C-9652-9606-7AE8-77F24E7305CA}"/>
                </a:ext>
              </a:extLst>
            </p:cNvPr>
            <p:cNvGrpSpPr/>
            <p:nvPr/>
          </p:nvGrpSpPr>
          <p:grpSpPr>
            <a:xfrm>
              <a:off x="8380102" y="1291855"/>
              <a:ext cx="643908" cy="4202517"/>
              <a:chOff x="8816036" y="1291855"/>
              <a:chExt cx="643908" cy="4202517"/>
            </a:xfrm>
          </p:grpSpPr>
          <p:sp>
            <p:nvSpPr>
              <p:cNvPr id="14" name="Oval 13">
                <a:extLst>
                  <a:ext uri="{FF2B5EF4-FFF2-40B4-BE49-F238E27FC236}">
                    <a16:creationId xmlns:a16="http://schemas.microsoft.com/office/drawing/2014/main" id="{B2227BF0-FEEA-ABF0-8586-373D8378284D}"/>
                  </a:ext>
                </a:extLst>
              </p:cNvPr>
              <p:cNvSpPr/>
              <p:nvPr/>
            </p:nvSpPr>
            <p:spPr>
              <a:xfrm>
                <a:off x="8816036" y="367177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60563">
                  <a:spcAft>
                    <a:spcPts val="516"/>
                  </a:spcAft>
                </a:pPr>
                <a:r>
                  <a:rPr lang="en-CA" sz="2023" kern="1200">
                    <a:solidFill>
                      <a:schemeClr val="tx1"/>
                    </a:solidFill>
                    <a:latin typeface="+mn-lt"/>
                    <a:ea typeface="+mn-ea"/>
                    <a:cs typeface="+mn-cs"/>
                  </a:rPr>
                  <a:t>∑</a:t>
                </a:r>
                <a:endParaRPr lang="en-CA"/>
              </a:p>
            </p:txBody>
          </p:sp>
          <p:sp>
            <p:nvSpPr>
              <p:cNvPr id="16" name="Oval 15">
                <a:extLst>
                  <a:ext uri="{FF2B5EF4-FFF2-40B4-BE49-F238E27FC236}">
                    <a16:creationId xmlns:a16="http://schemas.microsoft.com/office/drawing/2014/main" id="{ACD95052-EC3C-2364-F2E0-55A5AA77A9D1}"/>
                  </a:ext>
                </a:extLst>
              </p:cNvPr>
              <p:cNvSpPr/>
              <p:nvPr/>
            </p:nvSpPr>
            <p:spPr>
              <a:xfrm>
                <a:off x="8816036" y="129185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60563">
                  <a:spcAft>
                    <a:spcPts val="516"/>
                  </a:spcAft>
                </a:pPr>
                <a:r>
                  <a:rPr lang="en-CA" sz="2023" kern="1200">
                    <a:solidFill>
                      <a:schemeClr val="tx1"/>
                    </a:solidFill>
                    <a:latin typeface="+mn-lt"/>
                    <a:ea typeface="+mn-ea"/>
                    <a:cs typeface="+mn-cs"/>
                  </a:rPr>
                  <a:t>∑</a:t>
                </a:r>
                <a:endParaRPr lang="en-CA"/>
              </a:p>
            </p:txBody>
          </p:sp>
          <p:sp>
            <p:nvSpPr>
              <p:cNvPr id="17" name="Oval 16">
                <a:extLst>
                  <a:ext uri="{FF2B5EF4-FFF2-40B4-BE49-F238E27FC236}">
                    <a16:creationId xmlns:a16="http://schemas.microsoft.com/office/drawing/2014/main" id="{9F8BE5BB-AE09-9EB1-1D32-C39BB3275303}"/>
                  </a:ext>
                </a:extLst>
              </p:cNvPr>
              <p:cNvSpPr/>
              <p:nvPr/>
            </p:nvSpPr>
            <p:spPr>
              <a:xfrm>
                <a:off x="8816036" y="248181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60563">
                  <a:spcAft>
                    <a:spcPts val="516"/>
                  </a:spcAft>
                </a:pPr>
                <a:r>
                  <a:rPr lang="en-CA" sz="2023" kern="1200">
                    <a:solidFill>
                      <a:schemeClr val="tx1"/>
                    </a:solidFill>
                    <a:latin typeface="+mn-lt"/>
                    <a:ea typeface="+mn-ea"/>
                    <a:cs typeface="+mn-cs"/>
                  </a:rPr>
                  <a:t>∑</a:t>
                </a:r>
                <a:endParaRPr lang="en-CA"/>
              </a:p>
            </p:txBody>
          </p:sp>
          <p:sp>
            <p:nvSpPr>
              <p:cNvPr id="18" name="Oval 17">
                <a:extLst>
                  <a:ext uri="{FF2B5EF4-FFF2-40B4-BE49-F238E27FC236}">
                    <a16:creationId xmlns:a16="http://schemas.microsoft.com/office/drawing/2014/main" id="{C92BD4C5-4D5F-4783-C63A-490FB42903F2}"/>
                  </a:ext>
                </a:extLst>
              </p:cNvPr>
              <p:cNvSpPr/>
              <p:nvPr/>
            </p:nvSpPr>
            <p:spPr>
              <a:xfrm>
                <a:off x="8816036" y="486173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60563">
                  <a:spcAft>
                    <a:spcPts val="516"/>
                  </a:spcAft>
                </a:pPr>
                <a:r>
                  <a:rPr lang="en-CA" sz="2023" kern="1200">
                    <a:solidFill>
                      <a:schemeClr val="tx1"/>
                    </a:solidFill>
                    <a:latin typeface="+mn-lt"/>
                    <a:ea typeface="+mn-ea"/>
                    <a:cs typeface="+mn-cs"/>
                  </a:rPr>
                  <a:t>∑</a:t>
                </a:r>
                <a:endParaRPr lang="en-CA"/>
              </a:p>
            </p:txBody>
          </p:sp>
        </p:grpSp>
        <p:sp>
          <p:nvSpPr>
            <p:cNvPr id="19" name="Oval 18">
              <a:extLst>
                <a:ext uri="{FF2B5EF4-FFF2-40B4-BE49-F238E27FC236}">
                  <a16:creationId xmlns:a16="http://schemas.microsoft.com/office/drawing/2014/main" id="{8FE4EEC3-1390-FD34-1491-D98C6EFFB417}"/>
                </a:ext>
              </a:extLst>
            </p:cNvPr>
            <p:cNvSpPr/>
            <p:nvPr/>
          </p:nvSpPr>
          <p:spPr>
            <a:xfrm>
              <a:off x="10010364" y="367177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a:extLst>
                <a:ext uri="{FF2B5EF4-FFF2-40B4-BE49-F238E27FC236}">
                  <a16:creationId xmlns:a16="http://schemas.microsoft.com/office/drawing/2014/main" id="{BEB3EA1C-6E24-FF86-A880-45012C5A7DD4}"/>
                </a:ext>
              </a:extLst>
            </p:cNvPr>
            <p:cNvSpPr/>
            <p:nvPr/>
          </p:nvSpPr>
          <p:spPr>
            <a:xfrm>
              <a:off x="10010364" y="248181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 name="Straight Arrow Connector 21">
              <a:extLst>
                <a:ext uri="{FF2B5EF4-FFF2-40B4-BE49-F238E27FC236}">
                  <a16:creationId xmlns:a16="http://schemas.microsoft.com/office/drawing/2014/main" id="{CA84560B-A75B-E000-6394-821BCC87A624}"/>
                </a:ext>
              </a:extLst>
            </p:cNvPr>
            <p:cNvCxnSpPr>
              <a:stCxn id="8" idx="6"/>
              <a:endCxn id="11" idx="2"/>
            </p:cNvCxnSpPr>
            <p:nvPr/>
          </p:nvCxnSpPr>
          <p:spPr>
            <a:xfrm flipV="1">
              <a:off x="5862722" y="1608174"/>
              <a:ext cx="943254" cy="63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93957EA-70E7-D03E-0770-9E1D10488456}"/>
                </a:ext>
              </a:extLst>
            </p:cNvPr>
            <p:cNvCxnSpPr>
              <a:stCxn id="8" idx="6"/>
              <a:endCxn id="12" idx="2"/>
            </p:cNvCxnSpPr>
            <p:nvPr/>
          </p:nvCxnSpPr>
          <p:spPr>
            <a:xfrm>
              <a:off x="5862722" y="2239040"/>
              <a:ext cx="943254" cy="559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6D7E87E-105D-09C8-CE37-4F06A891F520}"/>
                </a:ext>
              </a:extLst>
            </p:cNvPr>
            <p:cNvCxnSpPr>
              <a:stCxn id="8" idx="6"/>
              <a:endCxn id="10" idx="2"/>
            </p:cNvCxnSpPr>
            <p:nvPr/>
          </p:nvCxnSpPr>
          <p:spPr>
            <a:xfrm>
              <a:off x="5862722" y="2239040"/>
              <a:ext cx="943254" cy="1749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91A053E-EC8F-7E5F-B79D-C2B23646995E}"/>
                </a:ext>
              </a:extLst>
            </p:cNvPr>
            <p:cNvCxnSpPr>
              <a:stCxn id="8" idx="6"/>
              <a:endCxn id="13" idx="2"/>
            </p:cNvCxnSpPr>
            <p:nvPr/>
          </p:nvCxnSpPr>
          <p:spPr>
            <a:xfrm>
              <a:off x="5862722" y="2239040"/>
              <a:ext cx="943254" cy="2939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1E69E1-1884-2FF0-97C6-382725FDD020}"/>
                </a:ext>
              </a:extLst>
            </p:cNvPr>
            <p:cNvCxnSpPr>
              <a:stCxn id="9" idx="6"/>
              <a:endCxn id="11" idx="2"/>
            </p:cNvCxnSpPr>
            <p:nvPr/>
          </p:nvCxnSpPr>
          <p:spPr>
            <a:xfrm flipV="1">
              <a:off x="5862722" y="1608174"/>
              <a:ext cx="943254" cy="182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ABD6473-60CC-EA16-39CE-CEFFABAEA2ED}"/>
                </a:ext>
              </a:extLst>
            </p:cNvPr>
            <p:cNvCxnSpPr>
              <a:stCxn id="9" idx="6"/>
              <a:endCxn id="12" idx="2"/>
            </p:cNvCxnSpPr>
            <p:nvPr/>
          </p:nvCxnSpPr>
          <p:spPr>
            <a:xfrm flipV="1">
              <a:off x="5862722" y="2798134"/>
              <a:ext cx="943254" cy="63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22D54C0-8C06-F22A-A75E-DC40A274DA24}"/>
                </a:ext>
              </a:extLst>
            </p:cNvPr>
            <p:cNvCxnSpPr>
              <a:stCxn id="9" idx="6"/>
              <a:endCxn id="10" idx="2"/>
            </p:cNvCxnSpPr>
            <p:nvPr/>
          </p:nvCxnSpPr>
          <p:spPr>
            <a:xfrm>
              <a:off x="5862722" y="3429000"/>
              <a:ext cx="943254" cy="559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2D7BE70-2D83-7402-EBD1-CDA9D0974F90}"/>
                </a:ext>
              </a:extLst>
            </p:cNvPr>
            <p:cNvCxnSpPr>
              <a:stCxn id="9" idx="6"/>
              <a:endCxn id="13" idx="2"/>
            </p:cNvCxnSpPr>
            <p:nvPr/>
          </p:nvCxnSpPr>
          <p:spPr>
            <a:xfrm>
              <a:off x="5862722" y="3429000"/>
              <a:ext cx="943254" cy="1749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DA7A75E-C4D5-F1A1-CEA2-D23FEAB332DC}"/>
                </a:ext>
              </a:extLst>
            </p:cNvPr>
            <p:cNvCxnSpPr>
              <a:stCxn id="7" idx="6"/>
              <a:endCxn id="11" idx="2"/>
            </p:cNvCxnSpPr>
            <p:nvPr/>
          </p:nvCxnSpPr>
          <p:spPr>
            <a:xfrm flipV="1">
              <a:off x="5862722" y="1608174"/>
              <a:ext cx="943254" cy="3010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0471C5B-2BF6-D903-B0A4-EF7056AD3ACF}"/>
                </a:ext>
              </a:extLst>
            </p:cNvPr>
            <p:cNvCxnSpPr>
              <a:stCxn id="7" idx="6"/>
              <a:endCxn id="12" idx="2"/>
            </p:cNvCxnSpPr>
            <p:nvPr/>
          </p:nvCxnSpPr>
          <p:spPr>
            <a:xfrm flipV="1">
              <a:off x="5862722" y="2798134"/>
              <a:ext cx="943254" cy="182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1A7B81-4A7A-5630-0D0E-0CAA81505692}"/>
                </a:ext>
              </a:extLst>
            </p:cNvPr>
            <p:cNvCxnSpPr>
              <a:stCxn id="7" idx="6"/>
              <a:endCxn id="10" idx="2"/>
            </p:cNvCxnSpPr>
            <p:nvPr/>
          </p:nvCxnSpPr>
          <p:spPr>
            <a:xfrm flipV="1">
              <a:off x="5862722" y="3988094"/>
              <a:ext cx="943254" cy="63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CF8DB34-83BD-D0AA-D598-9BE28E2C3FB2}"/>
                </a:ext>
              </a:extLst>
            </p:cNvPr>
            <p:cNvCxnSpPr>
              <a:stCxn id="7" idx="6"/>
              <a:endCxn id="13" idx="2"/>
            </p:cNvCxnSpPr>
            <p:nvPr/>
          </p:nvCxnSpPr>
          <p:spPr>
            <a:xfrm>
              <a:off x="5862722" y="4618960"/>
              <a:ext cx="943254" cy="559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5C8C5FE-9EFB-4DF3-ED57-B59E13F076DF}"/>
                </a:ext>
              </a:extLst>
            </p:cNvPr>
            <p:cNvSpPr txBox="1"/>
            <p:nvPr/>
          </p:nvSpPr>
          <p:spPr>
            <a:xfrm>
              <a:off x="7525025" y="2673529"/>
              <a:ext cx="740591" cy="1216622"/>
            </a:xfrm>
            <a:prstGeom prst="rect">
              <a:avLst/>
            </a:prstGeom>
            <a:noFill/>
          </p:spPr>
          <p:txBody>
            <a:bodyPr wrap="square" rtlCol="0">
              <a:spAutoFit/>
            </a:bodyPr>
            <a:lstStyle/>
            <a:p>
              <a:pPr defTabSz="541001">
                <a:spcAft>
                  <a:spcPts val="455"/>
                </a:spcAft>
              </a:pPr>
              <a:r>
                <a:rPr lang="en-US" sz="4260" kern="1200">
                  <a:solidFill>
                    <a:schemeClr val="tx1"/>
                  </a:solidFill>
                  <a:latin typeface="+mn-lt"/>
                  <a:ea typeface="+mn-ea"/>
                  <a:cs typeface="+mn-cs"/>
                </a:rPr>
                <a:t>…</a:t>
              </a:r>
              <a:endParaRPr lang="en-CA"/>
            </a:p>
          </p:txBody>
        </p:sp>
        <p:cxnSp>
          <p:nvCxnSpPr>
            <p:cNvPr id="48" name="Straight Arrow Connector 47">
              <a:extLst>
                <a:ext uri="{FF2B5EF4-FFF2-40B4-BE49-F238E27FC236}">
                  <a16:creationId xmlns:a16="http://schemas.microsoft.com/office/drawing/2014/main" id="{FAABF75C-0DB3-E5EE-73A8-44037D4F5C4B}"/>
                </a:ext>
              </a:extLst>
            </p:cNvPr>
            <p:cNvCxnSpPr>
              <a:stCxn id="16" idx="6"/>
              <a:endCxn id="20" idx="2"/>
            </p:cNvCxnSpPr>
            <p:nvPr/>
          </p:nvCxnSpPr>
          <p:spPr>
            <a:xfrm>
              <a:off x="9024010" y="160817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0C19B25-7200-02B1-BBF4-D59D610471D3}"/>
                </a:ext>
              </a:extLst>
            </p:cNvPr>
            <p:cNvCxnSpPr>
              <a:stCxn id="16" idx="6"/>
              <a:endCxn id="19" idx="2"/>
            </p:cNvCxnSpPr>
            <p:nvPr/>
          </p:nvCxnSpPr>
          <p:spPr>
            <a:xfrm>
              <a:off x="9024010" y="1608174"/>
              <a:ext cx="986354" cy="2379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B9C71D4-4FCB-FE9D-A878-377E7587DD46}"/>
                </a:ext>
              </a:extLst>
            </p:cNvPr>
            <p:cNvCxnSpPr>
              <a:stCxn id="17" idx="6"/>
              <a:endCxn id="20" idx="2"/>
            </p:cNvCxnSpPr>
            <p:nvPr/>
          </p:nvCxnSpPr>
          <p:spPr>
            <a:xfrm>
              <a:off x="9024010" y="2798134"/>
              <a:ext cx="986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EF4B0F6-6EF4-4688-1751-B8FE4EE07956}"/>
                </a:ext>
              </a:extLst>
            </p:cNvPr>
            <p:cNvCxnSpPr>
              <a:stCxn id="17" idx="6"/>
              <a:endCxn id="19" idx="2"/>
            </p:cNvCxnSpPr>
            <p:nvPr/>
          </p:nvCxnSpPr>
          <p:spPr>
            <a:xfrm>
              <a:off x="9024010" y="279813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4B0F02-CB41-E18D-1CF0-9B5623D45504}"/>
                </a:ext>
              </a:extLst>
            </p:cNvPr>
            <p:cNvCxnSpPr>
              <a:stCxn id="14" idx="6"/>
              <a:endCxn id="20" idx="2"/>
            </p:cNvCxnSpPr>
            <p:nvPr/>
          </p:nvCxnSpPr>
          <p:spPr>
            <a:xfrm flipV="1">
              <a:off x="9024010" y="279813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D66DD94-8259-DAC2-2A64-223CDD8EE68A}"/>
                </a:ext>
              </a:extLst>
            </p:cNvPr>
            <p:cNvCxnSpPr>
              <a:stCxn id="14" idx="6"/>
              <a:endCxn id="19" idx="2"/>
            </p:cNvCxnSpPr>
            <p:nvPr/>
          </p:nvCxnSpPr>
          <p:spPr>
            <a:xfrm>
              <a:off x="9024010" y="3988094"/>
              <a:ext cx="986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E5D8A4B-40E4-FC88-7C37-8986DF395364}"/>
                </a:ext>
              </a:extLst>
            </p:cNvPr>
            <p:cNvCxnSpPr>
              <a:stCxn id="18" idx="6"/>
              <a:endCxn id="20" idx="2"/>
            </p:cNvCxnSpPr>
            <p:nvPr/>
          </p:nvCxnSpPr>
          <p:spPr>
            <a:xfrm flipV="1">
              <a:off x="9024010" y="2798134"/>
              <a:ext cx="986354" cy="2379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C58C47B-6EBB-A028-8B14-19AAE206516D}"/>
                </a:ext>
              </a:extLst>
            </p:cNvPr>
            <p:cNvCxnSpPr>
              <a:stCxn id="18" idx="6"/>
              <a:endCxn id="19" idx="2"/>
            </p:cNvCxnSpPr>
            <p:nvPr/>
          </p:nvCxnSpPr>
          <p:spPr>
            <a:xfrm flipV="1">
              <a:off x="9024010" y="398809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73D178-3C42-1234-9037-90502E1E11C9}"/>
                </a:ext>
              </a:extLst>
            </p:cNvPr>
            <p:cNvSpPr txBox="1"/>
            <p:nvPr/>
          </p:nvSpPr>
          <p:spPr>
            <a:xfrm>
              <a:off x="5198366" y="5693733"/>
              <a:ext cx="684803" cy="369332"/>
            </a:xfrm>
            <a:prstGeom prst="rect">
              <a:avLst/>
            </a:prstGeom>
            <a:noFill/>
          </p:spPr>
          <p:txBody>
            <a:bodyPr wrap="none" rtlCol="0">
              <a:spAutoFit/>
            </a:bodyPr>
            <a:lstStyle/>
            <a:p>
              <a:pPr defTabSz="660563">
                <a:spcAft>
                  <a:spcPts val="516"/>
                </a:spcAft>
              </a:pPr>
              <a:r>
                <a:rPr lang="en-US" sz="1300" kern="1200">
                  <a:solidFill>
                    <a:schemeClr val="tx1"/>
                  </a:solidFill>
                  <a:latin typeface="+mn-lt"/>
                  <a:ea typeface="+mn-ea"/>
                  <a:cs typeface="+mn-cs"/>
                </a:rPr>
                <a:t>Input</a:t>
              </a:r>
              <a:endParaRPr lang="en-CA"/>
            </a:p>
          </p:txBody>
        </p:sp>
        <p:sp>
          <p:nvSpPr>
            <p:cNvPr id="66" name="TextBox 65">
              <a:extLst>
                <a:ext uri="{FF2B5EF4-FFF2-40B4-BE49-F238E27FC236}">
                  <a16:creationId xmlns:a16="http://schemas.microsoft.com/office/drawing/2014/main" id="{0606CC2B-434C-87E6-72F5-50E6A627A281}"/>
                </a:ext>
              </a:extLst>
            </p:cNvPr>
            <p:cNvSpPr txBox="1"/>
            <p:nvPr/>
          </p:nvSpPr>
          <p:spPr>
            <a:xfrm>
              <a:off x="6711540" y="5693733"/>
              <a:ext cx="862737" cy="369332"/>
            </a:xfrm>
            <a:prstGeom prst="rect">
              <a:avLst/>
            </a:prstGeom>
            <a:noFill/>
          </p:spPr>
          <p:txBody>
            <a:bodyPr wrap="none" rtlCol="0">
              <a:spAutoFit/>
            </a:bodyPr>
            <a:lstStyle/>
            <a:p>
              <a:pPr defTabSz="660563">
                <a:spcAft>
                  <a:spcPts val="516"/>
                </a:spcAft>
              </a:pPr>
              <a:r>
                <a:rPr lang="en-US" sz="1300" kern="1200">
                  <a:solidFill>
                    <a:schemeClr val="tx1"/>
                  </a:solidFill>
                  <a:latin typeface="+mn-lt"/>
                  <a:ea typeface="+mn-ea"/>
                  <a:cs typeface="+mn-cs"/>
                </a:rPr>
                <a:t>Hidden</a:t>
              </a:r>
              <a:endParaRPr lang="en-CA"/>
            </a:p>
          </p:txBody>
        </p:sp>
        <p:sp>
          <p:nvSpPr>
            <p:cNvPr id="67" name="TextBox 66">
              <a:extLst>
                <a:ext uri="{FF2B5EF4-FFF2-40B4-BE49-F238E27FC236}">
                  <a16:creationId xmlns:a16="http://schemas.microsoft.com/office/drawing/2014/main" id="{04253060-554B-CFEF-A298-5D527CF44854}"/>
                </a:ext>
              </a:extLst>
            </p:cNvPr>
            <p:cNvSpPr txBox="1"/>
            <p:nvPr/>
          </p:nvSpPr>
          <p:spPr>
            <a:xfrm>
              <a:off x="8273051" y="5698899"/>
              <a:ext cx="862737" cy="369332"/>
            </a:xfrm>
            <a:prstGeom prst="rect">
              <a:avLst/>
            </a:prstGeom>
            <a:noFill/>
          </p:spPr>
          <p:txBody>
            <a:bodyPr wrap="none" rtlCol="0">
              <a:spAutoFit/>
            </a:bodyPr>
            <a:lstStyle/>
            <a:p>
              <a:pPr defTabSz="660563">
                <a:spcAft>
                  <a:spcPts val="516"/>
                </a:spcAft>
              </a:pPr>
              <a:r>
                <a:rPr lang="en-US" sz="1300" kern="1200">
                  <a:solidFill>
                    <a:schemeClr val="tx1"/>
                  </a:solidFill>
                  <a:latin typeface="+mn-lt"/>
                  <a:ea typeface="+mn-ea"/>
                  <a:cs typeface="+mn-cs"/>
                </a:rPr>
                <a:t>Hidden</a:t>
              </a:r>
              <a:endParaRPr lang="en-CA"/>
            </a:p>
          </p:txBody>
        </p:sp>
        <p:sp>
          <p:nvSpPr>
            <p:cNvPr id="68" name="TextBox 67">
              <a:extLst>
                <a:ext uri="{FF2B5EF4-FFF2-40B4-BE49-F238E27FC236}">
                  <a16:creationId xmlns:a16="http://schemas.microsoft.com/office/drawing/2014/main" id="{70C0EF99-E499-B8D1-03E4-EE8FE7EC6E0A}"/>
                </a:ext>
              </a:extLst>
            </p:cNvPr>
            <p:cNvSpPr txBox="1"/>
            <p:nvPr/>
          </p:nvSpPr>
          <p:spPr>
            <a:xfrm>
              <a:off x="9904155" y="5693733"/>
              <a:ext cx="856325" cy="369332"/>
            </a:xfrm>
            <a:prstGeom prst="rect">
              <a:avLst/>
            </a:prstGeom>
            <a:noFill/>
          </p:spPr>
          <p:txBody>
            <a:bodyPr wrap="none" rtlCol="0">
              <a:spAutoFit/>
            </a:bodyPr>
            <a:lstStyle/>
            <a:p>
              <a:pPr defTabSz="660563">
                <a:spcAft>
                  <a:spcPts val="516"/>
                </a:spcAft>
              </a:pPr>
              <a:r>
                <a:rPr lang="en-US" sz="1300" kern="1200">
                  <a:solidFill>
                    <a:schemeClr val="tx1"/>
                  </a:solidFill>
                  <a:latin typeface="+mn-lt"/>
                  <a:ea typeface="+mn-ea"/>
                  <a:cs typeface="+mn-cs"/>
                </a:rPr>
                <a:t>Output</a:t>
              </a:r>
              <a:endParaRPr lang="en-CA"/>
            </a:p>
          </p:txBody>
        </p:sp>
        <p:sp>
          <p:nvSpPr>
            <p:cNvPr id="69" name="TextBox 68">
              <a:extLst>
                <a:ext uri="{FF2B5EF4-FFF2-40B4-BE49-F238E27FC236}">
                  <a16:creationId xmlns:a16="http://schemas.microsoft.com/office/drawing/2014/main" id="{83645A67-7C24-A402-3EA0-1E891C778DE6}"/>
                </a:ext>
              </a:extLst>
            </p:cNvPr>
            <p:cNvSpPr txBox="1"/>
            <p:nvPr/>
          </p:nvSpPr>
          <p:spPr>
            <a:xfrm>
              <a:off x="5198366" y="626218"/>
              <a:ext cx="855619" cy="369332"/>
            </a:xfrm>
            <a:prstGeom prst="rect">
              <a:avLst/>
            </a:prstGeom>
            <a:noFill/>
          </p:spPr>
          <p:txBody>
            <a:bodyPr wrap="none" rtlCol="0">
              <a:spAutoFit/>
            </a:bodyPr>
            <a:lstStyle/>
            <a:p>
              <a:pPr defTabSz="660563">
                <a:spcAft>
                  <a:spcPts val="516"/>
                </a:spcAft>
              </a:pPr>
              <a:r>
                <a:rPr lang="en-US" sz="1300" kern="1200">
                  <a:solidFill>
                    <a:schemeClr val="tx1"/>
                  </a:solidFill>
                  <a:latin typeface="+mn-lt"/>
                  <a:ea typeface="+mn-ea"/>
                  <a:cs typeface="+mn-cs"/>
                </a:rPr>
                <a:t>Layer 0</a:t>
              </a:r>
              <a:endParaRPr lang="en-CA"/>
            </a:p>
          </p:txBody>
        </p:sp>
        <p:sp>
          <p:nvSpPr>
            <p:cNvPr id="70" name="TextBox 69">
              <a:extLst>
                <a:ext uri="{FF2B5EF4-FFF2-40B4-BE49-F238E27FC236}">
                  <a16:creationId xmlns:a16="http://schemas.microsoft.com/office/drawing/2014/main" id="{4C289966-A624-E590-29BD-5585E545795D}"/>
                </a:ext>
              </a:extLst>
            </p:cNvPr>
            <p:cNvSpPr txBox="1"/>
            <p:nvPr/>
          </p:nvSpPr>
          <p:spPr>
            <a:xfrm>
              <a:off x="6711540" y="626218"/>
              <a:ext cx="855619" cy="369332"/>
            </a:xfrm>
            <a:prstGeom prst="rect">
              <a:avLst/>
            </a:prstGeom>
            <a:noFill/>
          </p:spPr>
          <p:txBody>
            <a:bodyPr wrap="none" rtlCol="0">
              <a:spAutoFit/>
            </a:bodyPr>
            <a:lstStyle/>
            <a:p>
              <a:pPr defTabSz="660563">
                <a:spcAft>
                  <a:spcPts val="516"/>
                </a:spcAft>
              </a:pPr>
              <a:r>
                <a:rPr lang="en-US" sz="1300" kern="1200">
                  <a:solidFill>
                    <a:schemeClr val="tx1"/>
                  </a:solidFill>
                  <a:latin typeface="+mn-lt"/>
                  <a:ea typeface="+mn-ea"/>
                  <a:cs typeface="+mn-cs"/>
                </a:rPr>
                <a:t>Layer 1</a:t>
              </a:r>
              <a:endParaRPr lang="en-CA"/>
            </a:p>
          </p:txBody>
        </p:sp>
        <p:sp>
          <p:nvSpPr>
            <p:cNvPr id="71" name="TextBox 70">
              <a:extLst>
                <a:ext uri="{FF2B5EF4-FFF2-40B4-BE49-F238E27FC236}">
                  <a16:creationId xmlns:a16="http://schemas.microsoft.com/office/drawing/2014/main" id="{B4677790-FDD5-8779-546A-62E6847DDF12}"/>
                </a:ext>
              </a:extLst>
            </p:cNvPr>
            <p:cNvSpPr txBox="1"/>
            <p:nvPr/>
          </p:nvSpPr>
          <p:spPr>
            <a:xfrm>
              <a:off x="8273051" y="631384"/>
              <a:ext cx="1075231" cy="369332"/>
            </a:xfrm>
            <a:prstGeom prst="rect">
              <a:avLst/>
            </a:prstGeom>
            <a:noFill/>
          </p:spPr>
          <p:txBody>
            <a:bodyPr wrap="none" rtlCol="0">
              <a:spAutoFit/>
            </a:bodyPr>
            <a:lstStyle/>
            <a:p>
              <a:pPr defTabSz="660563">
                <a:spcAft>
                  <a:spcPts val="516"/>
                </a:spcAft>
              </a:pPr>
              <a:r>
                <a:rPr lang="en-US" sz="1300" kern="1200">
                  <a:solidFill>
                    <a:schemeClr val="tx1"/>
                  </a:solidFill>
                  <a:latin typeface="+mn-lt"/>
                  <a:ea typeface="+mn-ea"/>
                  <a:cs typeface="+mn-cs"/>
                </a:rPr>
                <a:t>Layer N-1</a:t>
              </a:r>
              <a:endParaRPr lang="en-CA"/>
            </a:p>
          </p:txBody>
        </p:sp>
        <p:sp>
          <p:nvSpPr>
            <p:cNvPr id="72" name="TextBox 71">
              <a:extLst>
                <a:ext uri="{FF2B5EF4-FFF2-40B4-BE49-F238E27FC236}">
                  <a16:creationId xmlns:a16="http://schemas.microsoft.com/office/drawing/2014/main" id="{9D421D42-9AA9-C90E-95B5-275E67720656}"/>
                </a:ext>
              </a:extLst>
            </p:cNvPr>
            <p:cNvSpPr txBox="1"/>
            <p:nvPr/>
          </p:nvSpPr>
          <p:spPr>
            <a:xfrm>
              <a:off x="9904155" y="626218"/>
              <a:ext cx="887679" cy="369332"/>
            </a:xfrm>
            <a:prstGeom prst="rect">
              <a:avLst/>
            </a:prstGeom>
            <a:noFill/>
          </p:spPr>
          <p:txBody>
            <a:bodyPr wrap="none" rtlCol="0">
              <a:spAutoFit/>
            </a:bodyPr>
            <a:lstStyle/>
            <a:p>
              <a:pPr defTabSz="660563">
                <a:spcAft>
                  <a:spcPts val="516"/>
                </a:spcAft>
              </a:pPr>
              <a:r>
                <a:rPr lang="en-US" sz="1300" kern="1200">
                  <a:solidFill>
                    <a:schemeClr val="tx1"/>
                  </a:solidFill>
                  <a:latin typeface="+mn-lt"/>
                  <a:ea typeface="+mn-ea"/>
                  <a:cs typeface="+mn-cs"/>
                </a:rPr>
                <a:t>Layer N</a:t>
              </a:r>
              <a:endParaRPr lang="en-CA"/>
            </a:p>
          </p:txBody>
        </p:sp>
        <p:sp>
          <p:nvSpPr>
            <p:cNvPr id="73" name="TextBox 72">
              <a:extLst>
                <a:ext uri="{FF2B5EF4-FFF2-40B4-BE49-F238E27FC236}">
                  <a16:creationId xmlns:a16="http://schemas.microsoft.com/office/drawing/2014/main" id="{39D47A74-A13A-DCC4-0E5B-C5C01796E215}"/>
                </a:ext>
              </a:extLst>
            </p:cNvPr>
            <p:cNvSpPr txBox="1"/>
            <p:nvPr/>
          </p:nvSpPr>
          <p:spPr>
            <a:xfrm>
              <a:off x="5637914" y="2971800"/>
              <a:ext cx="65" cy="276999"/>
            </a:xfrm>
            <a:prstGeom prst="rect">
              <a:avLst/>
            </a:prstGeom>
            <a:noFill/>
          </p:spPr>
          <p:txBody>
            <a:bodyPr wrap="none" lIns="0" tIns="0" rIns="0" bIns="0" rtlCol="0">
              <a:spAutoFit/>
            </a:bodyPr>
            <a:lstStyle/>
            <a:p>
              <a:endParaRPr lang="en-CA"/>
            </a:p>
          </p:txBody>
        </p:sp>
      </p:grpSp>
    </p:spTree>
    <p:extLst>
      <p:ext uri="{BB962C8B-B14F-4D97-AF65-F5344CB8AC3E}">
        <p14:creationId xmlns:p14="http://schemas.microsoft.com/office/powerpoint/2010/main" val="3075804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838200" y="365125"/>
            <a:ext cx="10515600" cy="1325563"/>
          </a:xfrm>
        </p:spPr>
        <p:txBody>
          <a:bodyPr>
            <a:normAutofit/>
          </a:bodyPr>
          <a:lstStyle/>
          <a:p>
            <a:r>
              <a:rPr lang="en-US" sz="5400" dirty="0"/>
              <a:t>Basic NN won’t work for sequences?</a:t>
            </a:r>
            <a:endParaRPr lang="en-CA" sz="5400" dirty="0"/>
          </a:p>
        </p:txBody>
      </p:sp>
      <p:sp>
        <p:nvSpPr>
          <p:cNvPr id="12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868B5A9-13EE-8853-F2BC-4F9B15D1AD93}"/>
              </a:ext>
            </a:extLst>
          </p:cNvPr>
          <p:cNvGrpSpPr/>
          <p:nvPr/>
        </p:nvGrpSpPr>
        <p:grpSpPr>
          <a:xfrm>
            <a:off x="4066613" y="2228087"/>
            <a:ext cx="4320054" cy="4092714"/>
            <a:chOff x="4066613" y="2228087"/>
            <a:chExt cx="4320054" cy="4092714"/>
          </a:xfrm>
        </p:grpSpPr>
        <p:sp>
          <p:nvSpPr>
            <p:cNvPr id="7" name="Oval 6">
              <a:extLst>
                <a:ext uri="{FF2B5EF4-FFF2-40B4-BE49-F238E27FC236}">
                  <a16:creationId xmlns:a16="http://schemas.microsoft.com/office/drawing/2014/main" id="{9CEEB43E-A749-3CBF-E64E-031AB5F6696C}"/>
                </a:ext>
              </a:extLst>
            </p:cNvPr>
            <p:cNvSpPr/>
            <p:nvPr/>
          </p:nvSpPr>
          <p:spPr>
            <a:xfrm>
              <a:off x="4082376" y="4982371"/>
              <a:ext cx="496370" cy="473956"/>
            </a:xfrm>
            <a:prstGeom prst="ellipse">
              <a:avLst/>
            </a:prstGeom>
            <a:solidFill>
              <a:schemeClr val="bg1"/>
            </a:solidFill>
            <a:ln>
              <a:solidFill>
                <a:schemeClr val="dk1">
                  <a:alpha val="1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60563">
                <a:spcAft>
                  <a:spcPts val="516"/>
                </a:spcAft>
              </a:pPr>
              <a:r>
                <a:rPr lang="en-US" sz="1300" kern="1200">
                  <a:solidFill>
                    <a:schemeClr val="tx1">
                      <a:alpha val="25000"/>
                    </a:schemeClr>
                  </a:solidFill>
                  <a:latin typeface="+mn-lt"/>
                  <a:ea typeface="+mn-ea"/>
                  <a:cs typeface="+mn-cs"/>
                </a:rPr>
                <a:t>x3</a:t>
              </a:r>
              <a:endParaRPr lang="en-CA">
                <a:solidFill>
                  <a:schemeClr val="tx1">
                    <a:alpha val="25000"/>
                  </a:schemeClr>
                </a:solidFill>
              </a:endParaRPr>
            </a:p>
          </p:txBody>
        </p:sp>
        <p:sp>
          <p:nvSpPr>
            <p:cNvPr id="8" name="Oval 7">
              <a:extLst>
                <a:ext uri="{FF2B5EF4-FFF2-40B4-BE49-F238E27FC236}">
                  <a16:creationId xmlns:a16="http://schemas.microsoft.com/office/drawing/2014/main" id="{7861C601-F1D3-B4C2-3FEE-98C5EAE7B30B}"/>
                </a:ext>
              </a:extLst>
            </p:cNvPr>
            <p:cNvSpPr/>
            <p:nvPr/>
          </p:nvSpPr>
          <p:spPr>
            <a:xfrm>
              <a:off x="4082376" y="3199395"/>
              <a:ext cx="496370" cy="473956"/>
            </a:xfrm>
            <a:prstGeom prst="ellipse">
              <a:avLst/>
            </a:prstGeom>
            <a:solidFill>
              <a:schemeClr val="bg1"/>
            </a:solidFill>
            <a:ln>
              <a:solidFill>
                <a:schemeClr val="dk1">
                  <a:alpha val="1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60563">
                <a:spcAft>
                  <a:spcPts val="516"/>
                </a:spcAft>
              </a:pPr>
              <a:r>
                <a:rPr lang="en-US" sz="1300" kern="1200">
                  <a:solidFill>
                    <a:schemeClr val="tx1">
                      <a:alpha val="25000"/>
                    </a:schemeClr>
                  </a:solidFill>
                  <a:latin typeface="+mn-lt"/>
                  <a:ea typeface="+mn-ea"/>
                  <a:cs typeface="+mn-cs"/>
                </a:rPr>
                <a:t>x1</a:t>
              </a:r>
              <a:endParaRPr lang="en-CA">
                <a:solidFill>
                  <a:schemeClr val="tx1">
                    <a:alpha val="25000"/>
                  </a:schemeClr>
                </a:solidFill>
              </a:endParaRPr>
            </a:p>
          </p:txBody>
        </p:sp>
        <p:sp>
          <p:nvSpPr>
            <p:cNvPr id="9" name="Oval 8">
              <a:extLst>
                <a:ext uri="{FF2B5EF4-FFF2-40B4-BE49-F238E27FC236}">
                  <a16:creationId xmlns:a16="http://schemas.microsoft.com/office/drawing/2014/main" id="{2C4A76DA-39E7-078C-FC89-982131ED1551}"/>
                </a:ext>
              </a:extLst>
            </p:cNvPr>
            <p:cNvSpPr/>
            <p:nvPr/>
          </p:nvSpPr>
          <p:spPr>
            <a:xfrm>
              <a:off x="4082376" y="4090883"/>
              <a:ext cx="496370" cy="473956"/>
            </a:xfrm>
            <a:prstGeom prst="ellipse">
              <a:avLst/>
            </a:prstGeom>
            <a:solidFill>
              <a:schemeClr val="bg1"/>
            </a:solidFill>
            <a:ln>
              <a:solidFill>
                <a:schemeClr val="dk1">
                  <a:alpha val="1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60563">
                <a:spcAft>
                  <a:spcPts val="516"/>
                </a:spcAft>
              </a:pPr>
              <a:r>
                <a:rPr lang="en-US" sz="1300" kern="1200">
                  <a:solidFill>
                    <a:schemeClr val="tx1">
                      <a:alpha val="25000"/>
                    </a:schemeClr>
                  </a:solidFill>
                  <a:latin typeface="+mn-lt"/>
                  <a:ea typeface="+mn-ea"/>
                  <a:cs typeface="+mn-cs"/>
                </a:rPr>
                <a:t>x2</a:t>
              </a:r>
              <a:endParaRPr lang="en-CA">
                <a:solidFill>
                  <a:schemeClr val="tx1">
                    <a:alpha val="25000"/>
                  </a:schemeClr>
                </a:solidFill>
              </a:endParaRPr>
            </a:p>
          </p:txBody>
        </p:sp>
        <p:grpSp>
          <p:nvGrpSpPr>
            <p:cNvPr id="63" name="Group 62">
              <a:extLst>
                <a:ext uri="{FF2B5EF4-FFF2-40B4-BE49-F238E27FC236}">
                  <a16:creationId xmlns:a16="http://schemas.microsoft.com/office/drawing/2014/main" id="{FB6F9C56-83A5-FC36-1540-5AE768C48895}"/>
                </a:ext>
              </a:extLst>
            </p:cNvPr>
            <p:cNvGrpSpPr/>
            <p:nvPr/>
          </p:nvGrpSpPr>
          <p:grpSpPr>
            <a:xfrm>
              <a:off x="5305873" y="2726766"/>
              <a:ext cx="496370" cy="3148421"/>
              <a:chOff x="6417888" y="1291855"/>
              <a:chExt cx="643908" cy="4202517"/>
            </a:xfrm>
            <a:solidFill>
              <a:schemeClr val="bg1"/>
            </a:solidFill>
          </p:grpSpPr>
          <p:sp>
            <p:nvSpPr>
              <p:cNvPr id="10" name="Oval 9">
                <a:extLst>
                  <a:ext uri="{FF2B5EF4-FFF2-40B4-BE49-F238E27FC236}">
                    <a16:creationId xmlns:a16="http://schemas.microsoft.com/office/drawing/2014/main" id="{68450BC5-7931-1659-C590-03C01AC23815}"/>
                  </a:ext>
                </a:extLst>
              </p:cNvPr>
              <p:cNvSpPr/>
              <p:nvPr/>
            </p:nvSpPr>
            <p:spPr>
              <a:xfrm>
                <a:off x="6417888" y="3671775"/>
                <a:ext cx="643908" cy="632637"/>
              </a:xfrm>
              <a:prstGeom prst="ellipse">
                <a:avLst/>
              </a:prstGeom>
              <a:grpFill/>
              <a:ln>
                <a:solidFill>
                  <a:schemeClr val="dk1">
                    <a:alpha val="1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60563">
                  <a:spcAft>
                    <a:spcPts val="516"/>
                  </a:spcAft>
                </a:pPr>
                <a:r>
                  <a:rPr lang="en-CA" sz="2023" kern="1200">
                    <a:solidFill>
                      <a:schemeClr val="tx1">
                        <a:alpha val="25000"/>
                      </a:schemeClr>
                    </a:solidFill>
                    <a:latin typeface="+mn-lt"/>
                    <a:ea typeface="+mn-ea"/>
                    <a:cs typeface="+mn-cs"/>
                  </a:rPr>
                  <a:t>∑</a:t>
                </a:r>
                <a:endParaRPr lang="en-CA">
                  <a:solidFill>
                    <a:schemeClr val="tx1">
                      <a:alpha val="25000"/>
                    </a:schemeClr>
                  </a:solidFill>
                </a:endParaRPr>
              </a:p>
            </p:txBody>
          </p:sp>
          <p:sp>
            <p:nvSpPr>
              <p:cNvPr id="11" name="Oval 10">
                <a:extLst>
                  <a:ext uri="{FF2B5EF4-FFF2-40B4-BE49-F238E27FC236}">
                    <a16:creationId xmlns:a16="http://schemas.microsoft.com/office/drawing/2014/main" id="{20E77B6A-E5C2-A992-F02E-0D1CC974235E}"/>
                  </a:ext>
                </a:extLst>
              </p:cNvPr>
              <p:cNvSpPr/>
              <p:nvPr/>
            </p:nvSpPr>
            <p:spPr>
              <a:xfrm>
                <a:off x="6417888" y="1291855"/>
                <a:ext cx="643908" cy="632637"/>
              </a:xfrm>
              <a:prstGeom prst="ellipse">
                <a:avLst/>
              </a:prstGeom>
              <a:grpFill/>
              <a:ln>
                <a:solidFill>
                  <a:schemeClr val="dk1">
                    <a:alpha val="1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60563">
                  <a:spcAft>
                    <a:spcPts val="516"/>
                  </a:spcAft>
                </a:pPr>
                <a:r>
                  <a:rPr lang="en-CA" sz="2023" kern="1200">
                    <a:solidFill>
                      <a:schemeClr val="tx1">
                        <a:alpha val="25000"/>
                      </a:schemeClr>
                    </a:solidFill>
                    <a:latin typeface="+mn-lt"/>
                    <a:ea typeface="+mn-ea"/>
                    <a:cs typeface="+mn-cs"/>
                  </a:rPr>
                  <a:t>∑</a:t>
                </a:r>
                <a:endParaRPr lang="en-CA">
                  <a:solidFill>
                    <a:schemeClr val="tx1">
                      <a:alpha val="25000"/>
                    </a:schemeClr>
                  </a:solidFill>
                </a:endParaRPr>
              </a:p>
            </p:txBody>
          </p:sp>
          <p:sp>
            <p:nvSpPr>
              <p:cNvPr id="12" name="Oval 11">
                <a:extLst>
                  <a:ext uri="{FF2B5EF4-FFF2-40B4-BE49-F238E27FC236}">
                    <a16:creationId xmlns:a16="http://schemas.microsoft.com/office/drawing/2014/main" id="{1D008969-9CC1-6AEC-FF9C-A2BC7C5FE548}"/>
                  </a:ext>
                </a:extLst>
              </p:cNvPr>
              <p:cNvSpPr/>
              <p:nvPr/>
            </p:nvSpPr>
            <p:spPr>
              <a:xfrm>
                <a:off x="6417888" y="2481815"/>
                <a:ext cx="643908" cy="632637"/>
              </a:xfrm>
              <a:prstGeom prst="ellipse">
                <a:avLst/>
              </a:prstGeom>
              <a:grpFill/>
              <a:ln>
                <a:solidFill>
                  <a:schemeClr val="dk1">
                    <a:alpha val="1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60563">
                  <a:spcAft>
                    <a:spcPts val="516"/>
                  </a:spcAft>
                </a:pPr>
                <a:r>
                  <a:rPr lang="en-CA" sz="2023" kern="1200">
                    <a:solidFill>
                      <a:schemeClr val="tx1">
                        <a:alpha val="25000"/>
                      </a:schemeClr>
                    </a:solidFill>
                    <a:latin typeface="+mn-lt"/>
                    <a:ea typeface="+mn-ea"/>
                    <a:cs typeface="+mn-cs"/>
                  </a:rPr>
                  <a:t>∑</a:t>
                </a:r>
                <a:endParaRPr lang="en-CA">
                  <a:solidFill>
                    <a:schemeClr val="tx1">
                      <a:alpha val="25000"/>
                    </a:schemeClr>
                  </a:solidFill>
                </a:endParaRPr>
              </a:p>
            </p:txBody>
          </p:sp>
          <p:sp>
            <p:nvSpPr>
              <p:cNvPr id="13" name="Oval 12">
                <a:extLst>
                  <a:ext uri="{FF2B5EF4-FFF2-40B4-BE49-F238E27FC236}">
                    <a16:creationId xmlns:a16="http://schemas.microsoft.com/office/drawing/2014/main" id="{1623B275-1A71-AF4B-2EB7-290CFCBE0F72}"/>
                  </a:ext>
                </a:extLst>
              </p:cNvPr>
              <p:cNvSpPr/>
              <p:nvPr/>
            </p:nvSpPr>
            <p:spPr>
              <a:xfrm>
                <a:off x="6417888" y="4861735"/>
                <a:ext cx="643908" cy="632637"/>
              </a:xfrm>
              <a:prstGeom prst="ellipse">
                <a:avLst/>
              </a:prstGeom>
              <a:grpFill/>
              <a:ln>
                <a:solidFill>
                  <a:schemeClr val="dk1">
                    <a:alpha val="1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60563">
                  <a:spcAft>
                    <a:spcPts val="516"/>
                  </a:spcAft>
                </a:pPr>
                <a:r>
                  <a:rPr lang="en-CA" sz="2023" kern="1200">
                    <a:solidFill>
                      <a:schemeClr val="tx1">
                        <a:alpha val="25000"/>
                      </a:schemeClr>
                    </a:solidFill>
                    <a:latin typeface="+mn-lt"/>
                    <a:ea typeface="+mn-ea"/>
                    <a:cs typeface="+mn-cs"/>
                  </a:rPr>
                  <a:t>∑</a:t>
                </a:r>
                <a:endParaRPr lang="en-CA">
                  <a:solidFill>
                    <a:schemeClr val="tx1">
                      <a:alpha val="25000"/>
                    </a:schemeClr>
                  </a:solidFill>
                </a:endParaRPr>
              </a:p>
            </p:txBody>
          </p:sp>
        </p:grpSp>
        <p:grpSp>
          <p:nvGrpSpPr>
            <p:cNvPr id="64" name="Group 63">
              <a:extLst>
                <a:ext uri="{FF2B5EF4-FFF2-40B4-BE49-F238E27FC236}">
                  <a16:creationId xmlns:a16="http://schemas.microsoft.com/office/drawing/2014/main" id="{4E8E8C3C-9652-9606-7AE8-77F24E7305CA}"/>
                </a:ext>
              </a:extLst>
            </p:cNvPr>
            <p:cNvGrpSpPr/>
            <p:nvPr/>
          </p:nvGrpSpPr>
          <p:grpSpPr>
            <a:xfrm>
              <a:off x="6519321" y="2726766"/>
              <a:ext cx="496370" cy="3148421"/>
              <a:chOff x="8816036" y="1291855"/>
              <a:chExt cx="643908" cy="4202517"/>
            </a:xfrm>
            <a:solidFill>
              <a:schemeClr val="bg1"/>
            </a:solidFill>
          </p:grpSpPr>
          <p:sp>
            <p:nvSpPr>
              <p:cNvPr id="14" name="Oval 13">
                <a:extLst>
                  <a:ext uri="{FF2B5EF4-FFF2-40B4-BE49-F238E27FC236}">
                    <a16:creationId xmlns:a16="http://schemas.microsoft.com/office/drawing/2014/main" id="{B2227BF0-FEEA-ABF0-8586-373D8378284D}"/>
                  </a:ext>
                </a:extLst>
              </p:cNvPr>
              <p:cNvSpPr/>
              <p:nvPr/>
            </p:nvSpPr>
            <p:spPr>
              <a:xfrm>
                <a:off x="8816036" y="3671775"/>
                <a:ext cx="643908" cy="632637"/>
              </a:xfrm>
              <a:prstGeom prst="ellipse">
                <a:avLst/>
              </a:prstGeom>
              <a:grpFill/>
              <a:ln>
                <a:solidFill>
                  <a:schemeClr val="dk1">
                    <a:alpha val="1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60563">
                  <a:spcAft>
                    <a:spcPts val="516"/>
                  </a:spcAft>
                </a:pPr>
                <a:r>
                  <a:rPr lang="en-CA" sz="2023" kern="1200">
                    <a:solidFill>
                      <a:schemeClr val="tx1">
                        <a:alpha val="25000"/>
                      </a:schemeClr>
                    </a:solidFill>
                    <a:latin typeface="+mn-lt"/>
                    <a:ea typeface="+mn-ea"/>
                    <a:cs typeface="+mn-cs"/>
                  </a:rPr>
                  <a:t>∑</a:t>
                </a:r>
                <a:endParaRPr lang="en-CA">
                  <a:solidFill>
                    <a:schemeClr val="lt1">
                      <a:alpha val="25000"/>
                    </a:schemeClr>
                  </a:solidFill>
                </a:endParaRPr>
              </a:p>
            </p:txBody>
          </p:sp>
          <p:sp>
            <p:nvSpPr>
              <p:cNvPr id="16" name="Oval 15">
                <a:extLst>
                  <a:ext uri="{FF2B5EF4-FFF2-40B4-BE49-F238E27FC236}">
                    <a16:creationId xmlns:a16="http://schemas.microsoft.com/office/drawing/2014/main" id="{ACD95052-EC3C-2364-F2E0-55A5AA77A9D1}"/>
                  </a:ext>
                </a:extLst>
              </p:cNvPr>
              <p:cNvSpPr/>
              <p:nvPr/>
            </p:nvSpPr>
            <p:spPr>
              <a:xfrm>
                <a:off x="8816036" y="1291855"/>
                <a:ext cx="643908" cy="632637"/>
              </a:xfrm>
              <a:prstGeom prst="ellipse">
                <a:avLst/>
              </a:prstGeom>
              <a:grpFill/>
              <a:ln>
                <a:solidFill>
                  <a:schemeClr val="dk1">
                    <a:alpha val="1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60563">
                  <a:spcAft>
                    <a:spcPts val="516"/>
                  </a:spcAft>
                </a:pPr>
                <a:r>
                  <a:rPr lang="en-CA" sz="2023" kern="1200">
                    <a:solidFill>
                      <a:schemeClr val="tx1">
                        <a:alpha val="25000"/>
                      </a:schemeClr>
                    </a:solidFill>
                    <a:latin typeface="+mn-lt"/>
                    <a:ea typeface="+mn-ea"/>
                    <a:cs typeface="+mn-cs"/>
                  </a:rPr>
                  <a:t>∑</a:t>
                </a:r>
                <a:endParaRPr lang="en-CA">
                  <a:solidFill>
                    <a:schemeClr val="lt1">
                      <a:alpha val="25000"/>
                    </a:schemeClr>
                  </a:solidFill>
                </a:endParaRPr>
              </a:p>
            </p:txBody>
          </p:sp>
          <p:sp>
            <p:nvSpPr>
              <p:cNvPr id="17" name="Oval 16">
                <a:extLst>
                  <a:ext uri="{FF2B5EF4-FFF2-40B4-BE49-F238E27FC236}">
                    <a16:creationId xmlns:a16="http://schemas.microsoft.com/office/drawing/2014/main" id="{9F8BE5BB-AE09-9EB1-1D32-C39BB3275303}"/>
                  </a:ext>
                </a:extLst>
              </p:cNvPr>
              <p:cNvSpPr/>
              <p:nvPr/>
            </p:nvSpPr>
            <p:spPr>
              <a:xfrm>
                <a:off x="8816036" y="2481815"/>
                <a:ext cx="643908" cy="632637"/>
              </a:xfrm>
              <a:prstGeom prst="ellipse">
                <a:avLst/>
              </a:prstGeom>
              <a:grpFill/>
              <a:ln>
                <a:solidFill>
                  <a:schemeClr val="dk1">
                    <a:alpha val="1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60563">
                  <a:spcAft>
                    <a:spcPts val="516"/>
                  </a:spcAft>
                </a:pPr>
                <a:r>
                  <a:rPr lang="en-CA" sz="2023" kern="1200">
                    <a:solidFill>
                      <a:schemeClr val="tx1">
                        <a:alpha val="25000"/>
                      </a:schemeClr>
                    </a:solidFill>
                    <a:latin typeface="+mn-lt"/>
                    <a:ea typeface="+mn-ea"/>
                    <a:cs typeface="+mn-cs"/>
                  </a:rPr>
                  <a:t>∑</a:t>
                </a:r>
                <a:endParaRPr lang="en-CA">
                  <a:solidFill>
                    <a:schemeClr val="lt1">
                      <a:alpha val="25000"/>
                    </a:schemeClr>
                  </a:solidFill>
                </a:endParaRPr>
              </a:p>
            </p:txBody>
          </p:sp>
          <p:sp>
            <p:nvSpPr>
              <p:cNvPr id="18" name="Oval 17">
                <a:extLst>
                  <a:ext uri="{FF2B5EF4-FFF2-40B4-BE49-F238E27FC236}">
                    <a16:creationId xmlns:a16="http://schemas.microsoft.com/office/drawing/2014/main" id="{C92BD4C5-4D5F-4783-C63A-490FB42903F2}"/>
                  </a:ext>
                </a:extLst>
              </p:cNvPr>
              <p:cNvSpPr/>
              <p:nvPr/>
            </p:nvSpPr>
            <p:spPr>
              <a:xfrm>
                <a:off x="8816036" y="4861735"/>
                <a:ext cx="643908" cy="632637"/>
              </a:xfrm>
              <a:prstGeom prst="ellipse">
                <a:avLst/>
              </a:prstGeom>
              <a:grpFill/>
              <a:ln>
                <a:solidFill>
                  <a:schemeClr val="dk1">
                    <a:alpha val="1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60563">
                  <a:spcAft>
                    <a:spcPts val="516"/>
                  </a:spcAft>
                </a:pPr>
                <a:r>
                  <a:rPr lang="en-CA" sz="2023" kern="1200">
                    <a:solidFill>
                      <a:schemeClr val="tx1">
                        <a:alpha val="25000"/>
                      </a:schemeClr>
                    </a:solidFill>
                    <a:latin typeface="+mn-lt"/>
                    <a:ea typeface="+mn-ea"/>
                    <a:cs typeface="+mn-cs"/>
                  </a:rPr>
                  <a:t>∑</a:t>
                </a:r>
                <a:endParaRPr lang="en-CA">
                  <a:solidFill>
                    <a:schemeClr val="lt1">
                      <a:alpha val="25000"/>
                    </a:schemeClr>
                  </a:solidFill>
                </a:endParaRPr>
              </a:p>
            </p:txBody>
          </p:sp>
        </p:grpSp>
        <p:sp>
          <p:nvSpPr>
            <p:cNvPr id="19" name="Oval 18">
              <a:extLst>
                <a:ext uri="{FF2B5EF4-FFF2-40B4-BE49-F238E27FC236}">
                  <a16:creationId xmlns:a16="http://schemas.microsoft.com/office/drawing/2014/main" id="{8FE4EEC3-1390-FD34-1491-D98C6EFFB417}"/>
                </a:ext>
              </a:extLst>
            </p:cNvPr>
            <p:cNvSpPr/>
            <p:nvPr/>
          </p:nvSpPr>
          <p:spPr>
            <a:xfrm>
              <a:off x="7776043" y="4509742"/>
              <a:ext cx="496370" cy="473956"/>
            </a:xfrm>
            <a:prstGeom prst="ellipse">
              <a:avLst/>
            </a:prstGeom>
            <a:solidFill>
              <a:schemeClr val="bg1"/>
            </a:solidFill>
            <a:ln>
              <a:solidFill>
                <a:schemeClr val="dk1">
                  <a:alpha val="1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lt1">
                    <a:alpha val="25000"/>
                  </a:schemeClr>
                </a:solidFill>
              </a:endParaRPr>
            </a:p>
          </p:txBody>
        </p:sp>
        <p:sp>
          <p:nvSpPr>
            <p:cNvPr id="20" name="Oval 19">
              <a:extLst>
                <a:ext uri="{FF2B5EF4-FFF2-40B4-BE49-F238E27FC236}">
                  <a16:creationId xmlns:a16="http://schemas.microsoft.com/office/drawing/2014/main" id="{BEB3EA1C-6E24-FF86-A880-45012C5A7DD4}"/>
                </a:ext>
              </a:extLst>
            </p:cNvPr>
            <p:cNvSpPr/>
            <p:nvPr/>
          </p:nvSpPr>
          <p:spPr>
            <a:xfrm>
              <a:off x="7776043" y="3618254"/>
              <a:ext cx="496370" cy="473956"/>
            </a:xfrm>
            <a:prstGeom prst="ellipse">
              <a:avLst/>
            </a:prstGeom>
            <a:solidFill>
              <a:schemeClr val="bg1"/>
            </a:solidFill>
            <a:ln>
              <a:solidFill>
                <a:schemeClr val="dk1">
                  <a:alpha val="1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lt1">
                    <a:alpha val="25000"/>
                  </a:schemeClr>
                </a:solidFill>
              </a:endParaRPr>
            </a:p>
          </p:txBody>
        </p:sp>
        <p:cxnSp>
          <p:nvCxnSpPr>
            <p:cNvPr id="22" name="Straight Arrow Connector 21">
              <a:extLst>
                <a:ext uri="{FF2B5EF4-FFF2-40B4-BE49-F238E27FC236}">
                  <a16:creationId xmlns:a16="http://schemas.microsoft.com/office/drawing/2014/main" id="{CA84560B-A75B-E000-6394-821BCC87A624}"/>
                </a:ext>
              </a:extLst>
            </p:cNvPr>
            <p:cNvCxnSpPr>
              <a:stCxn id="8" idx="6"/>
              <a:endCxn id="11" idx="2"/>
            </p:cNvCxnSpPr>
            <p:nvPr/>
          </p:nvCxnSpPr>
          <p:spPr>
            <a:xfrm flipV="1">
              <a:off x="4578746" y="2963744"/>
              <a:ext cx="727127" cy="472629"/>
            </a:xfrm>
            <a:prstGeom prst="straightConnector1">
              <a:avLst/>
            </a:prstGeom>
            <a:solidFill>
              <a:schemeClr val="bg1"/>
            </a:solidFill>
            <a:ln>
              <a:solidFill>
                <a:schemeClr val="dk1">
                  <a:alpha val="1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93957EA-70E7-D03E-0770-9E1D10488456}"/>
                </a:ext>
              </a:extLst>
            </p:cNvPr>
            <p:cNvCxnSpPr>
              <a:stCxn id="8" idx="6"/>
              <a:endCxn id="12" idx="2"/>
            </p:cNvCxnSpPr>
            <p:nvPr/>
          </p:nvCxnSpPr>
          <p:spPr>
            <a:xfrm>
              <a:off x="4578746" y="3436373"/>
              <a:ext cx="727127" cy="418859"/>
            </a:xfrm>
            <a:prstGeom prst="straightConnector1">
              <a:avLst/>
            </a:prstGeom>
            <a:solidFill>
              <a:schemeClr val="bg1"/>
            </a:solidFill>
            <a:ln>
              <a:solidFill>
                <a:schemeClr val="dk1">
                  <a:alpha val="1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6D7E87E-105D-09C8-CE37-4F06A891F520}"/>
                </a:ext>
              </a:extLst>
            </p:cNvPr>
            <p:cNvCxnSpPr>
              <a:stCxn id="8" idx="6"/>
              <a:endCxn id="10" idx="2"/>
            </p:cNvCxnSpPr>
            <p:nvPr/>
          </p:nvCxnSpPr>
          <p:spPr>
            <a:xfrm>
              <a:off x="4578746" y="3436373"/>
              <a:ext cx="727127" cy="1310348"/>
            </a:xfrm>
            <a:prstGeom prst="straightConnector1">
              <a:avLst/>
            </a:prstGeom>
            <a:solidFill>
              <a:schemeClr val="bg1"/>
            </a:solidFill>
            <a:ln>
              <a:solidFill>
                <a:schemeClr val="dk1">
                  <a:alpha val="1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91A053E-EC8F-7E5F-B79D-C2B23646995E}"/>
                </a:ext>
              </a:extLst>
            </p:cNvPr>
            <p:cNvCxnSpPr>
              <a:stCxn id="8" idx="6"/>
              <a:endCxn id="13" idx="2"/>
            </p:cNvCxnSpPr>
            <p:nvPr/>
          </p:nvCxnSpPr>
          <p:spPr>
            <a:xfrm>
              <a:off x="4578746" y="3436373"/>
              <a:ext cx="727127" cy="2201836"/>
            </a:xfrm>
            <a:prstGeom prst="straightConnector1">
              <a:avLst/>
            </a:prstGeom>
            <a:solidFill>
              <a:schemeClr val="bg1"/>
            </a:solidFill>
            <a:ln>
              <a:solidFill>
                <a:schemeClr val="dk1">
                  <a:alpha val="1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1E69E1-1884-2FF0-97C6-382725FDD020}"/>
                </a:ext>
              </a:extLst>
            </p:cNvPr>
            <p:cNvCxnSpPr>
              <a:stCxn id="9" idx="6"/>
              <a:endCxn id="11" idx="2"/>
            </p:cNvCxnSpPr>
            <p:nvPr/>
          </p:nvCxnSpPr>
          <p:spPr>
            <a:xfrm flipV="1">
              <a:off x="4578746" y="2963744"/>
              <a:ext cx="727127" cy="1364117"/>
            </a:xfrm>
            <a:prstGeom prst="straightConnector1">
              <a:avLst/>
            </a:prstGeom>
            <a:solidFill>
              <a:schemeClr val="bg1"/>
            </a:solidFill>
            <a:ln>
              <a:solidFill>
                <a:schemeClr val="dk1">
                  <a:alpha val="1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ABD6473-60CC-EA16-39CE-CEFFABAEA2ED}"/>
                </a:ext>
              </a:extLst>
            </p:cNvPr>
            <p:cNvCxnSpPr>
              <a:stCxn id="9" idx="6"/>
              <a:endCxn id="12" idx="2"/>
            </p:cNvCxnSpPr>
            <p:nvPr/>
          </p:nvCxnSpPr>
          <p:spPr>
            <a:xfrm flipV="1">
              <a:off x="4578746" y="3855232"/>
              <a:ext cx="727127" cy="472629"/>
            </a:xfrm>
            <a:prstGeom prst="straightConnector1">
              <a:avLst/>
            </a:prstGeom>
            <a:solidFill>
              <a:schemeClr val="bg1"/>
            </a:solidFill>
            <a:ln>
              <a:solidFill>
                <a:schemeClr val="dk1">
                  <a:alpha val="1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22D54C0-8C06-F22A-A75E-DC40A274DA24}"/>
                </a:ext>
              </a:extLst>
            </p:cNvPr>
            <p:cNvCxnSpPr>
              <a:stCxn id="9" idx="6"/>
              <a:endCxn id="10" idx="2"/>
            </p:cNvCxnSpPr>
            <p:nvPr/>
          </p:nvCxnSpPr>
          <p:spPr>
            <a:xfrm>
              <a:off x="4578746" y="4327861"/>
              <a:ext cx="727127" cy="418859"/>
            </a:xfrm>
            <a:prstGeom prst="straightConnector1">
              <a:avLst/>
            </a:prstGeom>
            <a:solidFill>
              <a:schemeClr val="bg1"/>
            </a:solidFill>
            <a:ln>
              <a:solidFill>
                <a:schemeClr val="dk1">
                  <a:alpha val="1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2D7BE70-2D83-7402-EBD1-CDA9D0974F90}"/>
                </a:ext>
              </a:extLst>
            </p:cNvPr>
            <p:cNvCxnSpPr>
              <a:stCxn id="9" idx="6"/>
              <a:endCxn id="13" idx="2"/>
            </p:cNvCxnSpPr>
            <p:nvPr/>
          </p:nvCxnSpPr>
          <p:spPr>
            <a:xfrm>
              <a:off x="4578746" y="4327861"/>
              <a:ext cx="727127" cy="1310348"/>
            </a:xfrm>
            <a:prstGeom prst="straightConnector1">
              <a:avLst/>
            </a:prstGeom>
            <a:solidFill>
              <a:schemeClr val="bg1"/>
            </a:solidFill>
            <a:ln>
              <a:solidFill>
                <a:schemeClr val="dk1">
                  <a:alpha val="1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DA7A75E-C4D5-F1A1-CEA2-D23FEAB332DC}"/>
                </a:ext>
              </a:extLst>
            </p:cNvPr>
            <p:cNvCxnSpPr>
              <a:stCxn id="7" idx="6"/>
              <a:endCxn id="11" idx="2"/>
            </p:cNvCxnSpPr>
            <p:nvPr/>
          </p:nvCxnSpPr>
          <p:spPr>
            <a:xfrm flipV="1">
              <a:off x="4578746" y="2963744"/>
              <a:ext cx="727127" cy="2255606"/>
            </a:xfrm>
            <a:prstGeom prst="straightConnector1">
              <a:avLst/>
            </a:prstGeom>
            <a:solidFill>
              <a:schemeClr val="bg1"/>
            </a:solidFill>
            <a:ln>
              <a:solidFill>
                <a:schemeClr val="dk1">
                  <a:alpha val="1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0471C5B-2BF6-D903-B0A4-EF7056AD3ACF}"/>
                </a:ext>
              </a:extLst>
            </p:cNvPr>
            <p:cNvCxnSpPr>
              <a:stCxn id="7" idx="6"/>
              <a:endCxn id="12" idx="2"/>
            </p:cNvCxnSpPr>
            <p:nvPr/>
          </p:nvCxnSpPr>
          <p:spPr>
            <a:xfrm flipV="1">
              <a:off x="4578746" y="3855232"/>
              <a:ext cx="727127" cy="1364117"/>
            </a:xfrm>
            <a:prstGeom prst="straightConnector1">
              <a:avLst/>
            </a:prstGeom>
            <a:solidFill>
              <a:schemeClr val="bg1"/>
            </a:solidFill>
            <a:ln>
              <a:solidFill>
                <a:schemeClr val="dk1">
                  <a:alpha val="1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1A7B81-4A7A-5630-0D0E-0CAA81505692}"/>
                </a:ext>
              </a:extLst>
            </p:cNvPr>
            <p:cNvCxnSpPr>
              <a:stCxn id="7" idx="6"/>
              <a:endCxn id="10" idx="2"/>
            </p:cNvCxnSpPr>
            <p:nvPr/>
          </p:nvCxnSpPr>
          <p:spPr>
            <a:xfrm flipV="1">
              <a:off x="4578746" y="4746720"/>
              <a:ext cx="727127" cy="472629"/>
            </a:xfrm>
            <a:prstGeom prst="straightConnector1">
              <a:avLst/>
            </a:prstGeom>
            <a:solidFill>
              <a:schemeClr val="bg1"/>
            </a:solidFill>
            <a:ln>
              <a:solidFill>
                <a:schemeClr val="dk1">
                  <a:alpha val="1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CF8DB34-83BD-D0AA-D598-9BE28E2C3FB2}"/>
                </a:ext>
              </a:extLst>
            </p:cNvPr>
            <p:cNvCxnSpPr>
              <a:stCxn id="7" idx="6"/>
              <a:endCxn id="13" idx="2"/>
            </p:cNvCxnSpPr>
            <p:nvPr/>
          </p:nvCxnSpPr>
          <p:spPr>
            <a:xfrm>
              <a:off x="4578746" y="5219349"/>
              <a:ext cx="727127" cy="418859"/>
            </a:xfrm>
            <a:prstGeom prst="straightConnector1">
              <a:avLst/>
            </a:prstGeom>
            <a:solidFill>
              <a:schemeClr val="bg1"/>
            </a:solidFill>
            <a:ln>
              <a:solidFill>
                <a:schemeClr val="dk1">
                  <a:alpha val="1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5C8C5FE-9EFB-4DF3-ED57-B59E13F076DF}"/>
                </a:ext>
              </a:extLst>
            </p:cNvPr>
            <p:cNvSpPr txBox="1"/>
            <p:nvPr/>
          </p:nvSpPr>
          <p:spPr>
            <a:xfrm>
              <a:off x="5860167" y="3761881"/>
              <a:ext cx="570900" cy="747897"/>
            </a:xfrm>
            <a:prstGeom prst="rect">
              <a:avLst/>
            </a:prstGeom>
            <a:solidFill>
              <a:schemeClr val="bg1"/>
            </a:solidFill>
            <a:ln>
              <a:solidFill>
                <a:schemeClr val="dk1">
                  <a:alpha val="14000"/>
                </a:schemeClr>
              </a:solidFill>
            </a:ln>
          </p:spPr>
          <p:txBody>
            <a:bodyPr wrap="square" rtlCol="0">
              <a:spAutoFit/>
            </a:bodyPr>
            <a:lstStyle/>
            <a:p>
              <a:pPr defTabSz="541001">
                <a:spcAft>
                  <a:spcPts val="455"/>
                </a:spcAft>
              </a:pPr>
              <a:r>
                <a:rPr lang="en-US" sz="4260" kern="1200">
                  <a:solidFill>
                    <a:schemeClr val="tx1">
                      <a:alpha val="25000"/>
                    </a:schemeClr>
                  </a:solidFill>
                  <a:latin typeface="+mn-lt"/>
                  <a:ea typeface="+mn-ea"/>
                  <a:cs typeface="+mn-cs"/>
                </a:rPr>
                <a:t>…</a:t>
              </a:r>
              <a:endParaRPr lang="en-CA">
                <a:solidFill>
                  <a:schemeClr val="tx1">
                    <a:alpha val="25000"/>
                  </a:schemeClr>
                </a:solidFill>
              </a:endParaRPr>
            </a:p>
          </p:txBody>
        </p:sp>
        <p:cxnSp>
          <p:nvCxnSpPr>
            <p:cNvPr id="48" name="Straight Arrow Connector 47">
              <a:extLst>
                <a:ext uri="{FF2B5EF4-FFF2-40B4-BE49-F238E27FC236}">
                  <a16:creationId xmlns:a16="http://schemas.microsoft.com/office/drawing/2014/main" id="{FAABF75C-0DB3-E5EE-73A8-44037D4F5C4B}"/>
                </a:ext>
              </a:extLst>
            </p:cNvPr>
            <p:cNvCxnSpPr>
              <a:stCxn id="16" idx="6"/>
              <a:endCxn id="20" idx="2"/>
            </p:cNvCxnSpPr>
            <p:nvPr/>
          </p:nvCxnSpPr>
          <p:spPr>
            <a:xfrm>
              <a:off x="7015692" y="2963744"/>
              <a:ext cx="760352" cy="891488"/>
            </a:xfrm>
            <a:prstGeom prst="straightConnector1">
              <a:avLst/>
            </a:prstGeom>
            <a:solidFill>
              <a:schemeClr val="bg1"/>
            </a:solidFill>
            <a:ln>
              <a:solidFill>
                <a:schemeClr val="dk1">
                  <a:alpha val="1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0C19B25-7200-02B1-BBF4-D59D610471D3}"/>
                </a:ext>
              </a:extLst>
            </p:cNvPr>
            <p:cNvCxnSpPr>
              <a:stCxn id="16" idx="6"/>
              <a:endCxn id="19" idx="2"/>
            </p:cNvCxnSpPr>
            <p:nvPr/>
          </p:nvCxnSpPr>
          <p:spPr>
            <a:xfrm>
              <a:off x="7015692" y="2963744"/>
              <a:ext cx="760352" cy="1782977"/>
            </a:xfrm>
            <a:prstGeom prst="straightConnector1">
              <a:avLst/>
            </a:prstGeom>
            <a:solidFill>
              <a:schemeClr val="bg1"/>
            </a:solidFill>
            <a:ln>
              <a:solidFill>
                <a:schemeClr val="dk1">
                  <a:alpha val="1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B9C71D4-4FCB-FE9D-A878-377E7587DD46}"/>
                </a:ext>
              </a:extLst>
            </p:cNvPr>
            <p:cNvCxnSpPr>
              <a:stCxn id="17" idx="6"/>
              <a:endCxn id="20" idx="2"/>
            </p:cNvCxnSpPr>
            <p:nvPr/>
          </p:nvCxnSpPr>
          <p:spPr>
            <a:xfrm>
              <a:off x="7015692" y="3855232"/>
              <a:ext cx="760352" cy="0"/>
            </a:xfrm>
            <a:prstGeom prst="straightConnector1">
              <a:avLst/>
            </a:prstGeom>
            <a:solidFill>
              <a:schemeClr val="bg1"/>
            </a:solidFill>
            <a:ln>
              <a:solidFill>
                <a:schemeClr val="dk1">
                  <a:alpha val="1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EF4B0F6-6EF4-4688-1751-B8FE4EE07956}"/>
                </a:ext>
              </a:extLst>
            </p:cNvPr>
            <p:cNvCxnSpPr>
              <a:stCxn id="17" idx="6"/>
              <a:endCxn id="19" idx="2"/>
            </p:cNvCxnSpPr>
            <p:nvPr/>
          </p:nvCxnSpPr>
          <p:spPr>
            <a:xfrm>
              <a:off x="7015692" y="3855232"/>
              <a:ext cx="760352" cy="891488"/>
            </a:xfrm>
            <a:prstGeom prst="straightConnector1">
              <a:avLst/>
            </a:prstGeom>
            <a:solidFill>
              <a:schemeClr val="bg1"/>
            </a:solidFill>
            <a:ln>
              <a:solidFill>
                <a:schemeClr val="dk1">
                  <a:alpha val="1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4B0F02-CB41-E18D-1CF0-9B5623D45504}"/>
                </a:ext>
              </a:extLst>
            </p:cNvPr>
            <p:cNvCxnSpPr>
              <a:stCxn id="14" idx="6"/>
              <a:endCxn id="20" idx="2"/>
            </p:cNvCxnSpPr>
            <p:nvPr/>
          </p:nvCxnSpPr>
          <p:spPr>
            <a:xfrm flipV="1">
              <a:off x="7015692" y="3855232"/>
              <a:ext cx="760352" cy="891488"/>
            </a:xfrm>
            <a:prstGeom prst="straightConnector1">
              <a:avLst/>
            </a:prstGeom>
            <a:solidFill>
              <a:schemeClr val="bg1"/>
            </a:solidFill>
            <a:ln>
              <a:solidFill>
                <a:schemeClr val="dk1">
                  <a:alpha val="1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D66DD94-8259-DAC2-2A64-223CDD8EE68A}"/>
                </a:ext>
              </a:extLst>
            </p:cNvPr>
            <p:cNvCxnSpPr>
              <a:stCxn id="14" idx="6"/>
              <a:endCxn id="19" idx="2"/>
            </p:cNvCxnSpPr>
            <p:nvPr/>
          </p:nvCxnSpPr>
          <p:spPr>
            <a:xfrm>
              <a:off x="7015692" y="4746720"/>
              <a:ext cx="760352" cy="0"/>
            </a:xfrm>
            <a:prstGeom prst="straightConnector1">
              <a:avLst/>
            </a:prstGeom>
            <a:solidFill>
              <a:schemeClr val="bg1"/>
            </a:solidFill>
            <a:ln>
              <a:solidFill>
                <a:schemeClr val="dk1">
                  <a:alpha val="1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E5D8A4B-40E4-FC88-7C37-8986DF395364}"/>
                </a:ext>
              </a:extLst>
            </p:cNvPr>
            <p:cNvCxnSpPr>
              <a:stCxn id="18" idx="6"/>
              <a:endCxn id="20" idx="2"/>
            </p:cNvCxnSpPr>
            <p:nvPr/>
          </p:nvCxnSpPr>
          <p:spPr>
            <a:xfrm flipV="1">
              <a:off x="7015692" y="3855232"/>
              <a:ext cx="760352" cy="1782977"/>
            </a:xfrm>
            <a:prstGeom prst="straightConnector1">
              <a:avLst/>
            </a:prstGeom>
            <a:solidFill>
              <a:schemeClr val="bg1"/>
            </a:solidFill>
            <a:ln>
              <a:solidFill>
                <a:schemeClr val="dk1">
                  <a:alpha val="1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C58C47B-6EBB-A028-8B14-19AAE206516D}"/>
                </a:ext>
              </a:extLst>
            </p:cNvPr>
            <p:cNvCxnSpPr>
              <a:stCxn id="18" idx="6"/>
              <a:endCxn id="19" idx="2"/>
            </p:cNvCxnSpPr>
            <p:nvPr/>
          </p:nvCxnSpPr>
          <p:spPr>
            <a:xfrm flipV="1">
              <a:off x="7015692" y="4746720"/>
              <a:ext cx="760352" cy="891488"/>
            </a:xfrm>
            <a:prstGeom prst="straightConnector1">
              <a:avLst/>
            </a:prstGeom>
            <a:solidFill>
              <a:schemeClr val="bg1"/>
            </a:solidFill>
            <a:ln>
              <a:solidFill>
                <a:schemeClr val="dk1">
                  <a:alpha val="1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73D178-3C42-1234-9037-90502E1E11C9}"/>
                </a:ext>
              </a:extLst>
            </p:cNvPr>
            <p:cNvSpPr txBox="1"/>
            <p:nvPr/>
          </p:nvSpPr>
          <p:spPr>
            <a:xfrm>
              <a:off x="4066613" y="6024542"/>
              <a:ext cx="546945" cy="292388"/>
            </a:xfrm>
            <a:prstGeom prst="rect">
              <a:avLst/>
            </a:prstGeom>
            <a:solidFill>
              <a:schemeClr val="bg1"/>
            </a:solidFill>
            <a:ln>
              <a:solidFill>
                <a:schemeClr val="dk1">
                  <a:alpha val="14000"/>
                </a:schemeClr>
              </a:solidFill>
            </a:ln>
          </p:spPr>
          <p:txBody>
            <a:bodyPr wrap="none" rtlCol="0">
              <a:spAutoFit/>
            </a:bodyPr>
            <a:lstStyle/>
            <a:p>
              <a:pPr defTabSz="660563">
                <a:spcAft>
                  <a:spcPts val="516"/>
                </a:spcAft>
              </a:pPr>
              <a:r>
                <a:rPr lang="en-US" sz="1300" kern="1200">
                  <a:solidFill>
                    <a:schemeClr val="tx1">
                      <a:alpha val="25000"/>
                    </a:schemeClr>
                  </a:solidFill>
                  <a:latin typeface="+mn-lt"/>
                  <a:ea typeface="+mn-ea"/>
                  <a:cs typeface="+mn-cs"/>
                </a:rPr>
                <a:t>Input</a:t>
              </a:r>
              <a:endParaRPr lang="en-CA">
                <a:solidFill>
                  <a:schemeClr val="tx1">
                    <a:alpha val="25000"/>
                  </a:schemeClr>
                </a:solidFill>
              </a:endParaRPr>
            </a:p>
          </p:txBody>
        </p:sp>
        <p:sp>
          <p:nvSpPr>
            <p:cNvPr id="66" name="TextBox 65">
              <a:extLst>
                <a:ext uri="{FF2B5EF4-FFF2-40B4-BE49-F238E27FC236}">
                  <a16:creationId xmlns:a16="http://schemas.microsoft.com/office/drawing/2014/main" id="{0606CC2B-434C-87E6-72F5-50E6A627A281}"/>
                </a:ext>
              </a:extLst>
            </p:cNvPr>
            <p:cNvSpPr txBox="1"/>
            <p:nvPr/>
          </p:nvSpPr>
          <p:spPr>
            <a:xfrm>
              <a:off x="5233075" y="6024542"/>
              <a:ext cx="675185" cy="292388"/>
            </a:xfrm>
            <a:prstGeom prst="rect">
              <a:avLst/>
            </a:prstGeom>
            <a:solidFill>
              <a:schemeClr val="bg1"/>
            </a:solidFill>
            <a:ln>
              <a:solidFill>
                <a:schemeClr val="dk1">
                  <a:alpha val="14000"/>
                </a:schemeClr>
              </a:solidFill>
            </a:ln>
          </p:spPr>
          <p:txBody>
            <a:bodyPr wrap="none" rtlCol="0">
              <a:spAutoFit/>
            </a:bodyPr>
            <a:lstStyle/>
            <a:p>
              <a:pPr defTabSz="660563">
                <a:spcAft>
                  <a:spcPts val="516"/>
                </a:spcAft>
              </a:pPr>
              <a:r>
                <a:rPr lang="en-US" sz="1300" kern="1200">
                  <a:solidFill>
                    <a:schemeClr val="tx1">
                      <a:alpha val="25000"/>
                    </a:schemeClr>
                  </a:solidFill>
                  <a:latin typeface="+mn-lt"/>
                  <a:ea typeface="+mn-ea"/>
                  <a:cs typeface="+mn-cs"/>
                </a:rPr>
                <a:t>Hidden</a:t>
              </a:r>
              <a:endParaRPr lang="en-CA">
                <a:solidFill>
                  <a:schemeClr val="tx1">
                    <a:alpha val="25000"/>
                  </a:schemeClr>
                </a:solidFill>
              </a:endParaRPr>
            </a:p>
          </p:txBody>
        </p:sp>
        <p:sp>
          <p:nvSpPr>
            <p:cNvPr id="67" name="TextBox 66">
              <a:extLst>
                <a:ext uri="{FF2B5EF4-FFF2-40B4-BE49-F238E27FC236}">
                  <a16:creationId xmlns:a16="http://schemas.microsoft.com/office/drawing/2014/main" id="{04253060-554B-CFEF-A298-5D527CF44854}"/>
                </a:ext>
              </a:extLst>
            </p:cNvPr>
            <p:cNvSpPr txBox="1"/>
            <p:nvPr/>
          </p:nvSpPr>
          <p:spPr>
            <a:xfrm>
              <a:off x="6436799" y="6028413"/>
              <a:ext cx="675185" cy="292388"/>
            </a:xfrm>
            <a:prstGeom prst="rect">
              <a:avLst/>
            </a:prstGeom>
            <a:solidFill>
              <a:schemeClr val="bg1"/>
            </a:solidFill>
            <a:ln>
              <a:solidFill>
                <a:schemeClr val="dk1">
                  <a:alpha val="14000"/>
                </a:schemeClr>
              </a:solidFill>
            </a:ln>
          </p:spPr>
          <p:txBody>
            <a:bodyPr wrap="none" rtlCol="0">
              <a:spAutoFit/>
            </a:bodyPr>
            <a:lstStyle/>
            <a:p>
              <a:pPr defTabSz="660563">
                <a:spcAft>
                  <a:spcPts val="516"/>
                </a:spcAft>
              </a:pPr>
              <a:r>
                <a:rPr lang="en-US" sz="1300" kern="1200">
                  <a:solidFill>
                    <a:schemeClr val="tx1">
                      <a:alpha val="25000"/>
                    </a:schemeClr>
                  </a:solidFill>
                  <a:latin typeface="+mn-lt"/>
                  <a:ea typeface="+mn-ea"/>
                  <a:cs typeface="+mn-cs"/>
                </a:rPr>
                <a:t>Hidden</a:t>
              </a:r>
              <a:endParaRPr lang="en-CA">
                <a:solidFill>
                  <a:schemeClr val="tx1">
                    <a:alpha val="25000"/>
                  </a:schemeClr>
                </a:solidFill>
              </a:endParaRPr>
            </a:p>
          </p:txBody>
        </p:sp>
        <p:sp>
          <p:nvSpPr>
            <p:cNvPr id="68" name="TextBox 67">
              <a:extLst>
                <a:ext uri="{FF2B5EF4-FFF2-40B4-BE49-F238E27FC236}">
                  <a16:creationId xmlns:a16="http://schemas.microsoft.com/office/drawing/2014/main" id="{70C0EF99-E499-B8D1-03E4-EE8FE7EC6E0A}"/>
                </a:ext>
              </a:extLst>
            </p:cNvPr>
            <p:cNvSpPr txBox="1"/>
            <p:nvPr/>
          </p:nvSpPr>
          <p:spPr>
            <a:xfrm>
              <a:off x="7694170" y="6024542"/>
              <a:ext cx="671979" cy="292388"/>
            </a:xfrm>
            <a:prstGeom prst="rect">
              <a:avLst/>
            </a:prstGeom>
            <a:solidFill>
              <a:schemeClr val="bg1"/>
            </a:solidFill>
            <a:ln>
              <a:solidFill>
                <a:schemeClr val="dk1">
                  <a:alpha val="14000"/>
                </a:schemeClr>
              </a:solidFill>
            </a:ln>
          </p:spPr>
          <p:txBody>
            <a:bodyPr wrap="none" rtlCol="0">
              <a:spAutoFit/>
            </a:bodyPr>
            <a:lstStyle/>
            <a:p>
              <a:pPr defTabSz="660563">
                <a:spcAft>
                  <a:spcPts val="516"/>
                </a:spcAft>
              </a:pPr>
              <a:r>
                <a:rPr lang="en-US" sz="1300" kern="1200">
                  <a:solidFill>
                    <a:schemeClr val="tx1">
                      <a:alpha val="25000"/>
                    </a:schemeClr>
                  </a:solidFill>
                  <a:latin typeface="+mn-lt"/>
                  <a:ea typeface="+mn-ea"/>
                  <a:cs typeface="+mn-cs"/>
                </a:rPr>
                <a:t>Output</a:t>
              </a:r>
              <a:endParaRPr lang="en-CA">
                <a:solidFill>
                  <a:schemeClr val="tx1">
                    <a:alpha val="25000"/>
                  </a:schemeClr>
                </a:solidFill>
              </a:endParaRPr>
            </a:p>
          </p:txBody>
        </p:sp>
        <p:sp>
          <p:nvSpPr>
            <p:cNvPr id="69" name="TextBox 68">
              <a:extLst>
                <a:ext uri="{FF2B5EF4-FFF2-40B4-BE49-F238E27FC236}">
                  <a16:creationId xmlns:a16="http://schemas.microsoft.com/office/drawing/2014/main" id="{83645A67-7C24-A402-3EA0-1E891C778DE6}"/>
                </a:ext>
              </a:extLst>
            </p:cNvPr>
            <p:cNvSpPr txBox="1"/>
            <p:nvPr/>
          </p:nvSpPr>
          <p:spPr>
            <a:xfrm>
              <a:off x="4066613" y="2228087"/>
              <a:ext cx="670055" cy="292388"/>
            </a:xfrm>
            <a:prstGeom prst="rect">
              <a:avLst/>
            </a:prstGeom>
            <a:solidFill>
              <a:schemeClr val="bg1"/>
            </a:solidFill>
            <a:ln>
              <a:solidFill>
                <a:schemeClr val="dk1">
                  <a:alpha val="14000"/>
                </a:schemeClr>
              </a:solidFill>
            </a:ln>
          </p:spPr>
          <p:txBody>
            <a:bodyPr wrap="none" rtlCol="0">
              <a:spAutoFit/>
            </a:bodyPr>
            <a:lstStyle/>
            <a:p>
              <a:pPr defTabSz="660563">
                <a:spcAft>
                  <a:spcPts val="516"/>
                </a:spcAft>
              </a:pPr>
              <a:r>
                <a:rPr lang="en-US" sz="1300" kern="1200">
                  <a:solidFill>
                    <a:schemeClr val="tx1">
                      <a:alpha val="25000"/>
                    </a:schemeClr>
                  </a:solidFill>
                  <a:latin typeface="+mn-lt"/>
                  <a:ea typeface="+mn-ea"/>
                  <a:cs typeface="+mn-cs"/>
                </a:rPr>
                <a:t>Layer 0</a:t>
              </a:r>
              <a:endParaRPr lang="en-CA">
                <a:solidFill>
                  <a:schemeClr val="tx1">
                    <a:alpha val="25000"/>
                  </a:schemeClr>
                </a:solidFill>
              </a:endParaRPr>
            </a:p>
          </p:txBody>
        </p:sp>
        <p:sp>
          <p:nvSpPr>
            <p:cNvPr id="70" name="TextBox 69">
              <a:extLst>
                <a:ext uri="{FF2B5EF4-FFF2-40B4-BE49-F238E27FC236}">
                  <a16:creationId xmlns:a16="http://schemas.microsoft.com/office/drawing/2014/main" id="{4C289966-A624-E590-29BD-5585E545795D}"/>
                </a:ext>
              </a:extLst>
            </p:cNvPr>
            <p:cNvSpPr txBox="1"/>
            <p:nvPr/>
          </p:nvSpPr>
          <p:spPr>
            <a:xfrm>
              <a:off x="5233075" y="2228087"/>
              <a:ext cx="670055" cy="292388"/>
            </a:xfrm>
            <a:prstGeom prst="rect">
              <a:avLst/>
            </a:prstGeom>
            <a:solidFill>
              <a:schemeClr val="bg1"/>
            </a:solidFill>
            <a:ln>
              <a:solidFill>
                <a:schemeClr val="dk1">
                  <a:alpha val="14000"/>
                </a:schemeClr>
              </a:solidFill>
            </a:ln>
          </p:spPr>
          <p:txBody>
            <a:bodyPr wrap="none" rtlCol="0">
              <a:spAutoFit/>
            </a:bodyPr>
            <a:lstStyle/>
            <a:p>
              <a:pPr defTabSz="660563">
                <a:spcAft>
                  <a:spcPts val="516"/>
                </a:spcAft>
              </a:pPr>
              <a:r>
                <a:rPr lang="en-US" sz="1300" kern="1200">
                  <a:solidFill>
                    <a:schemeClr val="tx1">
                      <a:alpha val="25000"/>
                    </a:schemeClr>
                  </a:solidFill>
                  <a:latin typeface="+mn-lt"/>
                  <a:ea typeface="+mn-ea"/>
                  <a:cs typeface="+mn-cs"/>
                </a:rPr>
                <a:t>Layer 1</a:t>
              </a:r>
              <a:endParaRPr lang="en-CA">
                <a:solidFill>
                  <a:schemeClr val="tx1">
                    <a:alpha val="25000"/>
                  </a:schemeClr>
                </a:solidFill>
              </a:endParaRPr>
            </a:p>
          </p:txBody>
        </p:sp>
        <p:sp>
          <p:nvSpPr>
            <p:cNvPr id="71" name="TextBox 70">
              <a:extLst>
                <a:ext uri="{FF2B5EF4-FFF2-40B4-BE49-F238E27FC236}">
                  <a16:creationId xmlns:a16="http://schemas.microsoft.com/office/drawing/2014/main" id="{B4677790-FDD5-8779-546A-62E6847DDF12}"/>
                </a:ext>
              </a:extLst>
            </p:cNvPr>
            <p:cNvSpPr txBox="1"/>
            <p:nvPr/>
          </p:nvSpPr>
          <p:spPr>
            <a:xfrm>
              <a:off x="6436799" y="2231957"/>
              <a:ext cx="828753" cy="292388"/>
            </a:xfrm>
            <a:prstGeom prst="rect">
              <a:avLst/>
            </a:prstGeom>
            <a:solidFill>
              <a:schemeClr val="bg1"/>
            </a:solidFill>
            <a:ln>
              <a:solidFill>
                <a:schemeClr val="dk1">
                  <a:alpha val="14000"/>
                </a:schemeClr>
              </a:solidFill>
            </a:ln>
          </p:spPr>
          <p:txBody>
            <a:bodyPr wrap="none" rtlCol="0">
              <a:spAutoFit/>
            </a:bodyPr>
            <a:lstStyle/>
            <a:p>
              <a:pPr defTabSz="660563">
                <a:spcAft>
                  <a:spcPts val="516"/>
                </a:spcAft>
              </a:pPr>
              <a:r>
                <a:rPr lang="en-US" sz="1300" kern="1200">
                  <a:solidFill>
                    <a:schemeClr val="tx1">
                      <a:alpha val="25000"/>
                    </a:schemeClr>
                  </a:solidFill>
                  <a:latin typeface="+mn-lt"/>
                  <a:ea typeface="+mn-ea"/>
                  <a:cs typeface="+mn-cs"/>
                </a:rPr>
                <a:t>Layer N-1</a:t>
              </a:r>
              <a:endParaRPr lang="en-CA">
                <a:solidFill>
                  <a:schemeClr val="tx1">
                    <a:alpha val="25000"/>
                  </a:schemeClr>
                </a:solidFill>
              </a:endParaRPr>
            </a:p>
          </p:txBody>
        </p:sp>
        <p:sp>
          <p:nvSpPr>
            <p:cNvPr id="72" name="TextBox 71">
              <a:extLst>
                <a:ext uri="{FF2B5EF4-FFF2-40B4-BE49-F238E27FC236}">
                  <a16:creationId xmlns:a16="http://schemas.microsoft.com/office/drawing/2014/main" id="{9D421D42-9AA9-C90E-95B5-275E67720656}"/>
                </a:ext>
              </a:extLst>
            </p:cNvPr>
            <p:cNvSpPr txBox="1"/>
            <p:nvPr/>
          </p:nvSpPr>
          <p:spPr>
            <a:xfrm>
              <a:off x="7694170" y="2228087"/>
              <a:ext cx="692497" cy="292388"/>
            </a:xfrm>
            <a:prstGeom prst="rect">
              <a:avLst/>
            </a:prstGeom>
            <a:solidFill>
              <a:schemeClr val="bg1"/>
            </a:solidFill>
            <a:ln>
              <a:solidFill>
                <a:schemeClr val="dk1">
                  <a:alpha val="14000"/>
                </a:schemeClr>
              </a:solidFill>
            </a:ln>
          </p:spPr>
          <p:txBody>
            <a:bodyPr wrap="none" rtlCol="0">
              <a:spAutoFit/>
            </a:bodyPr>
            <a:lstStyle/>
            <a:p>
              <a:pPr defTabSz="660563">
                <a:spcAft>
                  <a:spcPts val="516"/>
                </a:spcAft>
              </a:pPr>
              <a:r>
                <a:rPr lang="en-US" sz="1300" kern="1200">
                  <a:solidFill>
                    <a:schemeClr val="tx1">
                      <a:alpha val="25000"/>
                    </a:schemeClr>
                  </a:solidFill>
                  <a:latin typeface="+mn-lt"/>
                  <a:ea typeface="+mn-ea"/>
                  <a:cs typeface="+mn-cs"/>
                </a:rPr>
                <a:t>Layer N</a:t>
              </a:r>
              <a:endParaRPr lang="en-CA">
                <a:solidFill>
                  <a:schemeClr val="tx1">
                    <a:alpha val="25000"/>
                  </a:schemeClr>
                </a:solidFill>
              </a:endParaRPr>
            </a:p>
          </p:txBody>
        </p:sp>
        <p:sp>
          <p:nvSpPr>
            <p:cNvPr id="73" name="TextBox 72">
              <a:extLst>
                <a:ext uri="{FF2B5EF4-FFF2-40B4-BE49-F238E27FC236}">
                  <a16:creationId xmlns:a16="http://schemas.microsoft.com/office/drawing/2014/main" id="{39D47A74-A13A-DCC4-0E5B-C5C01796E215}"/>
                </a:ext>
              </a:extLst>
            </p:cNvPr>
            <p:cNvSpPr txBox="1"/>
            <p:nvPr/>
          </p:nvSpPr>
          <p:spPr>
            <a:xfrm>
              <a:off x="4405448" y="3985338"/>
              <a:ext cx="65" cy="276999"/>
            </a:xfrm>
            <a:prstGeom prst="rect">
              <a:avLst/>
            </a:prstGeom>
            <a:solidFill>
              <a:schemeClr val="bg1"/>
            </a:solidFill>
            <a:ln>
              <a:solidFill>
                <a:schemeClr val="dk1">
                  <a:alpha val="14000"/>
                </a:schemeClr>
              </a:solidFill>
            </a:ln>
          </p:spPr>
          <p:txBody>
            <a:bodyPr wrap="none" lIns="0" tIns="0" rIns="0" bIns="0" rtlCol="0">
              <a:spAutoFit/>
            </a:bodyPr>
            <a:lstStyle/>
            <a:p>
              <a:endParaRPr lang="en-CA">
                <a:solidFill>
                  <a:schemeClr val="tx1">
                    <a:alpha val="25000"/>
                  </a:schemeClr>
                </a:solidFill>
              </a:endParaRPr>
            </a:p>
          </p:txBody>
        </p:sp>
      </p:grpSp>
      <p:sp>
        <p:nvSpPr>
          <p:cNvPr id="4" name="TextBox 3">
            <a:extLst>
              <a:ext uri="{FF2B5EF4-FFF2-40B4-BE49-F238E27FC236}">
                <a16:creationId xmlns:a16="http://schemas.microsoft.com/office/drawing/2014/main" id="{E7E5D631-5B1E-5CDE-9D29-D2A6C4268CD3}"/>
              </a:ext>
            </a:extLst>
          </p:cNvPr>
          <p:cNvSpPr txBox="1"/>
          <p:nvPr/>
        </p:nvSpPr>
        <p:spPr>
          <a:xfrm>
            <a:off x="3472163" y="3231285"/>
            <a:ext cx="6094316" cy="2062103"/>
          </a:xfrm>
          <a:prstGeom prst="rect">
            <a:avLst/>
          </a:prstGeom>
          <a:solidFill>
            <a:schemeClr val="bg1"/>
          </a:solidFill>
        </p:spPr>
        <p:txBody>
          <a:bodyPr wrap="square" rtlCol="0">
            <a:spAutoFit/>
          </a:bodyPr>
          <a:lstStyle/>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No dependence between inputs.</a:t>
            </a:r>
          </a:p>
          <a:p>
            <a:pPr marL="457200" indent="-457200">
              <a:buFont typeface="Arial" panose="020B0604020202020204" pitchFamily="34" charset="0"/>
              <a:buChar char="•"/>
            </a:pPr>
            <a:r>
              <a:rPr lang="en-US" sz="3200" dirty="0"/>
              <a:t>No concept of input ordering.</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1676374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xkcd: Machine Learning">
            <a:extLst>
              <a:ext uri="{FF2B5EF4-FFF2-40B4-BE49-F238E27FC236}">
                <a16:creationId xmlns:a16="http://schemas.microsoft.com/office/drawing/2014/main" id="{960AF26A-19A9-BBB1-DDC2-333DA94013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742225" y="643466"/>
            <a:ext cx="4707550"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476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AB1978-0D0F-755F-31C2-14A2E48E4BFE}"/>
              </a:ext>
            </a:extLst>
          </p:cNvPr>
          <p:cNvSpPr>
            <a:spLocks noGrp="1"/>
          </p:cNvSpPr>
          <p:nvPr>
            <p:ph type="title"/>
          </p:nvPr>
        </p:nvSpPr>
        <p:spPr>
          <a:xfrm>
            <a:off x="635000" y="640823"/>
            <a:ext cx="3418659" cy="5583148"/>
          </a:xfrm>
        </p:spPr>
        <p:txBody>
          <a:bodyPr vert="horz" lIns="91440" tIns="45720" rIns="91440" bIns="45720" rtlCol="0" anchor="ctr">
            <a:normAutofit/>
          </a:bodyPr>
          <a:lstStyle/>
          <a:p>
            <a:r>
              <a:rPr lang="en-US" sz="4600" kern="1200">
                <a:solidFill>
                  <a:schemeClr val="tx1"/>
                </a:solidFill>
                <a:latin typeface="+mj-lt"/>
                <a:ea typeface="+mj-ea"/>
                <a:cs typeface="+mj-cs"/>
              </a:rPr>
              <a:t>Encoder decoder architectures</a:t>
            </a:r>
          </a:p>
        </p:txBody>
      </p:sp>
      <p:sp>
        <p:nvSpPr>
          <p:cNvPr id="4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llout: Line with Border and Accent Bar 2">
            <a:extLst>
              <a:ext uri="{FF2B5EF4-FFF2-40B4-BE49-F238E27FC236}">
                <a16:creationId xmlns:a16="http://schemas.microsoft.com/office/drawing/2014/main" id="{5DB223A0-4A08-73C0-5582-3F81D6202278}"/>
              </a:ext>
            </a:extLst>
          </p:cNvPr>
          <p:cNvSpPr/>
          <p:nvPr/>
        </p:nvSpPr>
        <p:spPr>
          <a:xfrm>
            <a:off x="7690819" y="1542901"/>
            <a:ext cx="1489969" cy="618394"/>
          </a:xfrm>
          <a:prstGeom prst="accentBorderCallout1">
            <a:avLst>
              <a:gd name="adj1" fmla="val 103805"/>
              <a:gd name="adj2" fmla="val 3800"/>
              <a:gd name="adj3" fmla="val 252183"/>
              <a:gd name="adj4" fmla="val -1265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260" dirty="0">
                <a:solidFill>
                  <a:schemeClr val="accent2"/>
                </a:solidFill>
              </a:rPr>
              <a:t>Representation of input sequence</a:t>
            </a:r>
            <a:endParaRPr lang="en-CA" sz="1260" dirty="0">
              <a:solidFill>
                <a:schemeClr val="accent2"/>
              </a:solidFill>
            </a:endParaRPr>
          </a:p>
        </p:txBody>
      </p:sp>
      <p:grpSp>
        <p:nvGrpSpPr>
          <p:cNvPr id="26" name="Group 25">
            <a:extLst>
              <a:ext uri="{FF2B5EF4-FFF2-40B4-BE49-F238E27FC236}">
                <a16:creationId xmlns:a16="http://schemas.microsoft.com/office/drawing/2014/main" id="{452A68A6-0C39-4E4D-8685-91AF0100B58B}"/>
              </a:ext>
            </a:extLst>
          </p:cNvPr>
          <p:cNvGrpSpPr/>
          <p:nvPr/>
        </p:nvGrpSpPr>
        <p:grpSpPr>
          <a:xfrm>
            <a:off x="4648018" y="2302159"/>
            <a:ext cx="6900512" cy="2213466"/>
            <a:chOff x="1096695" y="2547419"/>
            <a:chExt cx="10319632" cy="3310211"/>
          </a:xfrm>
        </p:grpSpPr>
        <p:grpSp>
          <p:nvGrpSpPr>
            <p:cNvPr id="20" name="Group 19">
              <a:extLst>
                <a:ext uri="{FF2B5EF4-FFF2-40B4-BE49-F238E27FC236}">
                  <a16:creationId xmlns:a16="http://schemas.microsoft.com/office/drawing/2014/main" id="{4718FE43-A6E4-A920-041F-08EB23C25AF8}"/>
                </a:ext>
              </a:extLst>
            </p:cNvPr>
            <p:cNvGrpSpPr/>
            <p:nvPr/>
          </p:nvGrpSpPr>
          <p:grpSpPr>
            <a:xfrm>
              <a:off x="1096695" y="2547419"/>
              <a:ext cx="9778698" cy="3310211"/>
              <a:chOff x="1224537" y="2259529"/>
              <a:chExt cx="9218407" cy="3120546"/>
            </a:xfrm>
          </p:grpSpPr>
          <p:sp>
            <p:nvSpPr>
              <p:cNvPr id="4" name="Rectangle: Rounded Corners 3">
                <a:extLst>
                  <a:ext uri="{FF2B5EF4-FFF2-40B4-BE49-F238E27FC236}">
                    <a16:creationId xmlns:a16="http://schemas.microsoft.com/office/drawing/2014/main" id="{9C18F5B4-5314-3C1A-36F0-7837C6C8AA86}"/>
                  </a:ext>
                </a:extLst>
              </p:cNvPr>
              <p:cNvSpPr/>
              <p:nvPr/>
            </p:nvSpPr>
            <p:spPr>
              <a:xfrm>
                <a:off x="2307265" y="2259530"/>
                <a:ext cx="2014870" cy="3120545"/>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39714">
                  <a:spcAft>
                    <a:spcPts val="396"/>
                  </a:spcAft>
                </a:pPr>
                <a:r>
                  <a:rPr lang="en-US" sz="1259" kern="1200">
                    <a:solidFill>
                      <a:schemeClr val="tx1"/>
                    </a:solidFill>
                    <a:latin typeface="+mn-lt"/>
                    <a:ea typeface="+mn-ea"/>
                    <a:cs typeface="+mn-cs"/>
                  </a:rPr>
                  <a:t>Encoder</a:t>
                </a:r>
                <a:endParaRPr lang="en-CA">
                  <a:solidFill>
                    <a:schemeClr val="tx1"/>
                  </a:solidFill>
                </a:endParaRPr>
              </a:p>
            </p:txBody>
          </p:sp>
          <p:sp>
            <p:nvSpPr>
              <p:cNvPr id="5" name="Rectangle: Rounded Corners 4">
                <a:extLst>
                  <a:ext uri="{FF2B5EF4-FFF2-40B4-BE49-F238E27FC236}">
                    <a16:creationId xmlns:a16="http://schemas.microsoft.com/office/drawing/2014/main" id="{918FC502-E039-541A-B448-A55B3A1AB71F}"/>
                  </a:ext>
                </a:extLst>
              </p:cNvPr>
              <p:cNvSpPr/>
              <p:nvPr/>
            </p:nvSpPr>
            <p:spPr>
              <a:xfrm>
                <a:off x="7552660" y="2259529"/>
                <a:ext cx="2014870" cy="3120545"/>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39714">
                  <a:spcAft>
                    <a:spcPts val="396"/>
                  </a:spcAft>
                </a:pPr>
                <a:r>
                  <a:rPr lang="en-US" sz="1259" kern="1200">
                    <a:solidFill>
                      <a:schemeClr val="tx1"/>
                    </a:solidFill>
                    <a:latin typeface="+mn-lt"/>
                    <a:ea typeface="+mn-ea"/>
                    <a:cs typeface="+mn-cs"/>
                  </a:rPr>
                  <a:t>Decoder</a:t>
                </a:r>
                <a:endParaRPr lang="en-CA">
                  <a:solidFill>
                    <a:schemeClr val="tx1"/>
                  </a:solidFill>
                </a:endParaRPr>
              </a:p>
            </p:txBody>
          </p:sp>
          <p:sp>
            <p:nvSpPr>
              <p:cNvPr id="6" name="Rectangle: Rounded Corners 5">
                <a:extLst>
                  <a:ext uri="{FF2B5EF4-FFF2-40B4-BE49-F238E27FC236}">
                    <a16:creationId xmlns:a16="http://schemas.microsoft.com/office/drawing/2014/main" id="{1B734B1B-F9D0-28BA-7108-AA7C2691A4E8}"/>
                  </a:ext>
                </a:extLst>
              </p:cNvPr>
              <p:cNvSpPr/>
              <p:nvPr/>
            </p:nvSpPr>
            <p:spPr>
              <a:xfrm>
                <a:off x="4929962" y="3383888"/>
                <a:ext cx="2014870" cy="87182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39714">
                  <a:spcAft>
                    <a:spcPts val="396"/>
                  </a:spcAft>
                </a:pPr>
                <a:r>
                  <a:rPr lang="en-US" sz="1259" kern="1200" dirty="0">
                    <a:solidFill>
                      <a:schemeClr val="tx1"/>
                    </a:solidFill>
                    <a:latin typeface="+mn-lt"/>
                    <a:ea typeface="+mn-ea"/>
                    <a:cs typeface="+mn-cs"/>
                  </a:rPr>
                  <a:t>Hidden state</a:t>
                </a:r>
                <a:endParaRPr lang="en-CA" dirty="0">
                  <a:solidFill>
                    <a:schemeClr val="tx1"/>
                  </a:solidFill>
                </a:endParaRPr>
              </a:p>
            </p:txBody>
          </p:sp>
          <p:sp>
            <p:nvSpPr>
              <p:cNvPr id="7" name="Rectangle: Rounded Corners 6">
                <a:extLst>
                  <a:ext uri="{FF2B5EF4-FFF2-40B4-BE49-F238E27FC236}">
                    <a16:creationId xmlns:a16="http://schemas.microsoft.com/office/drawing/2014/main" id="{9F818B16-59BF-83AB-7DDA-450D07A67E38}"/>
                  </a:ext>
                </a:extLst>
              </p:cNvPr>
              <p:cNvSpPr/>
              <p:nvPr/>
            </p:nvSpPr>
            <p:spPr>
              <a:xfrm rot="5400000">
                <a:off x="480932" y="3564830"/>
                <a:ext cx="1997149" cy="50993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39714">
                  <a:spcAft>
                    <a:spcPts val="396"/>
                  </a:spcAft>
                </a:pPr>
                <a:r>
                  <a:rPr lang="en-US" sz="1188" kern="1200">
                    <a:solidFill>
                      <a:schemeClr val="tx1"/>
                    </a:solidFill>
                    <a:latin typeface="+mn-lt"/>
                    <a:ea typeface="+mn-ea"/>
                    <a:cs typeface="+mn-cs"/>
                  </a:rPr>
                  <a:t>Input sequence</a:t>
                </a:r>
                <a:endParaRPr lang="en-CA">
                  <a:solidFill>
                    <a:schemeClr val="tx1"/>
                  </a:solidFill>
                </a:endParaRPr>
              </a:p>
            </p:txBody>
          </p:sp>
          <p:cxnSp>
            <p:nvCxnSpPr>
              <p:cNvPr id="10" name="Straight Arrow Connector 9">
                <a:extLst>
                  <a:ext uri="{FF2B5EF4-FFF2-40B4-BE49-F238E27FC236}">
                    <a16:creationId xmlns:a16="http://schemas.microsoft.com/office/drawing/2014/main" id="{18AEF2F7-09D5-BC80-C5AA-622F8890F046}"/>
                  </a:ext>
                </a:extLst>
              </p:cNvPr>
              <p:cNvCxnSpPr>
                <a:cxnSpLocks/>
                <a:stCxn id="7" idx="0"/>
                <a:endCxn id="4" idx="1"/>
              </p:cNvCxnSpPr>
              <p:nvPr/>
            </p:nvCxnSpPr>
            <p:spPr>
              <a:xfrm>
                <a:off x="1734476" y="3819800"/>
                <a:ext cx="572789" cy="3"/>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9AE1133-266C-39C2-41EF-497BD4135E2D}"/>
                  </a:ext>
                </a:extLst>
              </p:cNvPr>
              <p:cNvCxnSpPr>
                <a:cxnSpLocks/>
                <a:stCxn id="5" idx="3"/>
                <a:endCxn id="24" idx="2"/>
              </p:cNvCxnSpPr>
              <p:nvPr/>
            </p:nvCxnSpPr>
            <p:spPr>
              <a:xfrm flipV="1">
                <a:off x="9567529" y="3819800"/>
                <a:ext cx="875415" cy="2"/>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1E49132-44F8-8A25-3B19-82F27E4102D3}"/>
                  </a:ext>
                </a:extLst>
              </p:cNvPr>
              <p:cNvCxnSpPr>
                <a:cxnSpLocks/>
                <a:stCxn id="4" idx="3"/>
                <a:endCxn id="6" idx="1"/>
              </p:cNvCxnSpPr>
              <p:nvPr/>
            </p:nvCxnSpPr>
            <p:spPr>
              <a:xfrm flipV="1">
                <a:off x="4322135" y="3819798"/>
                <a:ext cx="607827" cy="5"/>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3D84C9B-89FA-E0E8-2BEF-54F5CCA1E03B}"/>
                  </a:ext>
                </a:extLst>
              </p:cNvPr>
              <p:cNvCxnSpPr>
                <a:cxnSpLocks/>
                <a:stCxn id="6" idx="3"/>
                <a:endCxn id="5" idx="1"/>
              </p:cNvCxnSpPr>
              <p:nvPr/>
            </p:nvCxnSpPr>
            <p:spPr>
              <a:xfrm>
                <a:off x="6944832" y="3819798"/>
                <a:ext cx="607828" cy="4"/>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grpSp>
        <p:sp>
          <p:nvSpPr>
            <p:cNvPr id="24" name="Rectangle: Rounded Corners 23">
              <a:extLst>
                <a:ext uri="{FF2B5EF4-FFF2-40B4-BE49-F238E27FC236}">
                  <a16:creationId xmlns:a16="http://schemas.microsoft.com/office/drawing/2014/main" id="{6B6F62BB-2D02-BCBE-74B6-E1A38CEA2A6E}"/>
                </a:ext>
              </a:extLst>
            </p:cNvPr>
            <p:cNvSpPr/>
            <p:nvPr/>
          </p:nvSpPr>
          <p:spPr>
            <a:xfrm rot="5400000">
              <a:off x="10086593" y="3932055"/>
              <a:ext cx="2118535" cy="54093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39714">
                <a:spcAft>
                  <a:spcPts val="396"/>
                </a:spcAft>
              </a:pPr>
              <a:r>
                <a:rPr lang="en-US" sz="1188" kern="1200">
                  <a:solidFill>
                    <a:schemeClr val="tx1"/>
                  </a:solidFill>
                  <a:latin typeface="+mn-lt"/>
                  <a:ea typeface="+mn-ea"/>
                  <a:cs typeface="+mn-cs"/>
                </a:rPr>
                <a:t>Output sequence</a:t>
              </a:r>
              <a:endParaRPr lang="en-CA">
                <a:solidFill>
                  <a:schemeClr val="tx1"/>
                </a:solidFill>
              </a:endParaRPr>
            </a:p>
          </p:txBody>
        </p:sp>
      </p:grpSp>
    </p:spTree>
    <p:extLst>
      <p:ext uri="{BB962C8B-B14F-4D97-AF65-F5344CB8AC3E}">
        <p14:creationId xmlns:p14="http://schemas.microsoft.com/office/powerpoint/2010/main" val="2296063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3" name="Rectangle 192">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3FCAEA-F868-40DC-B0C2-B844B93DC698}"/>
              </a:ext>
            </a:extLst>
          </p:cNvPr>
          <p:cNvSpPr>
            <a:spLocks noGrp="1"/>
          </p:cNvSpPr>
          <p:nvPr>
            <p:ph type="title"/>
          </p:nvPr>
        </p:nvSpPr>
        <p:spPr>
          <a:xfrm>
            <a:off x="838200" y="365125"/>
            <a:ext cx="10515600" cy="1325563"/>
          </a:xfrm>
        </p:spPr>
        <p:txBody>
          <a:bodyPr>
            <a:normAutofit/>
          </a:bodyPr>
          <a:lstStyle/>
          <a:p>
            <a:r>
              <a:rPr lang="en-US" sz="5400"/>
              <a:t>Recurrent neural networks (RNNs)</a:t>
            </a:r>
            <a:endParaRPr lang="en-CA" sz="5400"/>
          </a:p>
        </p:txBody>
      </p:sp>
      <p:sp>
        <p:nvSpPr>
          <p:cNvPr id="195"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33F0F55F-610C-2DDE-2AF6-A32451DE8824}"/>
              </a:ext>
            </a:extLst>
          </p:cNvPr>
          <p:cNvGrpSpPr/>
          <p:nvPr/>
        </p:nvGrpSpPr>
        <p:grpSpPr>
          <a:xfrm>
            <a:off x="934102" y="2228088"/>
            <a:ext cx="10323795" cy="3948877"/>
            <a:chOff x="934102" y="2228088"/>
            <a:chExt cx="10323795" cy="3948877"/>
          </a:xfrm>
        </p:grpSpPr>
        <p:sp>
          <p:nvSpPr>
            <p:cNvPr id="4" name="Rectangle: Rounded Corners 3">
              <a:extLst>
                <a:ext uri="{FF2B5EF4-FFF2-40B4-BE49-F238E27FC236}">
                  <a16:creationId xmlns:a16="http://schemas.microsoft.com/office/drawing/2014/main" id="{2EC6A7AB-968C-B115-8050-B256BE684FAB}"/>
                </a:ext>
              </a:extLst>
            </p:cNvPr>
            <p:cNvSpPr/>
            <p:nvPr/>
          </p:nvSpPr>
          <p:spPr>
            <a:xfrm>
              <a:off x="3326840" y="3116091"/>
              <a:ext cx="585944" cy="549824"/>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75038">
                <a:spcAft>
                  <a:spcPts val="498"/>
                </a:spcAft>
              </a:pPr>
              <a:r>
                <a:rPr lang="en-US" sz="1329" kern="1200">
                  <a:solidFill>
                    <a:schemeClr val="tx1"/>
                  </a:solidFill>
                  <a:latin typeface="+mn-lt"/>
                  <a:ea typeface="+mn-ea"/>
                  <a:cs typeface="+mn-cs"/>
                </a:rPr>
                <a:t>E</a:t>
              </a:r>
              <a:endParaRPr lang="en-CA">
                <a:solidFill>
                  <a:schemeClr val="tx1"/>
                </a:solidFill>
              </a:endParaRPr>
            </a:p>
          </p:txBody>
        </p:sp>
        <p:sp>
          <p:nvSpPr>
            <p:cNvPr id="5" name="Rectangle: Rounded Corners 4">
              <a:extLst>
                <a:ext uri="{FF2B5EF4-FFF2-40B4-BE49-F238E27FC236}">
                  <a16:creationId xmlns:a16="http://schemas.microsoft.com/office/drawing/2014/main" id="{BAAA3F64-F970-53D6-AC9E-4097EF4EA172}"/>
                </a:ext>
              </a:extLst>
            </p:cNvPr>
            <p:cNvSpPr/>
            <p:nvPr/>
          </p:nvSpPr>
          <p:spPr>
            <a:xfrm>
              <a:off x="4368963" y="3116091"/>
              <a:ext cx="585944" cy="549824"/>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75038">
                <a:spcAft>
                  <a:spcPts val="498"/>
                </a:spcAft>
              </a:pPr>
              <a:r>
                <a:rPr lang="en-US" sz="1329" kern="1200">
                  <a:solidFill>
                    <a:schemeClr val="tx1"/>
                  </a:solidFill>
                  <a:latin typeface="+mn-lt"/>
                  <a:ea typeface="+mn-ea"/>
                  <a:cs typeface="+mn-cs"/>
                </a:rPr>
                <a:t>E</a:t>
              </a:r>
              <a:endParaRPr lang="en-CA">
                <a:solidFill>
                  <a:schemeClr val="tx1"/>
                </a:solidFill>
              </a:endParaRPr>
            </a:p>
          </p:txBody>
        </p:sp>
        <p:sp>
          <p:nvSpPr>
            <p:cNvPr id="6" name="Rectangle: Rounded Corners 5">
              <a:extLst>
                <a:ext uri="{FF2B5EF4-FFF2-40B4-BE49-F238E27FC236}">
                  <a16:creationId xmlns:a16="http://schemas.microsoft.com/office/drawing/2014/main" id="{63B009B8-42BA-7CEC-6DF4-FC6000FDA43B}"/>
                </a:ext>
              </a:extLst>
            </p:cNvPr>
            <p:cNvSpPr/>
            <p:nvPr/>
          </p:nvSpPr>
          <p:spPr>
            <a:xfrm>
              <a:off x="5411087" y="3116091"/>
              <a:ext cx="585944" cy="549824"/>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75038">
                <a:spcAft>
                  <a:spcPts val="498"/>
                </a:spcAft>
              </a:pPr>
              <a:r>
                <a:rPr lang="en-US" sz="1329" kern="1200">
                  <a:solidFill>
                    <a:schemeClr val="tx1"/>
                  </a:solidFill>
                  <a:latin typeface="+mn-lt"/>
                  <a:ea typeface="+mn-ea"/>
                  <a:cs typeface="+mn-cs"/>
                </a:rPr>
                <a:t>E</a:t>
              </a:r>
              <a:endParaRPr lang="en-CA">
                <a:solidFill>
                  <a:schemeClr val="tx1"/>
                </a:solidFill>
              </a:endParaRPr>
            </a:p>
          </p:txBody>
        </p:sp>
        <p:sp>
          <p:nvSpPr>
            <p:cNvPr id="7" name="Rectangle: Rounded Corners 6">
              <a:extLst>
                <a:ext uri="{FF2B5EF4-FFF2-40B4-BE49-F238E27FC236}">
                  <a16:creationId xmlns:a16="http://schemas.microsoft.com/office/drawing/2014/main" id="{62549E54-FB32-A31D-EFE5-E8368EA42DAC}"/>
                </a:ext>
              </a:extLst>
            </p:cNvPr>
            <p:cNvSpPr/>
            <p:nvPr/>
          </p:nvSpPr>
          <p:spPr>
            <a:xfrm>
              <a:off x="7500686" y="3116091"/>
              <a:ext cx="585944" cy="549824"/>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75038">
                <a:spcAft>
                  <a:spcPts val="498"/>
                </a:spcAft>
              </a:pPr>
              <a:r>
                <a:rPr lang="en-US" sz="1329" kern="1200">
                  <a:solidFill>
                    <a:schemeClr val="tx1"/>
                  </a:solidFill>
                  <a:latin typeface="+mn-lt"/>
                  <a:ea typeface="+mn-ea"/>
                  <a:cs typeface="+mn-cs"/>
                </a:rPr>
                <a:t>E</a:t>
              </a:r>
              <a:endParaRPr lang="en-CA">
                <a:solidFill>
                  <a:schemeClr val="tx1"/>
                </a:solidFill>
              </a:endParaRPr>
            </a:p>
          </p:txBody>
        </p:sp>
        <p:sp>
          <p:nvSpPr>
            <p:cNvPr id="8" name="TextBox 7">
              <a:extLst>
                <a:ext uri="{FF2B5EF4-FFF2-40B4-BE49-F238E27FC236}">
                  <a16:creationId xmlns:a16="http://schemas.microsoft.com/office/drawing/2014/main" id="{A589E6BA-F5E7-435E-99FA-E987BD6AD30A}"/>
                </a:ext>
              </a:extLst>
            </p:cNvPr>
            <p:cNvSpPr txBox="1"/>
            <p:nvPr/>
          </p:nvSpPr>
          <p:spPr>
            <a:xfrm>
              <a:off x="3418204" y="2229148"/>
              <a:ext cx="403213" cy="278813"/>
            </a:xfrm>
            <a:prstGeom prst="rect">
              <a:avLst/>
            </a:prstGeom>
            <a:noFill/>
          </p:spPr>
          <p:txBody>
            <a:bodyPr wrap="none" rtlCol="0">
              <a:spAutoFit/>
            </a:bodyPr>
            <a:lstStyle/>
            <a:p>
              <a:pPr defTabSz="675038">
                <a:spcAft>
                  <a:spcPts val="498"/>
                </a:spcAft>
              </a:pPr>
              <a:r>
                <a:rPr lang="en-US" sz="1329" kern="1200">
                  <a:solidFill>
                    <a:schemeClr val="tx1"/>
                  </a:solidFill>
                  <a:latin typeface="+mn-lt"/>
                  <a:ea typeface="+mn-ea"/>
                  <a:cs typeface="+mn-cs"/>
                </a:rPr>
                <a:t>The</a:t>
              </a:r>
              <a:endParaRPr lang="en-CA"/>
            </a:p>
          </p:txBody>
        </p:sp>
        <p:sp>
          <p:nvSpPr>
            <p:cNvPr id="9" name="TextBox 8">
              <a:extLst>
                <a:ext uri="{FF2B5EF4-FFF2-40B4-BE49-F238E27FC236}">
                  <a16:creationId xmlns:a16="http://schemas.microsoft.com/office/drawing/2014/main" id="{155B0232-F4EE-0409-8B78-9B4171B59EA2}"/>
                </a:ext>
              </a:extLst>
            </p:cNvPr>
            <p:cNvSpPr txBox="1"/>
            <p:nvPr/>
          </p:nvSpPr>
          <p:spPr>
            <a:xfrm>
              <a:off x="4496449" y="2228088"/>
              <a:ext cx="351759" cy="278813"/>
            </a:xfrm>
            <a:prstGeom prst="rect">
              <a:avLst/>
            </a:prstGeom>
            <a:noFill/>
          </p:spPr>
          <p:txBody>
            <a:bodyPr wrap="none" rtlCol="0">
              <a:spAutoFit/>
            </a:bodyPr>
            <a:lstStyle/>
            <a:p>
              <a:pPr defTabSz="675038">
                <a:spcAft>
                  <a:spcPts val="498"/>
                </a:spcAft>
              </a:pPr>
              <a:r>
                <a:rPr lang="en-US" sz="1329" kern="1200">
                  <a:solidFill>
                    <a:schemeClr val="tx1"/>
                  </a:solidFill>
                  <a:latin typeface="+mn-lt"/>
                  <a:ea typeface="+mn-ea"/>
                  <a:cs typeface="+mn-cs"/>
                </a:rPr>
                <a:t>cat</a:t>
              </a:r>
              <a:endParaRPr lang="en-CA"/>
            </a:p>
          </p:txBody>
        </p:sp>
        <p:sp>
          <p:nvSpPr>
            <p:cNvPr id="10" name="TextBox 9">
              <a:extLst>
                <a:ext uri="{FF2B5EF4-FFF2-40B4-BE49-F238E27FC236}">
                  <a16:creationId xmlns:a16="http://schemas.microsoft.com/office/drawing/2014/main" id="{CB7ABEC7-49DB-A900-CDA5-C16054852A59}"/>
                </a:ext>
              </a:extLst>
            </p:cNvPr>
            <p:cNvSpPr txBox="1"/>
            <p:nvPr/>
          </p:nvSpPr>
          <p:spPr>
            <a:xfrm>
              <a:off x="5530477" y="2228088"/>
              <a:ext cx="347160" cy="278813"/>
            </a:xfrm>
            <a:prstGeom prst="rect">
              <a:avLst/>
            </a:prstGeom>
            <a:noFill/>
          </p:spPr>
          <p:txBody>
            <a:bodyPr wrap="none" rtlCol="0">
              <a:spAutoFit/>
            </a:bodyPr>
            <a:lstStyle/>
            <a:p>
              <a:pPr defTabSz="675038">
                <a:spcAft>
                  <a:spcPts val="498"/>
                </a:spcAft>
              </a:pPr>
              <a:r>
                <a:rPr lang="en-US" sz="1329" kern="1200">
                  <a:solidFill>
                    <a:schemeClr val="tx1"/>
                  </a:solidFill>
                  <a:latin typeface="+mn-lt"/>
                  <a:ea typeface="+mn-ea"/>
                  <a:cs typeface="+mn-cs"/>
                </a:rPr>
                <a:t>sat</a:t>
              </a:r>
              <a:endParaRPr lang="en-CA"/>
            </a:p>
          </p:txBody>
        </p:sp>
        <p:sp>
          <p:nvSpPr>
            <p:cNvPr id="11" name="TextBox 10">
              <a:extLst>
                <a:ext uri="{FF2B5EF4-FFF2-40B4-BE49-F238E27FC236}">
                  <a16:creationId xmlns:a16="http://schemas.microsoft.com/office/drawing/2014/main" id="{2120F7B7-085D-BA80-4C3A-B43AC505517B}"/>
                </a:ext>
              </a:extLst>
            </p:cNvPr>
            <p:cNvSpPr txBox="1"/>
            <p:nvPr/>
          </p:nvSpPr>
          <p:spPr>
            <a:xfrm>
              <a:off x="7560977" y="2228088"/>
              <a:ext cx="376591" cy="278813"/>
            </a:xfrm>
            <a:prstGeom prst="rect">
              <a:avLst/>
            </a:prstGeom>
            <a:noFill/>
          </p:spPr>
          <p:txBody>
            <a:bodyPr wrap="none" rtlCol="0">
              <a:spAutoFit/>
            </a:bodyPr>
            <a:lstStyle/>
            <a:p>
              <a:pPr defTabSz="675038">
                <a:spcAft>
                  <a:spcPts val="498"/>
                </a:spcAft>
              </a:pPr>
              <a:r>
                <a:rPr lang="en-US" sz="1329" kern="1200">
                  <a:solidFill>
                    <a:schemeClr val="tx1"/>
                  </a:solidFill>
                  <a:latin typeface="+mn-lt"/>
                  <a:ea typeface="+mn-ea"/>
                  <a:cs typeface="+mn-cs"/>
                </a:rPr>
                <a:t>the</a:t>
              </a:r>
              <a:endParaRPr lang="en-CA"/>
            </a:p>
          </p:txBody>
        </p:sp>
        <p:sp>
          <p:nvSpPr>
            <p:cNvPr id="13" name="Rectangle: Rounded Corners 12">
              <a:extLst>
                <a:ext uri="{FF2B5EF4-FFF2-40B4-BE49-F238E27FC236}">
                  <a16:creationId xmlns:a16="http://schemas.microsoft.com/office/drawing/2014/main" id="{F19D01E7-F6BB-E4AF-F1DB-1E54BBE1B680}"/>
                </a:ext>
              </a:extLst>
            </p:cNvPr>
            <p:cNvSpPr/>
            <p:nvPr/>
          </p:nvSpPr>
          <p:spPr>
            <a:xfrm>
              <a:off x="3326840" y="3877285"/>
              <a:ext cx="585944" cy="26621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75038">
                <a:spcAft>
                  <a:spcPts val="498"/>
                </a:spcAft>
              </a:pPr>
              <a:r>
                <a:rPr lang="en-US" sz="1329" kern="1200">
                  <a:solidFill>
                    <a:schemeClr val="tx1"/>
                  </a:solidFill>
                  <a:latin typeface="+mn-lt"/>
                  <a:ea typeface="+mn-ea"/>
                  <a:cs typeface="+mn-cs"/>
                </a:rPr>
                <a:t>h0</a:t>
              </a:r>
              <a:endParaRPr lang="en-CA">
                <a:solidFill>
                  <a:schemeClr val="tx1"/>
                </a:solidFill>
              </a:endParaRPr>
            </a:p>
          </p:txBody>
        </p:sp>
        <p:sp>
          <p:nvSpPr>
            <p:cNvPr id="14" name="Rectangle: Rounded Corners 13">
              <a:extLst>
                <a:ext uri="{FF2B5EF4-FFF2-40B4-BE49-F238E27FC236}">
                  <a16:creationId xmlns:a16="http://schemas.microsoft.com/office/drawing/2014/main" id="{A749B554-F566-FFB3-FDDA-23295DAFBFD3}"/>
                </a:ext>
              </a:extLst>
            </p:cNvPr>
            <p:cNvSpPr/>
            <p:nvPr/>
          </p:nvSpPr>
          <p:spPr>
            <a:xfrm>
              <a:off x="2117494" y="3236490"/>
              <a:ext cx="747814" cy="28762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75038">
                <a:spcAft>
                  <a:spcPts val="498"/>
                </a:spcAft>
              </a:pPr>
              <a:r>
                <a:rPr lang="en-US" sz="1329" kern="1200" err="1">
                  <a:solidFill>
                    <a:schemeClr val="tx1"/>
                  </a:solidFill>
                  <a:latin typeface="+mn-lt"/>
                  <a:ea typeface="+mn-ea"/>
                  <a:cs typeface="+mn-cs"/>
                </a:rPr>
                <a:t>hStart</a:t>
              </a:r>
              <a:endParaRPr lang="en-CA">
                <a:solidFill>
                  <a:schemeClr val="tx1"/>
                </a:solidFill>
              </a:endParaRPr>
            </a:p>
          </p:txBody>
        </p:sp>
        <p:sp>
          <p:nvSpPr>
            <p:cNvPr id="15" name="Rectangle: Rounded Corners 14">
              <a:extLst>
                <a:ext uri="{FF2B5EF4-FFF2-40B4-BE49-F238E27FC236}">
                  <a16:creationId xmlns:a16="http://schemas.microsoft.com/office/drawing/2014/main" id="{92E460CB-B291-9FF0-65BA-87F90D1556C3}"/>
                </a:ext>
              </a:extLst>
            </p:cNvPr>
            <p:cNvSpPr/>
            <p:nvPr/>
          </p:nvSpPr>
          <p:spPr>
            <a:xfrm>
              <a:off x="4368963" y="3877285"/>
              <a:ext cx="585944" cy="26621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75038">
                <a:spcAft>
                  <a:spcPts val="498"/>
                </a:spcAft>
              </a:pPr>
              <a:r>
                <a:rPr lang="en-US" sz="1329" kern="1200">
                  <a:solidFill>
                    <a:schemeClr val="tx1"/>
                  </a:solidFill>
                  <a:latin typeface="+mn-lt"/>
                  <a:ea typeface="+mn-ea"/>
                  <a:cs typeface="+mn-cs"/>
                </a:rPr>
                <a:t>h1</a:t>
              </a:r>
              <a:endParaRPr lang="en-CA">
                <a:solidFill>
                  <a:schemeClr val="tx1"/>
                </a:solidFill>
              </a:endParaRPr>
            </a:p>
          </p:txBody>
        </p:sp>
        <p:sp>
          <p:nvSpPr>
            <p:cNvPr id="16" name="Rectangle: Rounded Corners 15">
              <a:extLst>
                <a:ext uri="{FF2B5EF4-FFF2-40B4-BE49-F238E27FC236}">
                  <a16:creationId xmlns:a16="http://schemas.microsoft.com/office/drawing/2014/main" id="{5087268A-71D4-A458-DB12-4BAF1C401BA1}"/>
                </a:ext>
              </a:extLst>
            </p:cNvPr>
            <p:cNvSpPr/>
            <p:nvPr/>
          </p:nvSpPr>
          <p:spPr>
            <a:xfrm>
              <a:off x="5411085" y="3877285"/>
              <a:ext cx="585944" cy="26621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75038">
                <a:spcAft>
                  <a:spcPts val="498"/>
                </a:spcAft>
              </a:pPr>
              <a:r>
                <a:rPr lang="en-US" sz="1329" kern="1200">
                  <a:solidFill>
                    <a:schemeClr val="tx1"/>
                  </a:solidFill>
                  <a:latin typeface="+mn-lt"/>
                  <a:ea typeface="+mn-ea"/>
                  <a:cs typeface="+mn-cs"/>
                </a:rPr>
                <a:t>h2</a:t>
              </a:r>
              <a:endParaRPr lang="en-CA">
                <a:solidFill>
                  <a:schemeClr val="tx1"/>
                </a:solidFill>
              </a:endParaRPr>
            </a:p>
          </p:txBody>
        </p:sp>
        <p:sp>
          <p:nvSpPr>
            <p:cNvPr id="17" name="Rectangle: Rounded Corners 16">
              <a:extLst>
                <a:ext uri="{FF2B5EF4-FFF2-40B4-BE49-F238E27FC236}">
                  <a16:creationId xmlns:a16="http://schemas.microsoft.com/office/drawing/2014/main" id="{3A18DE3A-7DBE-3972-25D1-85B6F167F941}"/>
                </a:ext>
              </a:extLst>
            </p:cNvPr>
            <p:cNvSpPr/>
            <p:nvPr/>
          </p:nvSpPr>
          <p:spPr>
            <a:xfrm>
              <a:off x="7500686" y="3877285"/>
              <a:ext cx="585944" cy="26621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75038">
                <a:spcAft>
                  <a:spcPts val="498"/>
                </a:spcAft>
              </a:pPr>
              <a:r>
                <a:rPr lang="en-US" sz="1329" kern="1200">
                  <a:solidFill>
                    <a:schemeClr val="tx1"/>
                  </a:solidFill>
                  <a:latin typeface="+mn-lt"/>
                  <a:ea typeface="+mn-ea"/>
                  <a:cs typeface="+mn-cs"/>
                </a:rPr>
                <a:t>h4</a:t>
              </a:r>
              <a:endParaRPr lang="en-CA">
                <a:solidFill>
                  <a:schemeClr val="tx1"/>
                </a:solidFill>
              </a:endParaRPr>
            </a:p>
          </p:txBody>
        </p:sp>
        <p:sp>
          <p:nvSpPr>
            <p:cNvPr id="18" name="Rectangle: Rounded Corners 17">
              <a:extLst>
                <a:ext uri="{FF2B5EF4-FFF2-40B4-BE49-F238E27FC236}">
                  <a16:creationId xmlns:a16="http://schemas.microsoft.com/office/drawing/2014/main" id="{A84335F0-937D-2ECC-148D-7BBFE11D5BE4}"/>
                </a:ext>
              </a:extLst>
            </p:cNvPr>
            <p:cNvSpPr/>
            <p:nvPr/>
          </p:nvSpPr>
          <p:spPr>
            <a:xfrm>
              <a:off x="3537537" y="2528342"/>
              <a:ext cx="164547" cy="385782"/>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Rounded Corners 18">
              <a:extLst>
                <a:ext uri="{FF2B5EF4-FFF2-40B4-BE49-F238E27FC236}">
                  <a16:creationId xmlns:a16="http://schemas.microsoft.com/office/drawing/2014/main" id="{0304809D-CC3A-EF29-38EB-9D03C4FB9158}"/>
                </a:ext>
              </a:extLst>
            </p:cNvPr>
            <p:cNvSpPr/>
            <p:nvPr/>
          </p:nvSpPr>
          <p:spPr>
            <a:xfrm>
              <a:off x="4584030" y="2528342"/>
              <a:ext cx="164547" cy="385782"/>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FD20FB6C-268A-26A3-8740-277FAD905960}"/>
                </a:ext>
              </a:extLst>
            </p:cNvPr>
            <p:cNvSpPr/>
            <p:nvPr/>
          </p:nvSpPr>
          <p:spPr>
            <a:xfrm>
              <a:off x="5624799" y="2528341"/>
              <a:ext cx="164547" cy="385782"/>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Rounded Corners 20">
              <a:extLst>
                <a:ext uri="{FF2B5EF4-FFF2-40B4-BE49-F238E27FC236}">
                  <a16:creationId xmlns:a16="http://schemas.microsoft.com/office/drawing/2014/main" id="{EF5DD4A8-A559-9E6D-59D2-75C990853DF3}"/>
                </a:ext>
              </a:extLst>
            </p:cNvPr>
            <p:cNvSpPr/>
            <p:nvPr/>
          </p:nvSpPr>
          <p:spPr>
            <a:xfrm>
              <a:off x="7716075" y="2528340"/>
              <a:ext cx="164547" cy="385782"/>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Arrow Connector 22">
              <a:extLst>
                <a:ext uri="{FF2B5EF4-FFF2-40B4-BE49-F238E27FC236}">
                  <a16:creationId xmlns:a16="http://schemas.microsoft.com/office/drawing/2014/main" id="{A54FAB01-B8C8-836F-85D7-72567B8B23E7}"/>
                </a:ext>
              </a:extLst>
            </p:cNvPr>
            <p:cNvCxnSpPr>
              <a:stCxn id="14" idx="3"/>
              <a:endCxn id="4" idx="1"/>
            </p:cNvCxnSpPr>
            <p:nvPr/>
          </p:nvCxnSpPr>
          <p:spPr>
            <a:xfrm>
              <a:off x="2865309" y="3380300"/>
              <a:ext cx="461531" cy="10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6363E13-CAFB-B790-E6B8-378819D0F8AD}"/>
                </a:ext>
              </a:extLst>
            </p:cNvPr>
            <p:cNvCxnSpPr>
              <a:cxnSpLocks/>
              <a:stCxn id="4" idx="2"/>
              <a:endCxn id="13" idx="0"/>
            </p:cNvCxnSpPr>
            <p:nvPr/>
          </p:nvCxnSpPr>
          <p:spPr>
            <a:xfrm>
              <a:off x="3619812" y="3665914"/>
              <a:ext cx="0" cy="211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7F8AFD4-843A-EEA7-070E-D30E171C9E9F}"/>
                </a:ext>
              </a:extLst>
            </p:cNvPr>
            <p:cNvCxnSpPr>
              <a:cxnSpLocks/>
              <a:stCxn id="5" idx="2"/>
              <a:endCxn id="15" idx="0"/>
            </p:cNvCxnSpPr>
            <p:nvPr/>
          </p:nvCxnSpPr>
          <p:spPr>
            <a:xfrm flipH="1">
              <a:off x="4661935" y="3665914"/>
              <a:ext cx="1" cy="211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C892AB1-90A9-03EF-05E2-749A056AA684}"/>
                </a:ext>
              </a:extLst>
            </p:cNvPr>
            <p:cNvCxnSpPr>
              <a:cxnSpLocks/>
              <a:stCxn id="6" idx="2"/>
              <a:endCxn id="16" idx="0"/>
            </p:cNvCxnSpPr>
            <p:nvPr/>
          </p:nvCxnSpPr>
          <p:spPr>
            <a:xfrm flipH="1">
              <a:off x="5704058" y="3665914"/>
              <a:ext cx="2" cy="211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002B19E-43CE-8983-F091-28712262CB06}"/>
                </a:ext>
              </a:extLst>
            </p:cNvPr>
            <p:cNvCxnSpPr>
              <a:cxnSpLocks/>
              <a:stCxn id="7" idx="2"/>
              <a:endCxn id="17" idx="0"/>
            </p:cNvCxnSpPr>
            <p:nvPr/>
          </p:nvCxnSpPr>
          <p:spPr>
            <a:xfrm>
              <a:off x="7793659" y="3665914"/>
              <a:ext cx="0" cy="211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94F4FF18-F04F-A2BB-760E-FF6E78FF903B}"/>
                </a:ext>
              </a:extLst>
            </p:cNvPr>
            <p:cNvCxnSpPr>
              <a:stCxn id="13" idx="3"/>
              <a:endCxn id="5" idx="1"/>
            </p:cNvCxnSpPr>
            <p:nvPr/>
          </p:nvCxnSpPr>
          <p:spPr>
            <a:xfrm flipV="1">
              <a:off x="3912784" y="3391003"/>
              <a:ext cx="456180" cy="6193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89524D25-798F-BA17-DB6E-63C01F5374E8}"/>
                </a:ext>
              </a:extLst>
            </p:cNvPr>
            <p:cNvCxnSpPr>
              <a:stCxn id="15" idx="3"/>
              <a:endCxn id="6" idx="1"/>
            </p:cNvCxnSpPr>
            <p:nvPr/>
          </p:nvCxnSpPr>
          <p:spPr>
            <a:xfrm flipV="1">
              <a:off x="4954907" y="3391003"/>
              <a:ext cx="456181" cy="6193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EDE10A03-4BDA-E99B-EAC1-CDE99AA0092A}"/>
                </a:ext>
              </a:extLst>
            </p:cNvPr>
            <p:cNvCxnSpPr>
              <a:cxnSpLocks/>
              <a:stCxn id="16" idx="3"/>
              <a:endCxn id="107" idx="1"/>
            </p:cNvCxnSpPr>
            <p:nvPr/>
          </p:nvCxnSpPr>
          <p:spPr>
            <a:xfrm flipV="1">
              <a:off x="5997029" y="3391003"/>
              <a:ext cx="456181" cy="61938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65D190A-88F5-83F0-6EFC-45109F9260A1}"/>
                </a:ext>
              </a:extLst>
            </p:cNvPr>
            <p:cNvCxnSpPr>
              <a:cxnSpLocks/>
              <a:stCxn id="109" idx="3"/>
              <a:endCxn id="7" idx="1"/>
            </p:cNvCxnSpPr>
            <p:nvPr/>
          </p:nvCxnSpPr>
          <p:spPr>
            <a:xfrm flipV="1">
              <a:off x="7039153" y="3391003"/>
              <a:ext cx="461533" cy="6193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EE8ED16-F069-1C89-023C-E4F98EA981FF}"/>
                </a:ext>
              </a:extLst>
            </p:cNvPr>
            <p:cNvCxnSpPr>
              <a:stCxn id="18" idx="2"/>
              <a:endCxn id="4" idx="0"/>
            </p:cNvCxnSpPr>
            <p:nvPr/>
          </p:nvCxnSpPr>
          <p:spPr>
            <a:xfrm>
              <a:off x="3619811" y="2914124"/>
              <a:ext cx="2" cy="201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197526A-81CB-DB7F-EE6F-CA77CE8463C0}"/>
                </a:ext>
              </a:extLst>
            </p:cNvPr>
            <p:cNvCxnSpPr>
              <a:stCxn id="19" idx="2"/>
              <a:endCxn id="5" idx="0"/>
            </p:cNvCxnSpPr>
            <p:nvPr/>
          </p:nvCxnSpPr>
          <p:spPr>
            <a:xfrm flipH="1">
              <a:off x="4661935" y="2914124"/>
              <a:ext cx="4368" cy="201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8AFEA70-6818-81CD-B9B1-7276B0428639}"/>
                </a:ext>
              </a:extLst>
            </p:cNvPr>
            <p:cNvCxnSpPr>
              <a:stCxn id="20" idx="2"/>
              <a:endCxn id="6" idx="0"/>
            </p:cNvCxnSpPr>
            <p:nvPr/>
          </p:nvCxnSpPr>
          <p:spPr>
            <a:xfrm flipH="1">
              <a:off x="5704060" y="2914123"/>
              <a:ext cx="3013" cy="201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DB5387D-D5AF-4893-C12D-8738F5E24642}"/>
                </a:ext>
              </a:extLst>
            </p:cNvPr>
            <p:cNvCxnSpPr>
              <a:stCxn id="21" idx="2"/>
              <a:endCxn id="7" idx="0"/>
            </p:cNvCxnSpPr>
            <p:nvPr/>
          </p:nvCxnSpPr>
          <p:spPr>
            <a:xfrm flipH="1">
              <a:off x="7793659" y="2914122"/>
              <a:ext cx="4690" cy="201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F113573C-99A4-9D75-8463-2C740897A848}"/>
                </a:ext>
              </a:extLst>
            </p:cNvPr>
            <p:cNvSpPr/>
            <p:nvPr/>
          </p:nvSpPr>
          <p:spPr>
            <a:xfrm>
              <a:off x="2347589" y="5091076"/>
              <a:ext cx="585944" cy="549824"/>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75038">
                <a:spcAft>
                  <a:spcPts val="498"/>
                </a:spcAft>
              </a:pPr>
              <a:r>
                <a:rPr lang="en-US" sz="1329" kern="1200">
                  <a:solidFill>
                    <a:schemeClr val="tx1"/>
                  </a:solidFill>
                  <a:latin typeface="+mn-lt"/>
                  <a:ea typeface="+mn-ea"/>
                  <a:cs typeface="+mn-cs"/>
                </a:rPr>
                <a:t>D</a:t>
              </a:r>
              <a:endParaRPr lang="en-CA">
                <a:solidFill>
                  <a:schemeClr val="tx1"/>
                </a:solidFill>
              </a:endParaRPr>
            </a:p>
          </p:txBody>
        </p:sp>
        <p:sp>
          <p:nvSpPr>
            <p:cNvPr id="66" name="Rectangle: Rounded Corners 65">
              <a:extLst>
                <a:ext uri="{FF2B5EF4-FFF2-40B4-BE49-F238E27FC236}">
                  <a16:creationId xmlns:a16="http://schemas.microsoft.com/office/drawing/2014/main" id="{FC66B788-26F1-B06F-25DD-E5E3F4E5FF15}"/>
                </a:ext>
              </a:extLst>
            </p:cNvPr>
            <p:cNvSpPr/>
            <p:nvPr/>
          </p:nvSpPr>
          <p:spPr>
            <a:xfrm>
              <a:off x="3795055" y="5091076"/>
              <a:ext cx="585944" cy="549824"/>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75038">
                <a:spcAft>
                  <a:spcPts val="498"/>
                </a:spcAft>
              </a:pPr>
              <a:r>
                <a:rPr lang="en-US" sz="1329" kern="1200">
                  <a:solidFill>
                    <a:schemeClr val="tx1"/>
                  </a:solidFill>
                  <a:latin typeface="+mn-lt"/>
                  <a:ea typeface="+mn-ea"/>
                  <a:cs typeface="+mn-cs"/>
                </a:rPr>
                <a:t>D</a:t>
              </a:r>
              <a:endParaRPr lang="en-CA">
                <a:solidFill>
                  <a:schemeClr val="tx1"/>
                </a:solidFill>
              </a:endParaRPr>
            </a:p>
          </p:txBody>
        </p:sp>
        <p:sp>
          <p:nvSpPr>
            <p:cNvPr id="67" name="Rectangle: Rounded Corners 66">
              <a:extLst>
                <a:ext uri="{FF2B5EF4-FFF2-40B4-BE49-F238E27FC236}">
                  <a16:creationId xmlns:a16="http://schemas.microsoft.com/office/drawing/2014/main" id="{21BB6ADD-D4D9-F7F9-4819-F85E585585B8}"/>
                </a:ext>
              </a:extLst>
            </p:cNvPr>
            <p:cNvSpPr/>
            <p:nvPr/>
          </p:nvSpPr>
          <p:spPr>
            <a:xfrm>
              <a:off x="5234494" y="5075024"/>
              <a:ext cx="585944" cy="549824"/>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75038">
                <a:spcAft>
                  <a:spcPts val="498"/>
                </a:spcAft>
              </a:pPr>
              <a:r>
                <a:rPr lang="en-US" sz="1329" kern="1200">
                  <a:solidFill>
                    <a:schemeClr val="tx1"/>
                  </a:solidFill>
                  <a:latin typeface="+mn-lt"/>
                  <a:ea typeface="+mn-ea"/>
                  <a:cs typeface="+mn-cs"/>
                </a:rPr>
                <a:t>D</a:t>
              </a:r>
              <a:endParaRPr lang="en-CA">
                <a:solidFill>
                  <a:schemeClr val="tx1"/>
                </a:solidFill>
              </a:endParaRPr>
            </a:p>
          </p:txBody>
        </p:sp>
        <p:sp>
          <p:nvSpPr>
            <p:cNvPr id="68" name="Rectangle: Rounded Corners 67">
              <a:extLst>
                <a:ext uri="{FF2B5EF4-FFF2-40B4-BE49-F238E27FC236}">
                  <a16:creationId xmlns:a16="http://schemas.microsoft.com/office/drawing/2014/main" id="{A1D3FAD9-75FA-151A-DFF8-B66623605A46}"/>
                </a:ext>
              </a:extLst>
            </p:cNvPr>
            <p:cNvSpPr/>
            <p:nvPr/>
          </p:nvSpPr>
          <p:spPr>
            <a:xfrm>
              <a:off x="6662560" y="5091076"/>
              <a:ext cx="592631" cy="549824"/>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75038">
                <a:spcAft>
                  <a:spcPts val="498"/>
                </a:spcAft>
              </a:pPr>
              <a:r>
                <a:rPr lang="en-US" sz="1329" kern="1200">
                  <a:solidFill>
                    <a:schemeClr val="tx1"/>
                  </a:solidFill>
                  <a:latin typeface="+mn-lt"/>
                  <a:ea typeface="+mn-ea"/>
                  <a:cs typeface="+mn-cs"/>
                </a:rPr>
                <a:t>D</a:t>
              </a:r>
              <a:endParaRPr lang="en-CA">
                <a:solidFill>
                  <a:schemeClr val="tx1"/>
                </a:solidFill>
              </a:endParaRPr>
            </a:p>
          </p:txBody>
        </p:sp>
        <p:sp>
          <p:nvSpPr>
            <p:cNvPr id="69" name="TextBox 68">
              <a:extLst>
                <a:ext uri="{FF2B5EF4-FFF2-40B4-BE49-F238E27FC236}">
                  <a16:creationId xmlns:a16="http://schemas.microsoft.com/office/drawing/2014/main" id="{427A0DAD-4FB9-45D6-615E-67A94A72DBA7}"/>
                </a:ext>
              </a:extLst>
            </p:cNvPr>
            <p:cNvSpPr txBox="1"/>
            <p:nvPr/>
          </p:nvSpPr>
          <p:spPr>
            <a:xfrm>
              <a:off x="2295675" y="4700090"/>
              <a:ext cx="674415" cy="296876"/>
            </a:xfrm>
            <a:prstGeom prst="rect">
              <a:avLst/>
            </a:prstGeom>
            <a:noFill/>
          </p:spPr>
          <p:txBody>
            <a:bodyPr wrap="none" rtlCol="0">
              <a:spAutoFit/>
            </a:bodyPr>
            <a:lstStyle/>
            <a:p>
              <a:pPr defTabSz="675038">
                <a:spcAft>
                  <a:spcPts val="498"/>
                </a:spcAft>
              </a:pPr>
              <a:r>
                <a:rPr lang="en-US" sz="1329" kern="1200" dirty="0">
                  <a:solidFill>
                    <a:schemeClr val="tx1"/>
                  </a:solidFill>
                  <a:latin typeface="+mn-lt"/>
                  <a:ea typeface="+mn-ea"/>
                  <a:cs typeface="+mn-cs"/>
                </a:rPr>
                <a:t>&lt;start&gt;</a:t>
              </a:r>
              <a:endParaRPr lang="en-CA" dirty="0"/>
            </a:p>
          </p:txBody>
        </p:sp>
        <p:cxnSp>
          <p:nvCxnSpPr>
            <p:cNvPr id="70" name="Straight Arrow Connector 69">
              <a:extLst>
                <a:ext uri="{FF2B5EF4-FFF2-40B4-BE49-F238E27FC236}">
                  <a16:creationId xmlns:a16="http://schemas.microsoft.com/office/drawing/2014/main" id="{9691C252-636C-9667-1B77-0FD6D2A2ED6E}"/>
                </a:ext>
              </a:extLst>
            </p:cNvPr>
            <p:cNvCxnSpPr>
              <a:cxnSpLocks/>
              <a:stCxn id="69" idx="2"/>
              <a:endCxn id="65" idx="0"/>
            </p:cNvCxnSpPr>
            <p:nvPr/>
          </p:nvCxnSpPr>
          <p:spPr>
            <a:xfrm>
              <a:off x="2632883" y="4996966"/>
              <a:ext cx="7678" cy="94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BD3557C-396B-AA22-D9D7-BE84AA56A59D}"/>
                </a:ext>
              </a:extLst>
            </p:cNvPr>
            <p:cNvCxnSpPr>
              <a:cxnSpLocks/>
              <a:stCxn id="65" idx="2"/>
              <a:endCxn id="78" idx="0"/>
            </p:cNvCxnSpPr>
            <p:nvPr/>
          </p:nvCxnSpPr>
          <p:spPr>
            <a:xfrm>
              <a:off x="2640561" y="5640899"/>
              <a:ext cx="4777" cy="232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7FD0D57-03BB-70C2-1F7E-B7ED7663D20C}"/>
                </a:ext>
              </a:extLst>
            </p:cNvPr>
            <p:cNvSpPr txBox="1"/>
            <p:nvPr/>
          </p:nvSpPr>
          <p:spPr>
            <a:xfrm>
              <a:off x="2359628" y="5873562"/>
              <a:ext cx="571420" cy="278813"/>
            </a:xfrm>
            <a:prstGeom prst="rect">
              <a:avLst/>
            </a:prstGeom>
            <a:noFill/>
          </p:spPr>
          <p:txBody>
            <a:bodyPr wrap="none" rtlCol="0">
              <a:spAutoFit/>
            </a:bodyPr>
            <a:lstStyle/>
            <a:p>
              <a:pPr defTabSz="675038">
                <a:spcAft>
                  <a:spcPts val="498"/>
                </a:spcAft>
              </a:pPr>
              <a:r>
                <a:rPr lang="hi-IN" sz="1329" kern="1200">
                  <a:solidFill>
                    <a:schemeClr val="tx1"/>
                  </a:solidFill>
                  <a:latin typeface="+mn-lt"/>
                  <a:ea typeface="+mn-ea"/>
                  <a:cs typeface="+mn-cs"/>
                </a:rPr>
                <a:t>बिल्ली</a:t>
              </a:r>
              <a:endParaRPr lang="en-CA"/>
            </a:p>
          </p:txBody>
        </p:sp>
        <p:sp>
          <p:nvSpPr>
            <p:cNvPr id="80" name="Rectangle: Rounded Corners 79">
              <a:extLst>
                <a:ext uri="{FF2B5EF4-FFF2-40B4-BE49-F238E27FC236}">
                  <a16:creationId xmlns:a16="http://schemas.microsoft.com/office/drawing/2014/main" id="{11A27C8D-AF15-A082-2136-28967983A97F}"/>
                </a:ext>
              </a:extLst>
            </p:cNvPr>
            <p:cNvSpPr/>
            <p:nvPr/>
          </p:nvSpPr>
          <p:spPr>
            <a:xfrm>
              <a:off x="3165636" y="5238150"/>
              <a:ext cx="456180" cy="26621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75038">
                <a:spcAft>
                  <a:spcPts val="498"/>
                </a:spcAft>
              </a:pPr>
              <a:r>
                <a:rPr lang="en-US" sz="1329" kern="1200" dirty="0">
                  <a:solidFill>
                    <a:schemeClr val="tx1"/>
                  </a:solidFill>
                  <a:latin typeface="+mn-lt"/>
                  <a:ea typeface="+mn-ea"/>
                  <a:cs typeface="+mn-cs"/>
                </a:rPr>
                <a:t>s1</a:t>
              </a:r>
              <a:endParaRPr lang="en-CA" dirty="0">
                <a:solidFill>
                  <a:schemeClr val="tx1"/>
                </a:solidFill>
              </a:endParaRPr>
            </a:p>
          </p:txBody>
        </p:sp>
        <p:cxnSp>
          <p:nvCxnSpPr>
            <p:cNvPr id="82" name="Straight Arrow Connector 81">
              <a:extLst>
                <a:ext uri="{FF2B5EF4-FFF2-40B4-BE49-F238E27FC236}">
                  <a16:creationId xmlns:a16="http://schemas.microsoft.com/office/drawing/2014/main" id="{364C3118-2A26-9003-3725-298A37AD9955}"/>
                </a:ext>
              </a:extLst>
            </p:cNvPr>
            <p:cNvCxnSpPr>
              <a:stCxn id="65" idx="3"/>
              <a:endCxn id="80" idx="1"/>
            </p:cNvCxnSpPr>
            <p:nvPr/>
          </p:nvCxnSpPr>
          <p:spPr>
            <a:xfrm>
              <a:off x="2933533" y="5365988"/>
              <a:ext cx="232103" cy="5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76D1F58-AED0-B509-B3FC-7BDD40930638}"/>
                </a:ext>
              </a:extLst>
            </p:cNvPr>
            <p:cNvCxnSpPr>
              <a:stCxn id="80" idx="3"/>
              <a:endCxn id="66" idx="1"/>
            </p:cNvCxnSpPr>
            <p:nvPr/>
          </p:nvCxnSpPr>
          <p:spPr>
            <a:xfrm flipV="1">
              <a:off x="3621816" y="5365988"/>
              <a:ext cx="173239" cy="5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D0673E0E-B5D0-CCBD-D910-8BF7E330CF7C}"/>
                </a:ext>
              </a:extLst>
            </p:cNvPr>
            <p:cNvSpPr/>
            <p:nvPr/>
          </p:nvSpPr>
          <p:spPr>
            <a:xfrm>
              <a:off x="4613768" y="5215450"/>
              <a:ext cx="456180" cy="26621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75038">
                <a:spcAft>
                  <a:spcPts val="498"/>
                </a:spcAft>
              </a:pPr>
              <a:r>
                <a:rPr lang="en-US" sz="1329" kern="1200" dirty="0">
                  <a:solidFill>
                    <a:schemeClr val="tx1"/>
                  </a:solidFill>
                  <a:latin typeface="+mn-lt"/>
                  <a:ea typeface="+mn-ea"/>
                  <a:cs typeface="+mn-cs"/>
                </a:rPr>
                <a:t>s2</a:t>
              </a:r>
              <a:endParaRPr lang="en-CA" dirty="0">
                <a:solidFill>
                  <a:schemeClr val="tx1"/>
                </a:solidFill>
              </a:endParaRPr>
            </a:p>
          </p:txBody>
        </p:sp>
        <p:cxnSp>
          <p:nvCxnSpPr>
            <p:cNvPr id="89" name="Straight Arrow Connector 88">
              <a:extLst>
                <a:ext uri="{FF2B5EF4-FFF2-40B4-BE49-F238E27FC236}">
                  <a16:creationId xmlns:a16="http://schemas.microsoft.com/office/drawing/2014/main" id="{CB1AEC3E-3977-D8E1-F107-FE31373EBACE}"/>
                </a:ext>
              </a:extLst>
            </p:cNvPr>
            <p:cNvCxnSpPr>
              <a:endCxn id="87" idx="1"/>
            </p:cNvCxnSpPr>
            <p:nvPr/>
          </p:nvCxnSpPr>
          <p:spPr>
            <a:xfrm>
              <a:off x="4389025" y="5341909"/>
              <a:ext cx="224743" cy="6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4B25BAA-1FCE-107A-7F80-B94E94F6D4FD}"/>
                </a:ext>
              </a:extLst>
            </p:cNvPr>
            <p:cNvCxnSpPr>
              <a:stCxn id="87" idx="3"/>
              <a:endCxn id="67" idx="1"/>
            </p:cNvCxnSpPr>
            <p:nvPr/>
          </p:nvCxnSpPr>
          <p:spPr>
            <a:xfrm>
              <a:off x="5069948" y="5348558"/>
              <a:ext cx="164546" cy="1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930913FC-A1F9-1723-4569-154009521B5F}"/>
                </a:ext>
              </a:extLst>
            </p:cNvPr>
            <p:cNvSpPr txBox="1"/>
            <p:nvPr/>
          </p:nvSpPr>
          <p:spPr>
            <a:xfrm>
              <a:off x="3762950" y="5873562"/>
              <a:ext cx="659526" cy="278813"/>
            </a:xfrm>
            <a:prstGeom prst="rect">
              <a:avLst/>
            </a:prstGeom>
            <a:noFill/>
          </p:spPr>
          <p:txBody>
            <a:bodyPr wrap="square">
              <a:spAutoFit/>
            </a:bodyPr>
            <a:lstStyle/>
            <a:p>
              <a:pPr defTabSz="675038">
                <a:spcAft>
                  <a:spcPts val="498"/>
                </a:spcAft>
              </a:pPr>
              <a:r>
                <a:rPr lang="hi-IN" sz="1329" kern="1200">
                  <a:solidFill>
                    <a:schemeClr val="tx1"/>
                  </a:solidFill>
                  <a:latin typeface="+mn-lt"/>
                  <a:ea typeface="+mn-ea"/>
                  <a:cs typeface="+mn-cs"/>
                </a:rPr>
                <a:t>चटाई</a:t>
              </a:r>
              <a:endParaRPr lang="en-CA"/>
            </a:p>
          </p:txBody>
        </p:sp>
        <p:cxnSp>
          <p:nvCxnSpPr>
            <p:cNvPr id="101" name="Straight Arrow Connector 100">
              <a:extLst>
                <a:ext uri="{FF2B5EF4-FFF2-40B4-BE49-F238E27FC236}">
                  <a16:creationId xmlns:a16="http://schemas.microsoft.com/office/drawing/2014/main" id="{F66C48FD-AEFE-9E09-64A7-6A87C12651B1}"/>
                </a:ext>
              </a:extLst>
            </p:cNvPr>
            <p:cNvCxnSpPr>
              <a:cxnSpLocks/>
              <a:stCxn id="66" idx="2"/>
              <a:endCxn id="100" idx="0"/>
            </p:cNvCxnSpPr>
            <p:nvPr/>
          </p:nvCxnSpPr>
          <p:spPr>
            <a:xfrm>
              <a:off x="4088027" y="5640899"/>
              <a:ext cx="4686" cy="232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082682F4-D932-9A3C-471B-D28A0FCD88F8}"/>
                </a:ext>
              </a:extLst>
            </p:cNvPr>
            <p:cNvSpPr txBox="1"/>
            <p:nvPr/>
          </p:nvSpPr>
          <p:spPr>
            <a:xfrm>
              <a:off x="5198376" y="5854557"/>
              <a:ext cx="659526" cy="278813"/>
            </a:xfrm>
            <a:prstGeom prst="rect">
              <a:avLst/>
            </a:prstGeom>
            <a:noFill/>
          </p:spPr>
          <p:txBody>
            <a:bodyPr wrap="square">
              <a:spAutoFit/>
            </a:bodyPr>
            <a:lstStyle/>
            <a:p>
              <a:pPr defTabSz="675038">
                <a:spcAft>
                  <a:spcPts val="498"/>
                </a:spcAft>
              </a:pPr>
              <a:r>
                <a:rPr lang="en-US" sz="1329" kern="1200">
                  <a:solidFill>
                    <a:schemeClr val="tx1"/>
                  </a:solidFill>
                  <a:latin typeface="+mn-lt"/>
                  <a:ea typeface="+mn-ea"/>
                  <a:cs typeface="+mn-cs"/>
                </a:rPr>
                <a:t>    </a:t>
              </a:r>
              <a:r>
                <a:rPr lang="hi-IN" sz="1329" kern="1200">
                  <a:solidFill>
                    <a:schemeClr val="tx1"/>
                  </a:solidFill>
                  <a:latin typeface="+mn-lt"/>
                  <a:ea typeface="+mn-ea"/>
                  <a:cs typeface="+mn-cs"/>
                </a:rPr>
                <a:t>पर</a:t>
              </a:r>
              <a:endParaRPr lang="en-CA"/>
            </a:p>
          </p:txBody>
        </p:sp>
        <p:cxnSp>
          <p:nvCxnSpPr>
            <p:cNvPr id="106" name="Straight Arrow Connector 105">
              <a:extLst>
                <a:ext uri="{FF2B5EF4-FFF2-40B4-BE49-F238E27FC236}">
                  <a16:creationId xmlns:a16="http://schemas.microsoft.com/office/drawing/2014/main" id="{1FFB55FE-7B4F-B8BD-4F4F-FCB22BAE350F}"/>
                </a:ext>
              </a:extLst>
            </p:cNvPr>
            <p:cNvCxnSpPr>
              <a:cxnSpLocks/>
              <a:stCxn id="67" idx="2"/>
              <a:endCxn id="104" idx="0"/>
            </p:cNvCxnSpPr>
            <p:nvPr/>
          </p:nvCxnSpPr>
          <p:spPr>
            <a:xfrm>
              <a:off x="5527467" y="5624848"/>
              <a:ext cx="673" cy="229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20AD8426-3E28-9E2B-1C2E-0147B151FA15}"/>
                </a:ext>
              </a:extLst>
            </p:cNvPr>
            <p:cNvSpPr/>
            <p:nvPr/>
          </p:nvSpPr>
          <p:spPr>
            <a:xfrm>
              <a:off x="6453211" y="3116091"/>
              <a:ext cx="585944" cy="549824"/>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75038">
                <a:spcAft>
                  <a:spcPts val="498"/>
                </a:spcAft>
              </a:pPr>
              <a:r>
                <a:rPr lang="en-US" sz="1329" kern="1200">
                  <a:solidFill>
                    <a:schemeClr val="tx1"/>
                  </a:solidFill>
                  <a:latin typeface="+mn-lt"/>
                  <a:ea typeface="+mn-ea"/>
                  <a:cs typeface="+mn-cs"/>
                </a:rPr>
                <a:t>E</a:t>
              </a:r>
              <a:endParaRPr lang="en-CA">
                <a:solidFill>
                  <a:schemeClr val="tx1"/>
                </a:solidFill>
              </a:endParaRPr>
            </a:p>
          </p:txBody>
        </p:sp>
        <p:sp>
          <p:nvSpPr>
            <p:cNvPr id="108" name="TextBox 107">
              <a:extLst>
                <a:ext uri="{FF2B5EF4-FFF2-40B4-BE49-F238E27FC236}">
                  <a16:creationId xmlns:a16="http://schemas.microsoft.com/office/drawing/2014/main" id="{B2F78041-A0A1-1D73-CB20-99A1A59E9742}"/>
                </a:ext>
              </a:extLst>
            </p:cNvPr>
            <p:cNvSpPr txBox="1"/>
            <p:nvPr/>
          </p:nvSpPr>
          <p:spPr>
            <a:xfrm>
              <a:off x="6572600" y="2228088"/>
              <a:ext cx="323344" cy="278813"/>
            </a:xfrm>
            <a:prstGeom prst="rect">
              <a:avLst/>
            </a:prstGeom>
            <a:noFill/>
          </p:spPr>
          <p:txBody>
            <a:bodyPr wrap="none" rtlCol="0">
              <a:spAutoFit/>
            </a:bodyPr>
            <a:lstStyle/>
            <a:p>
              <a:pPr defTabSz="675038">
                <a:spcAft>
                  <a:spcPts val="498"/>
                </a:spcAft>
              </a:pPr>
              <a:r>
                <a:rPr lang="en-US" sz="1329" kern="1200" dirty="0">
                  <a:solidFill>
                    <a:schemeClr val="tx1"/>
                  </a:solidFill>
                  <a:latin typeface="+mn-lt"/>
                  <a:ea typeface="+mn-ea"/>
                  <a:cs typeface="+mn-cs"/>
                </a:rPr>
                <a:t>on</a:t>
              </a:r>
              <a:endParaRPr lang="en-CA" dirty="0"/>
            </a:p>
          </p:txBody>
        </p:sp>
        <p:sp>
          <p:nvSpPr>
            <p:cNvPr id="109" name="Rectangle: Rounded Corners 108">
              <a:extLst>
                <a:ext uri="{FF2B5EF4-FFF2-40B4-BE49-F238E27FC236}">
                  <a16:creationId xmlns:a16="http://schemas.microsoft.com/office/drawing/2014/main" id="{260894CA-4AFA-76F0-BABF-CA44CB5C9E08}"/>
                </a:ext>
              </a:extLst>
            </p:cNvPr>
            <p:cNvSpPr/>
            <p:nvPr/>
          </p:nvSpPr>
          <p:spPr>
            <a:xfrm>
              <a:off x="6453209" y="3877285"/>
              <a:ext cx="585944" cy="26621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75038">
                <a:spcAft>
                  <a:spcPts val="498"/>
                </a:spcAft>
              </a:pPr>
              <a:r>
                <a:rPr lang="en-US" sz="1329" kern="1200">
                  <a:solidFill>
                    <a:schemeClr val="tx1"/>
                  </a:solidFill>
                  <a:latin typeface="+mn-lt"/>
                  <a:ea typeface="+mn-ea"/>
                  <a:cs typeface="+mn-cs"/>
                </a:rPr>
                <a:t>h3</a:t>
              </a:r>
              <a:endParaRPr lang="en-CA">
                <a:solidFill>
                  <a:schemeClr val="tx1"/>
                </a:solidFill>
              </a:endParaRPr>
            </a:p>
          </p:txBody>
        </p:sp>
        <p:sp>
          <p:nvSpPr>
            <p:cNvPr id="110" name="Rectangle: Rounded Corners 109">
              <a:extLst>
                <a:ext uri="{FF2B5EF4-FFF2-40B4-BE49-F238E27FC236}">
                  <a16:creationId xmlns:a16="http://schemas.microsoft.com/office/drawing/2014/main" id="{73A91444-638C-382C-F76E-2AC872CFB562}"/>
                </a:ext>
              </a:extLst>
            </p:cNvPr>
            <p:cNvSpPr/>
            <p:nvPr/>
          </p:nvSpPr>
          <p:spPr>
            <a:xfrm>
              <a:off x="6666923" y="2528341"/>
              <a:ext cx="164547" cy="385782"/>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1" name="Straight Arrow Connector 110">
              <a:extLst>
                <a:ext uri="{FF2B5EF4-FFF2-40B4-BE49-F238E27FC236}">
                  <a16:creationId xmlns:a16="http://schemas.microsoft.com/office/drawing/2014/main" id="{9804F134-B55C-1F2E-B889-CD60DDA16DD6}"/>
                </a:ext>
              </a:extLst>
            </p:cNvPr>
            <p:cNvCxnSpPr>
              <a:cxnSpLocks/>
              <a:stCxn id="107" idx="2"/>
              <a:endCxn id="109" idx="0"/>
            </p:cNvCxnSpPr>
            <p:nvPr/>
          </p:nvCxnSpPr>
          <p:spPr>
            <a:xfrm flipH="1">
              <a:off x="6746182" y="3665914"/>
              <a:ext cx="2" cy="211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B399599-B848-E900-4171-02F96CDF1ED1}"/>
                </a:ext>
              </a:extLst>
            </p:cNvPr>
            <p:cNvCxnSpPr>
              <a:stCxn id="110" idx="2"/>
              <a:endCxn id="107" idx="0"/>
            </p:cNvCxnSpPr>
            <p:nvPr/>
          </p:nvCxnSpPr>
          <p:spPr>
            <a:xfrm flipH="1">
              <a:off x="6746184" y="2914123"/>
              <a:ext cx="3013" cy="201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09084984-4F03-48CA-63C6-5A9F59134A01}"/>
                </a:ext>
              </a:extLst>
            </p:cNvPr>
            <p:cNvSpPr/>
            <p:nvPr/>
          </p:nvSpPr>
          <p:spPr>
            <a:xfrm>
              <a:off x="8545148" y="3116091"/>
              <a:ext cx="585944" cy="549824"/>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75038">
                <a:spcAft>
                  <a:spcPts val="498"/>
                </a:spcAft>
              </a:pPr>
              <a:r>
                <a:rPr lang="en-US" sz="1329" kern="1200">
                  <a:solidFill>
                    <a:schemeClr val="tx1"/>
                  </a:solidFill>
                  <a:latin typeface="+mn-lt"/>
                  <a:ea typeface="+mn-ea"/>
                  <a:cs typeface="+mn-cs"/>
                </a:rPr>
                <a:t>E</a:t>
              </a:r>
              <a:endParaRPr lang="en-CA">
                <a:solidFill>
                  <a:schemeClr val="tx1"/>
                </a:solidFill>
              </a:endParaRPr>
            </a:p>
          </p:txBody>
        </p:sp>
        <p:sp>
          <p:nvSpPr>
            <p:cNvPr id="116" name="TextBox 115">
              <a:extLst>
                <a:ext uri="{FF2B5EF4-FFF2-40B4-BE49-F238E27FC236}">
                  <a16:creationId xmlns:a16="http://schemas.microsoft.com/office/drawing/2014/main" id="{49F16EAF-C5BA-2FD0-2EED-099A09427CD3}"/>
                </a:ext>
              </a:extLst>
            </p:cNvPr>
            <p:cNvSpPr txBox="1"/>
            <p:nvPr/>
          </p:nvSpPr>
          <p:spPr>
            <a:xfrm>
              <a:off x="8605439" y="2228088"/>
              <a:ext cx="418558" cy="278813"/>
            </a:xfrm>
            <a:prstGeom prst="rect">
              <a:avLst/>
            </a:prstGeom>
            <a:noFill/>
          </p:spPr>
          <p:txBody>
            <a:bodyPr wrap="none" rtlCol="0">
              <a:spAutoFit/>
            </a:bodyPr>
            <a:lstStyle/>
            <a:p>
              <a:pPr defTabSz="675038">
                <a:spcAft>
                  <a:spcPts val="498"/>
                </a:spcAft>
              </a:pPr>
              <a:r>
                <a:rPr lang="en-US" sz="1329" kern="1200">
                  <a:solidFill>
                    <a:schemeClr val="tx1"/>
                  </a:solidFill>
                  <a:latin typeface="+mn-lt"/>
                  <a:ea typeface="+mn-ea"/>
                  <a:cs typeface="+mn-cs"/>
                </a:rPr>
                <a:t>mat</a:t>
              </a:r>
              <a:endParaRPr lang="en-CA"/>
            </a:p>
          </p:txBody>
        </p:sp>
        <p:sp>
          <p:nvSpPr>
            <p:cNvPr id="117" name="Rectangle: Rounded Corners 116">
              <a:extLst>
                <a:ext uri="{FF2B5EF4-FFF2-40B4-BE49-F238E27FC236}">
                  <a16:creationId xmlns:a16="http://schemas.microsoft.com/office/drawing/2014/main" id="{941D5AA1-13C0-F43E-0C71-A4F029E4A2B5}"/>
                </a:ext>
              </a:extLst>
            </p:cNvPr>
            <p:cNvSpPr/>
            <p:nvPr/>
          </p:nvSpPr>
          <p:spPr>
            <a:xfrm>
              <a:off x="8545148" y="3877285"/>
              <a:ext cx="585944" cy="26621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75038">
                <a:spcAft>
                  <a:spcPts val="498"/>
                </a:spcAft>
              </a:pPr>
              <a:r>
                <a:rPr lang="en-US" sz="1329" kern="1200">
                  <a:solidFill>
                    <a:schemeClr val="tx1"/>
                  </a:solidFill>
                  <a:latin typeface="+mn-lt"/>
                  <a:ea typeface="+mn-ea"/>
                  <a:cs typeface="+mn-cs"/>
                </a:rPr>
                <a:t>h5</a:t>
              </a:r>
              <a:endParaRPr lang="en-CA">
                <a:solidFill>
                  <a:schemeClr val="tx1"/>
                </a:solidFill>
              </a:endParaRPr>
            </a:p>
          </p:txBody>
        </p:sp>
        <p:sp>
          <p:nvSpPr>
            <p:cNvPr id="118" name="Rectangle: Rounded Corners 117">
              <a:extLst>
                <a:ext uri="{FF2B5EF4-FFF2-40B4-BE49-F238E27FC236}">
                  <a16:creationId xmlns:a16="http://schemas.microsoft.com/office/drawing/2014/main" id="{D77DDB72-094E-D003-1182-25141F3B5F42}"/>
                </a:ext>
              </a:extLst>
            </p:cNvPr>
            <p:cNvSpPr/>
            <p:nvPr/>
          </p:nvSpPr>
          <p:spPr>
            <a:xfrm>
              <a:off x="8760536" y="2528340"/>
              <a:ext cx="164547" cy="385782"/>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9" name="Straight Arrow Connector 118">
              <a:extLst>
                <a:ext uri="{FF2B5EF4-FFF2-40B4-BE49-F238E27FC236}">
                  <a16:creationId xmlns:a16="http://schemas.microsoft.com/office/drawing/2014/main" id="{01CCFB3D-E2BF-8486-E0C5-85C9B94B4D1D}"/>
                </a:ext>
              </a:extLst>
            </p:cNvPr>
            <p:cNvCxnSpPr>
              <a:cxnSpLocks/>
              <a:stCxn id="115" idx="2"/>
              <a:endCxn id="117" idx="0"/>
            </p:cNvCxnSpPr>
            <p:nvPr/>
          </p:nvCxnSpPr>
          <p:spPr>
            <a:xfrm>
              <a:off x="8838120" y="3665914"/>
              <a:ext cx="0" cy="211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DF658FC6-287C-29F9-8649-089562404C2A}"/>
                </a:ext>
              </a:extLst>
            </p:cNvPr>
            <p:cNvCxnSpPr>
              <a:stCxn id="118" idx="2"/>
              <a:endCxn id="115" idx="0"/>
            </p:cNvCxnSpPr>
            <p:nvPr/>
          </p:nvCxnSpPr>
          <p:spPr>
            <a:xfrm flipH="1">
              <a:off x="8838120" y="2914122"/>
              <a:ext cx="4690" cy="201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4BA417E2-0883-0946-EBD9-A55C8E46F359}"/>
                </a:ext>
              </a:extLst>
            </p:cNvPr>
            <p:cNvCxnSpPr>
              <a:stCxn id="17" idx="3"/>
              <a:endCxn id="115" idx="1"/>
            </p:cNvCxnSpPr>
            <p:nvPr/>
          </p:nvCxnSpPr>
          <p:spPr>
            <a:xfrm flipV="1">
              <a:off x="8086630" y="3391003"/>
              <a:ext cx="458517" cy="6193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Rectangle: Rounded Corners 122">
              <a:extLst>
                <a:ext uri="{FF2B5EF4-FFF2-40B4-BE49-F238E27FC236}">
                  <a16:creationId xmlns:a16="http://schemas.microsoft.com/office/drawing/2014/main" id="{98EAF211-95F5-093A-BE0E-429D5C14A9BC}"/>
                </a:ext>
              </a:extLst>
            </p:cNvPr>
            <p:cNvSpPr/>
            <p:nvPr/>
          </p:nvSpPr>
          <p:spPr>
            <a:xfrm>
              <a:off x="6041834" y="5218974"/>
              <a:ext cx="456180" cy="26621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75038">
                <a:spcAft>
                  <a:spcPts val="498"/>
                </a:spcAft>
              </a:pPr>
              <a:r>
                <a:rPr lang="en-US" sz="1329" kern="1200" dirty="0">
                  <a:solidFill>
                    <a:schemeClr val="tx1"/>
                  </a:solidFill>
                  <a:latin typeface="+mn-lt"/>
                  <a:ea typeface="+mn-ea"/>
                  <a:cs typeface="+mn-cs"/>
                </a:rPr>
                <a:t>s3</a:t>
              </a:r>
              <a:endParaRPr lang="en-CA" dirty="0">
                <a:solidFill>
                  <a:schemeClr val="tx1"/>
                </a:solidFill>
              </a:endParaRPr>
            </a:p>
          </p:txBody>
        </p:sp>
        <p:cxnSp>
          <p:nvCxnSpPr>
            <p:cNvPr id="124" name="Straight Arrow Connector 123">
              <a:extLst>
                <a:ext uri="{FF2B5EF4-FFF2-40B4-BE49-F238E27FC236}">
                  <a16:creationId xmlns:a16="http://schemas.microsoft.com/office/drawing/2014/main" id="{B19A0F7F-45CE-4D68-D06B-17DBDC7DC63E}"/>
                </a:ext>
              </a:extLst>
            </p:cNvPr>
            <p:cNvCxnSpPr>
              <a:cxnSpLocks/>
              <a:stCxn id="67" idx="3"/>
              <a:endCxn id="123" idx="1"/>
            </p:cNvCxnSpPr>
            <p:nvPr/>
          </p:nvCxnSpPr>
          <p:spPr>
            <a:xfrm>
              <a:off x="5820438" y="5349936"/>
              <a:ext cx="221396" cy="2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B9F30BC-2E10-B624-C00C-A2E6F315CF7A}"/>
                </a:ext>
              </a:extLst>
            </p:cNvPr>
            <p:cNvCxnSpPr>
              <a:stCxn id="123" idx="3"/>
            </p:cNvCxnSpPr>
            <p:nvPr/>
          </p:nvCxnSpPr>
          <p:spPr>
            <a:xfrm>
              <a:off x="6498014" y="5352083"/>
              <a:ext cx="164546" cy="1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CFB179FF-4E0C-8752-89A8-BD6B8A8139C8}"/>
                </a:ext>
              </a:extLst>
            </p:cNvPr>
            <p:cNvSpPr txBox="1"/>
            <p:nvPr/>
          </p:nvSpPr>
          <p:spPr>
            <a:xfrm>
              <a:off x="6633802" y="5854557"/>
              <a:ext cx="659526" cy="278813"/>
            </a:xfrm>
            <a:prstGeom prst="rect">
              <a:avLst/>
            </a:prstGeom>
            <a:noFill/>
          </p:spPr>
          <p:txBody>
            <a:bodyPr wrap="square">
              <a:spAutoFit/>
            </a:bodyPr>
            <a:lstStyle/>
            <a:p>
              <a:pPr defTabSz="675038">
                <a:spcAft>
                  <a:spcPts val="498"/>
                </a:spcAft>
              </a:pPr>
              <a:r>
                <a:rPr lang="en-US" sz="1329" kern="1200">
                  <a:solidFill>
                    <a:schemeClr val="tx1"/>
                  </a:solidFill>
                  <a:latin typeface="+mn-lt"/>
                  <a:ea typeface="+mn-ea"/>
                  <a:cs typeface="+mn-cs"/>
                </a:rPr>
                <a:t>    </a:t>
              </a:r>
              <a:r>
                <a:rPr lang="hi-IN" sz="1329" kern="1200">
                  <a:solidFill>
                    <a:schemeClr val="tx1"/>
                  </a:solidFill>
                  <a:latin typeface="+mn-lt"/>
                  <a:ea typeface="+mn-ea"/>
                  <a:cs typeface="+mn-cs"/>
                </a:rPr>
                <a:t>बैठ</a:t>
              </a:r>
              <a:endParaRPr lang="en-CA"/>
            </a:p>
          </p:txBody>
        </p:sp>
        <p:cxnSp>
          <p:nvCxnSpPr>
            <p:cNvPr id="128" name="Straight Arrow Connector 127">
              <a:extLst>
                <a:ext uri="{FF2B5EF4-FFF2-40B4-BE49-F238E27FC236}">
                  <a16:creationId xmlns:a16="http://schemas.microsoft.com/office/drawing/2014/main" id="{BCBF9BC3-B6F5-0EDE-A44F-4702B85D036C}"/>
                </a:ext>
              </a:extLst>
            </p:cNvPr>
            <p:cNvCxnSpPr>
              <a:cxnSpLocks/>
              <a:stCxn id="68" idx="2"/>
              <a:endCxn id="127" idx="0"/>
            </p:cNvCxnSpPr>
            <p:nvPr/>
          </p:nvCxnSpPr>
          <p:spPr>
            <a:xfrm>
              <a:off x="6958876" y="5640899"/>
              <a:ext cx="4689" cy="213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3" name="Rectangle: Rounded Corners 132">
              <a:extLst>
                <a:ext uri="{FF2B5EF4-FFF2-40B4-BE49-F238E27FC236}">
                  <a16:creationId xmlns:a16="http://schemas.microsoft.com/office/drawing/2014/main" id="{3D58D7B8-9DFA-595D-AB5C-710A70D6F7F8}"/>
                </a:ext>
              </a:extLst>
            </p:cNvPr>
            <p:cNvSpPr/>
            <p:nvPr/>
          </p:nvSpPr>
          <p:spPr>
            <a:xfrm>
              <a:off x="8097314" y="5102627"/>
              <a:ext cx="592631" cy="549824"/>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75038">
                <a:spcAft>
                  <a:spcPts val="498"/>
                </a:spcAft>
              </a:pPr>
              <a:r>
                <a:rPr lang="en-US" sz="1329" kern="1200">
                  <a:solidFill>
                    <a:schemeClr val="tx1"/>
                  </a:solidFill>
                  <a:latin typeface="+mn-lt"/>
                  <a:ea typeface="+mn-ea"/>
                  <a:cs typeface="+mn-cs"/>
                </a:rPr>
                <a:t>D</a:t>
              </a:r>
              <a:endParaRPr lang="en-CA">
                <a:solidFill>
                  <a:schemeClr val="tx1"/>
                </a:solidFill>
              </a:endParaRPr>
            </a:p>
          </p:txBody>
        </p:sp>
        <p:sp>
          <p:nvSpPr>
            <p:cNvPr id="134" name="Rectangle: Rounded Corners 133">
              <a:extLst>
                <a:ext uri="{FF2B5EF4-FFF2-40B4-BE49-F238E27FC236}">
                  <a16:creationId xmlns:a16="http://schemas.microsoft.com/office/drawing/2014/main" id="{233C1F5E-5B76-2624-4AE3-AA6BB735AFCE}"/>
                </a:ext>
              </a:extLst>
            </p:cNvPr>
            <p:cNvSpPr/>
            <p:nvPr/>
          </p:nvSpPr>
          <p:spPr>
            <a:xfrm>
              <a:off x="7476588" y="5230525"/>
              <a:ext cx="456180" cy="26621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75038">
                <a:spcAft>
                  <a:spcPts val="498"/>
                </a:spcAft>
              </a:pPr>
              <a:r>
                <a:rPr lang="en-US" sz="1329" kern="1200" dirty="0">
                  <a:solidFill>
                    <a:schemeClr val="tx1"/>
                  </a:solidFill>
                  <a:latin typeface="+mn-lt"/>
                  <a:ea typeface="+mn-ea"/>
                  <a:cs typeface="+mn-cs"/>
                </a:rPr>
                <a:t>s4</a:t>
              </a:r>
              <a:endParaRPr lang="en-CA" dirty="0">
                <a:solidFill>
                  <a:schemeClr val="tx1"/>
                </a:solidFill>
              </a:endParaRPr>
            </a:p>
          </p:txBody>
        </p:sp>
        <p:cxnSp>
          <p:nvCxnSpPr>
            <p:cNvPr id="135" name="Straight Arrow Connector 134">
              <a:extLst>
                <a:ext uri="{FF2B5EF4-FFF2-40B4-BE49-F238E27FC236}">
                  <a16:creationId xmlns:a16="http://schemas.microsoft.com/office/drawing/2014/main" id="{F41769E2-97F5-E295-4DFC-709E8ECAE6FE}"/>
                </a:ext>
              </a:extLst>
            </p:cNvPr>
            <p:cNvCxnSpPr>
              <a:cxnSpLocks/>
              <a:stCxn id="68" idx="3"/>
              <a:endCxn id="134" idx="1"/>
            </p:cNvCxnSpPr>
            <p:nvPr/>
          </p:nvCxnSpPr>
          <p:spPr>
            <a:xfrm flipV="1">
              <a:off x="7255191" y="5363633"/>
              <a:ext cx="221396" cy="2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94EE8061-2380-CFF0-1043-16CBCF126FC0}"/>
                </a:ext>
              </a:extLst>
            </p:cNvPr>
            <p:cNvCxnSpPr>
              <a:stCxn id="134" idx="3"/>
            </p:cNvCxnSpPr>
            <p:nvPr/>
          </p:nvCxnSpPr>
          <p:spPr>
            <a:xfrm>
              <a:off x="7932767" y="5363633"/>
              <a:ext cx="164546" cy="1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88B25CB9-8C57-3965-175B-CC0963D6A29D}"/>
                </a:ext>
              </a:extLst>
            </p:cNvPr>
            <p:cNvSpPr txBox="1"/>
            <p:nvPr/>
          </p:nvSpPr>
          <p:spPr>
            <a:xfrm>
              <a:off x="8064144" y="5897781"/>
              <a:ext cx="659526" cy="278813"/>
            </a:xfrm>
            <a:prstGeom prst="rect">
              <a:avLst/>
            </a:prstGeom>
            <a:noFill/>
          </p:spPr>
          <p:txBody>
            <a:bodyPr wrap="square">
              <a:spAutoFit/>
            </a:bodyPr>
            <a:lstStyle/>
            <a:p>
              <a:pPr defTabSz="675038">
                <a:spcAft>
                  <a:spcPts val="498"/>
                </a:spcAft>
              </a:pPr>
              <a:r>
                <a:rPr lang="en-US" sz="1329" kern="1200">
                  <a:solidFill>
                    <a:schemeClr val="tx1"/>
                  </a:solidFill>
                  <a:latin typeface="+mn-lt"/>
                  <a:ea typeface="+mn-ea"/>
                  <a:cs typeface="+mn-cs"/>
                </a:rPr>
                <a:t>    </a:t>
              </a:r>
              <a:r>
                <a:rPr lang="hi-IN" sz="1329" kern="1200">
                  <a:solidFill>
                    <a:schemeClr val="tx1"/>
                  </a:solidFill>
                  <a:latin typeface="+mn-lt"/>
                  <a:ea typeface="+mn-ea"/>
                  <a:cs typeface="+mn-cs"/>
                </a:rPr>
                <a:t>गई</a:t>
              </a:r>
              <a:endParaRPr lang="en-CA"/>
            </a:p>
          </p:txBody>
        </p:sp>
        <p:cxnSp>
          <p:nvCxnSpPr>
            <p:cNvPr id="139" name="Straight Arrow Connector 138">
              <a:extLst>
                <a:ext uri="{FF2B5EF4-FFF2-40B4-BE49-F238E27FC236}">
                  <a16:creationId xmlns:a16="http://schemas.microsoft.com/office/drawing/2014/main" id="{784C183B-F8FB-78DD-6B66-C573829AD2C8}"/>
                </a:ext>
              </a:extLst>
            </p:cNvPr>
            <p:cNvCxnSpPr>
              <a:cxnSpLocks/>
              <a:stCxn id="133" idx="2"/>
              <a:endCxn id="138" idx="0"/>
            </p:cNvCxnSpPr>
            <p:nvPr/>
          </p:nvCxnSpPr>
          <p:spPr>
            <a:xfrm>
              <a:off x="8393630" y="5652450"/>
              <a:ext cx="277" cy="245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071F4854-806C-C958-4A77-CCC26BDB1EF7}"/>
                </a:ext>
              </a:extLst>
            </p:cNvPr>
            <p:cNvCxnSpPr>
              <a:cxnSpLocks/>
              <a:stCxn id="117" idx="3"/>
              <a:endCxn id="22" idx="1"/>
            </p:cNvCxnSpPr>
            <p:nvPr/>
          </p:nvCxnSpPr>
          <p:spPr>
            <a:xfrm flipH="1">
              <a:off x="1647954" y="4010393"/>
              <a:ext cx="7483138" cy="1348895"/>
            </a:xfrm>
            <a:prstGeom prst="bentConnector5">
              <a:avLst>
                <a:gd name="adj1" fmla="val -3055"/>
                <a:gd name="adj2" fmla="val 49602"/>
                <a:gd name="adj3" fmla="val 10305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CCCB8B71-F0EF-86C4-C717-6FB5B20CA15B}"/>
                </a:ext>
              </a:extLst>
            </p:cNvPr>
            <p:cNvCxnSpPr>
              <a:stCxn id="78" idx="3"/>
              <a:endCxn id="66" idx="0"/>
            </p:cNvCxnSpPr>
            <p:nvPr/>
          </p:nvCxnSpPr>
          <p:spPr>
            <a:xfrm flipV="1">
              <a:off x="2931048" y="5091076"/>
              <a:ext cx="1156979" cy="921892"/>
            </a:xfrm>
            <a:prstGeom prst="bentConnector4">
              <a:avLst>
                <a:gd name="adj1" fmla="val 24505"/>
                <a:gd name="adj2" fmla="val 1187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EE4D4F10-5896-D64F-380E-A1A68FBD51B6}"/>
                </a:ext>
              </a:extLst>
            </p:cNvPr>
            <p:cNvCxnSpPr>
              <a:stCxn id="100" idx="3"/>
              <a:endCxn id="67" idx="0"/>
            </p:cNvCxnSpPr>
            <p:nvPr/>
          </p:nvCxnSpPr>
          <p:spPr>
            <a:xfrm flipV="1">
              <a:off x="4422476" y="5075024"/>
              <a:ext cx="1104990" cy="937945"/>
            </a:xfrm>
            <a:prstGeom prst="bentConnector4">
              <a:avLst>
                <a:gd name="adj1" fmla="val 22941"/>
                <a:gd name="adj2" fmla="val 1183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B78DF470-1D1D-174C-1889-0B767060512C}"/>
                </a:ext>
              </a:extLst>
            </p:cNvPr>
            <p:cNvCxnSpPr>
              <a:cxnSpLocks/>
              <a:stCxn id="104" idx="3"/>
              <a:endCxn id="68" idx="0"/>
            </p:cNvCxnSpPr>
            <p:nvPr/>
          </p:nvCxnSpPr>
          <p:spPr>
            <a:xfrm flipV="1">
              <a:off x="5857902" y="5091076"/>
              <a:ext cx="1100975" cy="902887"/>
            </a:xfrm>
            <a:prstGeom prst="bentConnector4">
              <a:avLst>
                <a:gd name="adj1" fmla="val 21233"/>
                <a:gd name="adj2" fmla="val 1191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33F745EB-201D-822A-DBB9-E9DAA61DAE01}"/>
                </a:ext>
              </a:extLst>
            </p:cNvPr>
            <p:cNvCxnSpPr>
              <a:stCxn id="127" idx="3"/>
              <a:endCxn id="133" idx="0"/>
            </p:cNvCxnSpPr>
            <p:nvPr/>
          </p:nvCxnSpPr>
          <p:spPr>
            <a:xfrm flipV="1">
              <a:off x="7293328" y="5102627"/>
              <a:ext cx="1100301" cy="891336"/>
            </a:xfrm>
            <a:prstGeom prst="bentConnector4">
              <a:avLst>
                <a:gd name="adj1" fmla="val 21216"/>
                <a:gd name="adj2" fmla="val 119361"/>
              </a:avLst>
            </a:prstGeom>
            <a:ln>
              <a:tailEnd type="triangle"/>
            </a:ln>
          </p:spPr>
          <p:style>
            <a:lnRef idx="1">
              <a:schemeClr val="accent1"/>
            </a:lnRef>
            <a:fillRef idx="0">
              <a:schemeClr val="accent1"/>
            </a:fillRef>
            <a:effectRef idx="0">
              <a:schemeClr val="accent1"/>
            </a:effectRef>
            <a:fontRef idx="minor">
              <a:schemeClr val="tx1"/>
            </a:fontRef>
          </p:style>
        </p:cxnSp>
        <p:sp>
          <p:nvSpPr>
            <p:cNvPr id="152" name="Rectangle: Rounded Corners 151">
              <a:extLst>
                <a:ext uri="{FF2B5EF4-FFF2-40B4-BE49-F238E27FC236}">
                  <a16:creationId xmlns:a16="http://schemas.microsoft.com/office/drawing/2014/main" id="{FFE03826-69B0-E8A3-2F3C-811F4544B3E7}"/>
                </a:ext>
              </a:extLst>
            </p:cNvPr>
            <p:cNvSpPr/>
            <p:nvPr/>
          </p:nvSpPr>
          <p:spPr>
            <a:xfrm>
              <a:off x="9539765" y="5112800"/>
              <a:ext cx="592631" cy="549824"/>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75038">
                <a:spcAft>
                  <a:spcPts val="498"/>
                </a:spcAft>
              </a:pPr>
              <a:r>
                <a:rPr lang="en-US" sz="1329" kern="1200">
                  <a:solidFill>
                    <a:schemeClr val="tx1"/>
                  </a:solidFill>
                  <a:latin typeface="+mn-lt"/>
                  <a:ea typeface="+mn-ea"/>
                  <a:cs typeface="+mn-cs"/>
                </a:rPr>
                <a:t>D</a:t>
              </a:r>
              <a:endParaRPr lang="en-CA">
                <a:solidFill>
                  <a:schemeClr val="tx1"/>
                </a:solidFill>
              </a:endParaRPr>
            </a:p>
          </p:txBody>
        </p:sp>
        <p:sp>
          <p:nvSpPr>
            <p:cNvPr id="153" name="Rectangle: Rounded Corners 152">
              <a:extLst>
                <a:ext uri="{FF2B5EF4-FFF2-40B4-BE49-F238E27FC236}">
                  <a16:creationId xmlns:a16="http://schemas.microsoft.com/office/drawing/2014/main" id="{1F3BAACE-2A76-224D-3895-F49B5C7D9569}"/>
                </a:ext>
              </a:extLst>
            </p:cNvPr>
            <p:cNvSpPr/>
            <p:nvPr/>
          </p:nvSpPr>
          <p:spPr>
            <a:xfrm>
              <a:off x="8901299" y="5240697"/>
              <a:ext cx="473920" cy="28971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75038">
                <a:spcAft>
                  <a:spcPts val="498"/>
                </a:spcAft>
              </a:pPr>
              <a:r>
                <a:rPr lang="en-US" sz="1329" kern="1200" dirty="0">
                  <a:solidFill>
                    <a:schemeClr val="tx1"/>
                  </a:solidFill>
                  <a:latin typeface="+mn-lt"/>
                  <a:ea typeface="+mn-ea"/>
                  <a:cs typeface="+mn-cs"/>
                </a:rPr>
                <a:t>s5</a:t>
              </a:r>
              <a:endParaRPr lang="en-CA" dirty="0">
                <a:solidFill>
                  <a:schemeClr val="tx1"/>
                </a:solidFill>
              </a:endParaRPr>
            </a:p>
          </p:txBody>
        </p:sp>
        <p:cxnSp>
          <p:nvCxnSpPr>
            <p:cNvPr id="154" name="Straight Arrow Connector 153">
              <a:extLst>
                <a:ext uri="{FF2B5EF4-FFF2-40B4-BE49-F238E27FC236}">
                  <a16:creationId xmlns:a16="http://schemas.microsoft.com/office/drawing/2014/main" id="{2EED579E-0BF9-14D5-8DA7-2F90A8D14F77}"/>
                </a:ext>
              </a:extLst>
            </p:cNvPr>
            <p:cNvCxnSpPr>
              <a:cxnSpLocks/>
              <a:stCxn id="133" idx="3"/>
              <a:endCxn id="153" idx="1"/>
            </p:cNvCxnSpPr>
            <p:nvPr/>
          </p:nvCxnSpPr>
          <p:spPr>
            <a:xfrm>
              <a:off x="8689945" y="5377539"/>
              <a:ext cx="211354" cy="8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B9B485CA-34E7-3C9F-268D-C68F60CC0DAA}"/>
                </a:ext>
              </a:extLst>
            </p:cNvPr>
            <p:cNvCxnSpPr>
              <a:cxnSpLocks/>
              <a:stCxn id="153" idx="3"/>
            </p:cNvCxnSpPr>
            <p:nvPr/>
          </p:nvCxnSpPr>
          <p:spPr>
            <a:xfrm flipV="1">
              <a:off x="9375219" y="5375185"/>
              <a:ext cx="164546" cy="10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B4319675-0C5C-C66F-AA70-6377F9BAAA31}"/>
                </a:ext>
              </a:extLst>
            </p:cNvPr>
            <p:cNvSpPr txBox="1"/>
            <p:nvPr/>
          </p:nvSpPr>
          <p:spPr>
            <a:xfrm>
              <a:off x="9511609" y="5898152"/>
              <a:ext cx="659526" cy="278813"/>
            </a:xfrm>
            <a:prstGeom prst="rect">
              <a:avLst/>
            </a:prstGeom>
            <a:noFill/>
          </p:spPr>
          <p:txBody>
            <a:bodyPr wrap="square">
              <a:spAutoFit/>
            </a:bodyPr>
            <a:lstStyle/>
            <a:p>
              <a:pPr defTabSz="675038">
                <a:spcAft>
                  <a:spcPts val="498"/>
                </a:spcAft>
              </a:pPr>
              <a:r>
                <a:rPr lang="en-US" sz="1329" kern="1200">
                  <a:solidFill>
                    <a:schemeClr val="tx1"/>
                  </a:solidFill>
                  <a:latin typeface="+mn-lt"/>
                  <a:ea typeface="+mn-ea"/>
                  <a:cs typeface="+mn-cs"/>
                </a:rPr>
                <a:t> &lt;end&gt;</a:t>
              </a:r>
              <a:endParaRPr lang="en-CA"/>
            </a:p>
          </p:txBody>
        </p:sp>
        <p:cxnSp>
          <p:nvCxnSpPr>
            <p:cNvPr id="163" name="Straight Arrow Connector 162">
              <a:extLst>
                <a:ext uri="{FF2B5EF4-FFF2-40B4-BE49-F238E27FC236}">
                  <a16:creationId xmlns:a16="http://schemas.microsoft.com/office/drawing/2014/main" id="{A582C8AF-7243-07F0-5BF4-BEFB388E12CB}"/>
                </a:ext>
              </a:extLst>
            </p:cNvPr>
            <p:cNvCxnSpPr>
              <a:cxnSpLocks/>
              <a:stCxn id="152" idx="2"/>
              <a:endCxn id="162" idx="0"/>
            </p:cNvCxnSpPr>
            <p:nvPr/>
          </p:nvCxnSpPr>
          <p:spPr>
            <a:xfrm>
              <a:off x="9836081" y="5662623"/>
              <a:ext cx="5291" cy="235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Connector: Elbow 168">
              <a:extLst>
                <a:ext uri="{FF2B5EF4-FFF2-40B4-BE49-F238E27FC236}">
                  <a16:creationId xmlns:a16="http://schemas.microsoft.com/office/drawing/2014/main" id="{6280764E-352A-5165-4E5E-28F93256435C}"/>
                </a:ext>
              </a:extLst>
            </p:cNvPr>
            <p:cNvCxnSpPr>
              <a:cxnSpLocks/>
              <a:stCxn id="138" idx="3"/>
              <a:endCxn id="152" idx="0"/>
            </p:cNvCxnSpPr>
            <p:nvPr/>
          </p:nvCxnSpPr>
          <p:spPr>
            <a:xfrm flipV="1">
              <a:off x="8723670" y="5112800"/>
              <a:ext cx="1112411" cy="924387"/>
            </a:xfrm>
            <a:prstGeom prst="bentConnector4">
              <a:avLst>
                <a:gd name="adj1" fmla="val 19364"/>
                <a:gd name="adj2" fmla="val 118669"/>
              </a:avLst>
            </a:prstGeom>
            <a:ln>
              <a:tailEnd type="triangle"/>
            </a:ln>
          </p:spPr>
          <p:style>
            <a:lnRef idx="1">
              <a:schemeClr val="accent1"/>
            </a:lnRef>
            <a:fillRef idx="0">
              <a:schemeClr val="accent1"/>
            </a:fillRef>
            <a:effectRef idx="0">
              <a:schemeClr val="accent1"/>
            </a:effectRef>
            <a:fontRef idx="minor">
              <a:schemeClr val="tx1"/>
            </a:fontRef>
          </p:style>
        </p:cxnSp>
        <p:sp>
          <p:nvSpPr>
            <p:cNvPr id="175" name="Rectangle: Rounded Corners 174">
              <a:extLst>
                <a:ext uri="{FF2B5EF4-FFF2-40B4-BE49-F238E27FC236}">
                  <a16:creationId xmlns:a16="http://schemas.microsoft.com/office/drawing/2014/main" id="{6A189893-48FD-9041-700B-39D97FA8A295}"/>
                </a:ext>
              </a:extLst>
            </p:cNvPr>
            <p:cNvSpPr/>
            <p:nvPr/>
          </p:nvSpPr>
          <p:spPr>
            <a:xfrm>
              <a:off x="3052579" y="3009188"/>
              <a:ext cx="6459031" cy="1298735"/>
            </a:xfrm>
            <a:prstGeom prst="roundRect">
              <a:avLst/>
            </a:prstGeom>
            <a:noFill/>
            <a:ln w="19050">
              <a:solidFill>
                <a:schemeClr val="bg2">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6" name="Rectangle: Rounded Corners 175">
              <a:extLst>
                <a:ext uri="{FF2B5EF4-FFF2-40B4-BE49-F238E27FC236}">
                  <a16:creationId xmlns:a16="http://schemas.microsoft.com/office/drawing/2014/main" id="{788FCBBA-8909-3AF2-C910-039FE63E9771}"/>
                </a:ext>
              </a:extLst>
            </p:cNvPr>
            <p:cNvSpPr/>
            <p:nvPr/>
          </p:nvSpPr>
          <p:spPr>
            <a:xfrm>
              <a:off x="1244009" y="4746597"/>
              <a:ext cx="9382756" cy="987187"/>
            </a:xfrm>
            <a:prstGeom prst="roundRect">
              <a:avLst/>
            </a:prstGeom>
            <a:noFill/>
            <a:ln w="25400">
              <a:solidFill>
                <a:schemeClr val="bg2">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9" name="Callout: Line 178">
              <a:extLst>
                <a:ext uri="{FF2B5EF4-FFF2-40B4-BE49-F238E27FC236}">
                  <a16:creationId xmlns:a16="http://schemas.microsoft.com/office/drawing/2014/main" id="{0B7555FC-8C99-F835-DD3D-9B1F34FE0051}"/>
                </a:ext>
              </a:extLst>
            </p:cNvPr>
            <p:cNvSpPr/>
            <p:nvPr/>
          </p:nvSpPr>
          <p:spPr>
            <a:xfrm>
              <a:off x="10096498" y="2500329"/>
              <a:ext cx="1161399" cy="576649"/>
            </a:xfrm>
            <a:prstGeom prst="borderCallout1">
              <a:avLst>
                <a:gd name="adj1" fmla="val 52952"/>
                <a:gd name="adj2" fmla="val -2059"/>
                <a:gd name="adj3" fmla="val 122364"/>
                <a:gd name="adj4" fmla="val -564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4423">
                <a:spcAft>
                  <a:spcPts val="541"/>
                </a:spcAft>
              </a:pPr>
              <a:r>
                <a:rPr lang="en-US" sz="1623" kern="1200">
                  <a:solidFill>
                    <a:schemeClr val="accent1"/>
                  </a:solidFill>
                  <a:latin typeface="+mn-lt"/>
                  <a:ea typeface="+mn-ea"/>
                  <a:cs typeface="+mn-cs"/>
                </a:rPr>
                <a:t>Encoder</a:t>
              </a:r>
              <a:endParaRPr lang="en-CA">
                <a:solidFill>
                  <a:schemeClr val="accent1"/>
                </a:solidFill>
              </a:endParaRPr>
            </a:p>
          </p:txBody>
        </p:sp>
        <p:sp>
          <p:nvSpPr>
            <p:cNvPr id="180" name="Callout: Line 179">
              <a:extLst>
                <a:ext uri="{FF2B5EF4-FFF2-40B4-BE49-F238E27FC236}">
                  <a16:creationId xmlns:a16="http://schemas.microsoft.com/office/drawing/2014/main" id="{DB162032-5E3E-FDAF-32B6-FF16F703D833}"/>
                </a:ext>
              </a:extLst>
            </p:cNvPr>
            <p:cNvSpPr/>
            <p:nvPr/>
          </p:nvSpPr>
          <p:spPr>
            <a:xfrm>
              <a:off x="934102" y="4010392"/>
              <a:ext cx="1120514" cy="537673"/>
            </a:xfrm>
            <a:prstGeom prst="borderCallout1">
              <a:avLst>
                <a:gd name="adj1" fmla="val 97802"/>
                <a:gd name="adj2" fmla="val 71440"/>
                <a:gd name="adj3" fmla="val 142401"/>
                <a:gd name="adj4" fmla="val 8147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4423">
                <a:spcAft>
                  <a:spcPts val="541"/>
                </a:spcAft>
              </a:pPr>
              <a:r>
                <a:rPr lang="en-US" sz="1623" kern="1200">
                  <a:solidFill>
                    <a:schemeClr val="accent2"/>
                  </a:solidFill>
                  <a:latin typeface="+mn-lt"/>
                  <a:ea typeface="+mn-ea"/>
                  <a:cs typeface="+mn-cs"/>
                </a:rPr>
                <a:t>Decoder</a:t>
              </a:r>
              <a:endParaRPr lang="en-CA">
                <a:solidFill>
                  <a:schemeClr val="accent2"/>
                </a:solidFill>
              </a:endParaRPr>
            </a:p>
          </p:txBody>
        </p:sp>
        <p:sp>
          <p:nvSpPr>
            <p:cNvPr id="22" name="Rectangle: Rounded Corners 21">
              <a:extLst>
                <a:ext uri="{FF2B5EF4-FFF2-40B4-BE49-F238E27FC236}">
                  <a16:creationId xmlns:a16="http://schemas.microsoft.com/office/drawing/2014/main" id="{90560142-BED1-C4B8-0665-4E91C8E44859}"/>
                </a:ext>
              </a:extLst>
            </p:cNvPr>
            <p:cNvSpPr/>
            <p:nvPr/>
          </p:nvSpPr>
          <p:spPr>
            <a:xfrm>
              <a:off x="1647954" y="5215450"/>
              <a:ext cx="492954"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dirty="0">
                  <a:solidFill>
                    <a:schemeClr val="tx1"/>
                  </a:solidFill>
                  <a:latin typeface="+mn-lt"/>
                  <a:ea typeface="+mn-ea"/>
                  <a:cs typeface="+mn-cs"/>
                </a:rPr>
                <a:t>s0</a:t>
              </a:r>
              <a:endParaRPr lang="en-CA" dirty="0">
                <a:solidFill>
                  <a:schemeClr val="tx1"/>
                </a:solidFill>
              </a:endParaRPr>
            </a:p>
          </p:txBody>
        </p:sp>
        <p:cxnSp>
          <p:nvCxnSpPr>
            <p:cNvPr id="28" name="Straight Arrow Connector 27">
              <a:extLst>
                <a:ext uri="{FF2B5EF4-FFF2-40B4-BE49-F238E27FC236}">
                  <a16:creationId xmlns:a16="http://schemas.microsoft.com/office/drawing/2014/main" id="{C3D5E3F5-A792-7B72-97CC-C4ED2A97B01B}"/>
                </a:ext>
              </a:extLst>
            </p:cNvPr>
            <p:cNvCxnSpPr>
              <a:stCxn id="22" idx="3"/>
              <a:endCxn id="65" idx="1"/>
            </p:cNvCxnSpPr>
            <p:nvPr/>
          </p:nvCxnSpPr>
          <p:spPr>
            <a:xfrm>
              <a:off x="2140908" y="5359288"/>
              <a:ext cx="206681" cy="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9043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FD3B4E-422F-3A99-3A68-FDF588E256D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solidFill>
                  <a:schemeClr val="tx1"/>
                </a:solidFill>
                <a:latin typeface="+mj-lt"/>
                <a:ea typeface="+mj-ea"/>
                <a:cs typeface="+mj-cs"/>
              </a:rPr>
              <a:t>Problems with RNNs</a:t>
            </a:r>
          </a:p>
        </p:txBody>
      </p:sp>
      <p:sp>
        <p:nvSpPr>
          <p:cNvPr id="10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9205542C-B17E-062E-FAED-E5611BC0B7E8}"/>
              </a:ext>
            </a:extLst>
          </p:cNvPr>
          <p:cNvGrpSpPr/>
          <p:nvPr/>
        </p:nvGrpSpPr>
        <p:grpSpPr>
          <a:xfrm>
            <a:off x="1196958" y="2228085"/>
            <a:ext cx="10379243" cy="3948871"/>
            <a:chOff x="1196958" y="2228085"/>
            <a:chExt cx="10379243" cy="3948871"/>
          </a:xfrm>
        </p:grpSpPr>
        <p:sp>
          <p:nvSpPr>
            <p:cNvPr id="5" name="Rectangle: Rounded Corners 4">
              <a:extLst>
                <a:ext uri="{FF2B5EF4-FFF2-40B4-BE49-F238E27FC236}">
                  <a16:creationId xmlns:a16="http://schemas.microsoft.com/office/drawing/2014/main" id="{F0AD8BA2-569D-6F8D-F9D2-801673C33FD5}"/>
                </a:ext>
              </a:extLst>
            </p:cNvPr>
            <p:cNvSpPr/>
            <p:nvPr/>
          </p:nvSpPr>
          <p:spPr>
            <a:xfrm>
              <a:off x="3051401" y="3187671"/>
              <a:ext cx="633179"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E</a:t>
              </a:r>
              <a:endParaRPr lang="en-CA">
                <a:solidFill>
                  <a:schemeClr val="tx1"/>
                </a:solidFill>
              </a:endParaRPr>
            </a:p>
          </p:txBody>
        </p:sp>
        <p:sp>
          <p:nvSpPr>
            <p:cNvPr id="6" name="Rectangle: Rounded Corners 5">
              <a:extLst>
                <a:ext uri="{FF2B5EF4-FFF2-40B4-BE49-F238E27FC236}">
                  <a16:creationId xmlns:a16="http://schemas.microsoft.com/office/drawing/2014/main" id="{11117301-3502-6A51-7511-DE330013C68A}"/>
                </a:ext>
              </a:extLst>
            </p:cNvPr>
            <p:cNvSpPr/>
            <p:nvPr/>
          </p:nvSpPr>
          <p:spPr>
            <a:xfrm>
              <a:off x="4177534" y="3187671"/>
              <a:ext cx="633179"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E</a:t>
              </a:r>
              <a:endParaRPr lang="en-CA">
                <a:solidFill>
                  <a:schemeClr val="tx1"/>
                </a:solidFill>
              </a:endParaRPr>
            </a:p>
          </p:txBody>
        </p:sp>
        <p:sp>
          <p:nvSpPr>
            <p:cNvPr id="7" name="Rectangle: Rounded Corners 6">
              <a:extLst>
                <a:ext uri="{FF2B5EF4-FFF2-40B4-BE49-F238E27FC236}">
                  <a16:creationId xmlns:a16="http://schemas.microsoft.com/office/drawing/2014/main" id="{F7B2E3D6-E779-54C6-C67F-C0ED23F212BA}"/>
                </a:ext>
              </a:extLst>
            </p:cNvPr>
            <p:cNvSpPr/>
            <p:nvPr/>
          </p:nvSpPr>
          <p:spPr>
            <a:xfrm>
              <a:off x="5303667" y="3187671"/>
              <a:ext cx="633179"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E</a:t>
              </a:r>
              <a:endParaRPr lang="en-CA">
                <a:solidFill>
                  <a:schemeClr val="tx1"/>
                </a:solidFill>
              </a:endParaRPr>
            </a:p>
          </p:txBody>
        </p:sp>
        <p:sp>
          <p:nvSpPr>
            <p:cNvPr id="8" name="Rectangle: Rounded Corners 7">
              <a:extLst>
                <a:ext uri="{FF2B5EF4-FFF2-40B4-BE49-F238E27FC236}">
                  <a16:creationId xmlns:a16="http://schemas.microsoft.com/office/drawing/2014/main" id="{98DCDC9E-9C5C-A7DA-01CF-235D724E278C}"/>
                </a:ext>
              </a:extLst>
            </p:cNvPr>
            <p:cNvSpPr/>
            <p:nvPr/>
          </p:nvSpPr>
          <p:spPr>
            <a:xfrm>
              <a:off x="7561716" y="3187671"/>
              <a:ext cx="633179"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E</a:t>
              </a:r>
              <a:endParaRPr lang="en-CA">
                <a:solidFill>
                  <a:schemeClr val="tx1"/>
                </a:solidFill>
              </a:endParaRPr>
            </a:p>
          </p:txBody>
        </p:sp>
        <p:sp>
          <p:nvSpPr>
            <p:cNvPr id="9" name="TextBox 8">
              <a:extLst>
                <a:ext uri="{FF2B5EF4-FFF2-40B4-BE49-F238E27FC236}">
                  <a16:creationId xmlns:a16="http://schemas.microsoft.com/office/drawing/2014/main" id="{5BDFFCA8-D027-1B77-4797-8298328C5406}"/>
                </a:ext>
              </a:extLst>
            </p:cNvPr>
            <p:cNvSpPr txBox="1"/>
            <p:nvPr/>
          </p:nvSpPr>
          <p:spPr>
            <a:xfrm>
              <a:off x="3150131" y="2229230"/>
              <a:ext cx="435718" cy="301288"/>
            </a:xfrm>
            <a:prstGeom prst="rect">
              <a:avLst/>
            </a:prstGeom>
            <a:noFill/>
          </p:spPr>
          <p:txBody>
            <a:bodyPr wrap="none" rtlCol="0">
              <a:spAutoFit/>
            </a:bodyPr>
            <a:lstStyle/>
            <a:p>
              <a:pPr defTabSz="732434">
                <a:spcAft>
                  <a:spcPts val="540"/>
                </a:spcAft>
              </a:pPr>
              <a:r>
                <a:rPr lang="en-US" sz="1442" kern="1200">
                  <a:solidFill>
                    <a:schemeClr val="tx1"/>
                  </a:solidFill>
                  <a:latin typeface="+mn-lt"/>
                  <a:ea typeface="+mn-ea"/>
                  <a:cs typeface="+mn-cs"/>
                </a:rPr>
                <a:t>The</a:t>
              </a:r>
              <a:endParaRPr lang="en-CA"/>
            </a:p>
          </p:txBody>
        </p:sp>
        <p:sp>
          <p:nvSpPr>
            <p:cNvPr id="10" name="TextBox 9">
              <a:extLst>
                <a:ext uri="{FF2B5EF4-FFF2-40B4-BE49-F238E27FC236}">
                  <a16:creationId xmlns:a16="http://schemas.microsoft.com/office/drawing/2014/main" id="{0453B9C2-7444-393E-D469-C29F3D31C937}"/>
                </a:ext>
              </a:extLst>
            </p:cNvPr>
            <p:cNvSpPr txBox="1"/>
            <p:nvPr/>
          </p:nvSpPr>
          <p:spPr>
            <a:xfrm>
              <a:off x="4315297" y="2228085"/>
              <a:ext cx="380115" cy="301288"/>
            </a:xfrm>
            <a:prstGeom prst="rect">
              <a:avLst/>
            </a:prstGeom>
            <a:noFill/>
          </p:spPr>
          <p:txBody>
            <a:bodyPr wrap="none" rtlCol="0">
              <a:spAutoFit/>
            </a:bodyPr>
            <a:lstStyle/>
            <a:p>
              <a:pPr defTabSz="732434">
                <a:spcAft>
                  <a:spcPts val="540"/>
                </a:spcAft>
              </a:pPr>
              <a:r>
                <a:rPr lang="en-US" sz="1442" kern="1200">
                  <a:solidFill>
                    <a:schemeClr val="tx1"/>
                  </a:solidFill>
                  <a:latin typeface="+mn-lt"/>
                  <a:ea typeface="+mn-ea"/>
                  <a:cs typeface="+mn-cs"/>
                </a:rPr>
                <a:t>cat</a:t>
              </a:r>
              <a:endParaRPr lang="en-CA"/>
            </a:p>
          </p:txBody>
        </p:sp>
        <p:sp>
          <p:nvSpPr>
            <p:cNvPr id="11" name="TextBox 10">
              <a:extLst>
                <a:ext uri="{FF2B5EF4-FFF2-40B4-BE49-F238E27FC236}">
                  <a16:creationId xmlns:a16="http://schemas.microsoft.com/office/drawing/2014/main" id="{A60F4B14-652D-B706-7401-2C68D246EE58}"/>
                </a:ext>
              </a:extLst>
            </p:cNvPr>
            <p:cNvSpPr txBox="1"/>
            <p:nvPr/>
          </p:nvSpPr>
          <p:spPr>
            <a:xfrm>
              <a:off x="5432681" y="2228085"/>
              <a:ext cx="375146" cy="301288"/>
            </a:xfrm>
            <a:prstGeom prst="rect">
              <a:avLst/>
            </a:prstGeom>
            <a:noFill/>
          </p:spPr>
          <p:txBody>
            <a:bodyPr wrap="none" rtlCol="0">
              <a:spAutoFit/>
            </a:bodyPr>
            <a:lstStyle/>
            <a:p>
              <a:pPr defTabSz="732434">
                <a:spcAft>
                  <a:spcPts val="540"/>
                </a:spcAft>
              </a:pPr>
              <a:r>
                <a:rPr lang="en-US" sz="1442" kern="1200">
                  <a:solidFill>
                    <a:schemeClr val="tx1"/>
                  </a:solidFill>
                  <a:latin typeface="+mn-lt"/>
                  <a:ea typeface="+mn-ea"/>
                  <a:cs typeface="+mn-cs"/>
                </a:rPr>
                <a:t>sat</a:t>
              </a:r>
              <a:endParaRPr lang="en-CA"/>
            </a:p>
          </p:txBody>
        </p:sp>
        <p:sp>
          <p:nvSpPr>
            <p:cNvPr id="12" name="TextBox 11">
              <a:extLst>
                <a:ext uri="{FF2B5EF4-FFF2-40B4-BE49-F238E27FC236}">
                  <a16:creationId xmlns:a16="http://schemas.microsoft.com/office/drawing/2014/main" id="{6D0E2787-259E-B327-625F-29B31CC53BD6}"/>
                </a:ext>
              </a:extLst>
            </p:cNvPr>
            <p:cNvSpPr txBox="1"/>
            <p:nvPr/>
          </p:nvSpPr>
          <p:spPr>
            <a:xfrm>
              <a:off x="7626867" y="2228085"/>
              <a:ext cx="406949" cy="301288"/>
            </a:xfrm>
            <a:prstGeom prst="rect">
              <a:avLst/>
            </a:prstGeom>
            <a:noFill/>
          </p:spPr>
          <p:txBody>
            <a:bodyPr wrap="none" rtlCol="0">
              <a:spAutoFit/>
            </a:bodyPr>
            <a:lstStyle/>
            <a:p>
              <a:pPr defTabSz="732434">
                <a:spcAft>
                  <a:spcPts val="540"/>
                </a:spcAft>
              </a:pPr>
              <a:r>
                <a:rPr lang="en-US" sz="1442" kern="1200">
                  <a:solidFill>
                    <a:schemeClr val="tx1"/>
                  </a:solidFill>
                  <a:latin typeface="+mn-lt"/>
                  <a:ea typeface="+mn-ea"/>
                  <a:cs typeface="+mn-cs"/>
                </a:rPr>
                <a:t>the</a:t>
              </a:r>
              <a:endParaRPr lang="en-CA"/>
            </a:p>
          </p:txBody>
        </p:sp>
        <p:sp>
          <p:nvSpPr>
            <p:cNvPr id="13" name="Rectangle: Rounded Corners 12">
              <a:extLst>
                <a:ext uri="{FF2B5EF4-FFF2-40B4-BE49-F238E27FC236}">
                  <a16:creationId xmlns:a16="http://schemas.microsoft.com/office/drawing/2014/main" id="{C3CB865F-11EB-5818-D43B-4F1DF308F4F7}"/>
                </a:ext>
              </a:extLst>
            </p:cNvPr>
            <p:cNvSpPr/>
            <p:nvPr/>
          </p:nvSpPr>
          <p:spPr>
            <a:xfrm>
              <a:off x="3051401" y="4010225"/>
              <a:ext cx="633179"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h0</a:t>
              </a:r>
              <a:endParaRPr lang="en-CA">
                <a:solidFill>
                  <a:schemeClr val="tx1"/>
                </a:solidFill>
              </a:endParaRPr>
            </a:p>
          </p:txBody>
        </p:sp>
        <p:sp>
          <p:nvSpPr>
            <p:cNvPr id="14" name="Rectangle: Rounded Corners 13">
              <a:extLst>
                <a:ext uri="{FF2B5EF4-FFF2-40B4-BE49-F238E27FC236}">
                  <a16:creationId xmlns:a16="http://schemas.microsoft.com/office/drawing/2014/main" id="{35D374B6-0DD5-7B65-9A07-57B1A3512BC5}"/>
                </a:ext>
              </a:extLst>
            </p:cNvPr>
            <p:cNvSpPr/>
            <p:nvPr/>
          </p:nvSpPr>
          <p:spPr>
            <a:xfrm>
              <a:off x="1744566" y="3317776"/>
              <a:ext cx="808098" cy="3108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err="1">
                  <a:solidFill>
                    <a:schemeClr val="tx1"/>
                  </a:solidFill>
                  <a:latin typeface="+mn-lt"/>
                  <a:ea typeface="+mn-ea"/>
                  <a:cs typeface="+mn-cs"/>
                </a:rPr>
                <a:t>hStart</a:t>
              </a:r>
              <a:endParaRPr lang="en-CA">
                <a:solidFill>
                  <a:schemeClr val="tx1"/>
                </a:solidFill>
              </a:endParaRPr>
            </a:p>
          </p:txBody>
        </p:sp>
        <p:sp>
          <p:nvSpPr>
            <p:cNvPr id="15" name="Rectangle: Rounded Corners 14">
              <a:extLst>
                <a:ext uri="{FF2B5EF4-FFF2-40B4-BE49-F238E27FC236}">
                  <a16:creationId xmlns:a16="http://schemas.microsoft.com/office/drawing/2014/main" id="{D97418E6-91CC-51A7-3C48-91975BC8A620}"/>
                </a:ext>
              </a:extLst>
            </p:cNvPr>
            <p:cNvSpPr/>
            <p:nvPr/>
          </p:nvSpPr>
          <p:spPr>
            <a:xfrm>
              <a:off x="4177533" y="4010225"/>
              <a:ext cx="633179"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h1</a:t>
              </a:r>
              <a:endParaRPr lang="en-CA">
                <a:solidFill>
                  <a:schemeClr val="tx1"/>
                </a:solidFill>
              </a:endParaRPr>
            </a:p>
          </p:txBody>
        </p:sp>
        <p:sp>
          <p:nvSpPr>
            <p:cNvPr id="16" name="Rectangle: Rounded Corners 15">
              <a:extLst>
                <a:ext uri="{FF2B5EF4-FFF2-40B4-BE49-F238E27FC236}">
                  <a16:creationId xmlns:a16="http://schemas.microsoft.com/office/drawing/2014/main" id="{1A6D828C-4E94-5B3C-A31E-6982557E11CF}"/>
                </a:ext>
              </a:extLst>
            </p:cNvPr>
            <p:cNvSpPr/>
            <p:nvPr/>
          </p:nvSpPr>
          <p:spPr>
            <a:xfrm>
              <a:off x="5303665" y="4010225"/>
              <a:ext cx="633179"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h2</a:t>
              </a:r>
              <a:endParaRPr lang="en-CA">
                <a:solidFill>
                  <a:schemeClr val="tx1"/>
                </a:solidFill>
              </a:endParaRPr>
            </a:p>
          </p:txBody>
        </p:sp>
        <p:sp>
          <p:nvSpPr>
            <p:cNvPr id="17" name="Rectangle: Rounded Corners 16">
              <a:extLst>
                <a:ext uri="{FF2B5EF4-FFF2-40B4-BE49-F238E27FC236}">
                  <a16:creationId xmlns:a16="http://schemas.microsoft.com/office/drawing/2014/main" id="{45840217-D1E5-5C64-FE25-4A96DE4F3136}"/>
                </a:ext>
              </a:extLst>
            </p:cNvPr>
            <p:cNvSpPr/>
            <p:nvPr/>
          </p:nvSpPr>
          <p:spPr>
            <a:xfrm>
              <a:off x="7561716" y="4010225"/>
              <a:ext cx="633179"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h4</a:t>
              </a:r>
              <a:endParaRPr lang="en-CA">
                <a:solidFill>
                  <a:schemeClr val="tx1"/>
                </a:solidFill>
              </a:endParaRPr>
            </a:p>
          </p:txBody>
        </p:sp>
        <p:sp>
          <p:nvSpPr>
            <p:cNvPr id="18" name="Rectangle: Rounded Corners 17">
              <a:extLst>
                <a:ext uri="{FF2B5EF4-FFF2-40B4-BE49-F238E27FC236}">
                  <a16:creationId xmlns:a16="http://schemas.microsoft.com/office/drawing/2014/main" id="{D4561BF0-B9CF-553C-9A7E-B9206C34AC7B}"/>
                </a:ext>
              </a:extLst>
            </p:cNvPr>
            <p:cNvSpPr/>
            <p:nvPr/>
          </p:nvSpPr>
          <p:spPr>
            <a:xfrm>
              <a:off x="3279083" y="2552542"/>
              <a:ext cx="177812" cy="41688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Rounded Corners 18">
              <a:extLst>
                <a:ext uri="{FF2B5EF4-FFF2-40B4-BE49-F238E27FC236}">
                  <a16:creationId xmlns:a16="http://schemas.microsoft.com/office/drawing/2014/main" id="{DE0A503E-24CF-2BDC-E8B2-78AEF343F91E}"/>
                </a:ext>
              </a:extLst>
            </p:cNvPr>
            <p:cNvSpPr/>
            <p:nvPr/>
          </p:nvSpPr>
          <p:spPr>
            <a:xfrm>
              <a:off x="4409938" y="2552542"/>
              <a:ext cx="177812" cy="41688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E791F082-986E-4009-452A-1ADADB8BF60A}"/>
                </a:ext>
              </a:extLst>
            </p:cNvPr>
            <p:cNvSpPr/>
            <p:nvPr/>
          </p:nvSpPr>
          <p:spPr>
            <a:xfrm>
              <a:off x="5534607" y="2552541"/>
              <a:ext cx="177812" cy="41688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Rounded Corners 20">
              <a:extLst>
                <a:ext uri="{FF2B5EF4-FFF2-40B4-BE49-F238E27FC236}">
                  <a16:creationId xmlns:a16="http://schemas.microsoft.com/office/drawing/2014/main" id="{F775768F-23C7-9C39-B4E2-53DE8422E432}"/>
                </a:ext>
              </a:extLst>
            </p:cNvPr>
            <p:cNvSpPr/>
            <p:nvPr/>
          </p:nvSpPr>
          <p:spPr>
            <a:xfrm>
              <a:off x="7794468" y="2552541"/>
              <a:ext cx="177812" cy="41688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 name="Straight Arrow Connector 21">
              <a:extLst>
                <a:ext uri="{FF2B5EF4-FFF2-40B4-BE49-F238E27FC236}">
                  <a16:creationId xmlns:a16="http://schemas.microsoft.com/office/drawing/2014/main" id="{22F6AA65-6DCB-5842-727C-4A8AB1317AB6}"/>
                </a:ext>
              </a:extLst>
            </p:cNvPr>
            <p:cNvCxnSpPr>
              <a:stCxn id="14" idx="3"/>
              <a:endCxn id="5" idx="1"/>
            </p:cNvCxnSpPr>
            <p:nvPr/>
          </p:nvCxnSpPr>
          <p:spPr>
            <a:xfrm>
              <a:off x="2552664" y="3473179"/>
              <a:ext cx="498737" cy="11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8FDD60E-F5A2-96E4-521A-A25B2F7AC036}"/>
                </a:ext>
              </a:extLst>
            </p:cNvPr>
            <p:cNvCxnSpPr>
              <a:cxnSpLocks/>
              <a:stCxn id="5" idx="2"/>
              <a:endCxn id="13" idx="0"/>
            </p:cNvCxnSpPr>
            <p:nvPr/>
          </p:nvCxnSpPr>
          <p:spPr>
            <a:xfrm>
              <a:off x="3367991" y="3781817"/>
              <a:ext cx="0" cy="228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4DC7EAD-E9AB-AA47-0C02-1DD9955DE221}"/>
                </a:ext>
              </a:extLst>
            </p:cNvPr>
            <p:cNvCxnSpPr>
              <a:cxnSpLocks/>
              <a:stCxn id="6" idx="2"/>
              <a:endCxn id="15" idx="0"/>
            </p:cNvCxnSpPr>
            <p:nvPr/>
          </p:nvCxnSpPr>
          <p:spPr>
            <a:xfrm flipH="1">
              <a:off x="4494123" y="3781817"/>
              <a:ext cx="1" cy="228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2339537-A7B4-06D9-1082-0293D1115A04}"/>
                </a:ext>
              </a:extLst>
            </p:cNvPr>
            <p:cNvCxnSpPr>
              <a:cxnSpLocks/>
              <a:stCxn id="7" idx="2"/>
              <a:endCxn id="16" idx="0"/>
            </p:cNvCxnSpPr>
            <p:nvPr/>
          </p:nvCxnSpPr>
          <p:spPr>
            <a:xfrm flipH="1">
              <a:off x="5620255" y="3781817"/>
              <a:ext cx="2" cy="228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9B76633-20D1-A528-ED84-4D7A4A5B602C}"/>
                </a:ext>
              </a:extLst>
            </p:cNvPr>
            <p:cNvCxnSpPr>
              <a:cxnSpLocks/>
              <a:stCxn id="8" idx="2"/>
              <a:endCxn id="17" idx="0"/>
            </p:cNvCxnSpPr>
            <p:nvPr/>
          </p:nvCxnSpPr>
          <p:spPr>
            <a:xfrm>
              <a:off x="7878306" y="3781817"/>
              <a:ext cx="0" cy="228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FB323FFD-47DB-CAC5-239E-E7A25A16C674}"/>
                </a:ext>
              </a:extLst>
            </p:cNvPr>
            <p:cNvCxnSpPr>
              <a:stCxn id="13" idx="3"/>
              <a:endCxn id="6" idx="1"/>
            </p:cNvCxnSpPr>
            <p:nvPr/>
          </p:nvCxnSpPr>
          <p:spPr>
            <a:xfrm flipV="1">
              <a:off x="3684580" y="3484744"/>
              <a:ext cx="492954" cy="66931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CC1BDEB-5595-1180-9ADB-774AC09FE845}"/>
                </a:ext>
              </a:extLst>
            </p:cNvPr>
            <p:cNvCxnSpPr>
              <a:stCxn id="15" idx="3"/>
              <a:endCxn id="7" idx="1"/>
            </p:cNvCxnSpPr>
            <p:nvPr/>
          </p:nvCxnSpPr>
          <p:spPr>
            <a:xfrm flipV="1">
              <a:off x="4810712" y="3484744"/>
              <a:ext cx="492955" cy="6693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7C1BCCF-553C-01E5-50CF-059449448D0D}"/>
                </a:ext>
              </a:extLst>
            </p:cNvPr>
            <p:cNvCxnSpPr>
              <a:cxnSpLocks/>
              <a:stCxn id="16" idx="3"/>
              <a:endCxn id="53" idx="1"/>
            </p:cNvCxnSpPr>
            <p:nvPr/>
          </p:nvCxnSpPr>
          <p:spPr>
            <a:xfrm flipV="1">
              <a:off x="5936844" y="3484744"/>
              <a:ext cx="492955" cy="66931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37F7BE81-1925-8308-7673-32F7F17DC003}"/>
                </a:ext>
              </a:extLst>
            </p:cNvPr>
            <p:cNvCxnSpPr>
              <a:cxnSpLocks/>
              <a:stCxn id="55" idx="3"/>
              <a:endCxn id="8" idx="1"/>
            </p:cNvCxnSpPr>
            <p:nvPr/>
          </p:nvCxnSpPr>
          <p:spPr>
            <a:xfrm flipV="1">
              <a:off x="7062977" y="3484744"/>
              <a:ext cx="498738" cy="6693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30392CF-F0ED-2475-21C9-4E9A5C28598D}"/>
                </a:ext>
              </a:extLst>
            </p:cNvPr>
            <p:cNvCxnSpPr>
              <a:stCxn id="18" idx="2"/>
              <a:endCxn id="5" idx="0"/>
            </p:cNvCxnSpPr>
            <p:nvPr/>
          </p:nvCxnSpPr>
          <p:spPr>
            <a:xfrm>
              <a:off x="3367989" y="2969423"/>
              <a:ext cx="2" cy="218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FC3EDE-936E-E922-4A1F-0A1433F2F6C7}"/>
                </a:ext>
              </a:extLst>
            </p:cNvPr>
            <p:cNvCxnSpPr>
              <a:stCxn id="19" idx="2"/>
              <a:endCxn id="6" idx="0"/>
            </p:cNvCxnSpPr>
            <p:nvPr/>
          </p:nvCxnSpPr>
          <p:spPr>
            <a:xfrm flipH="1">
              <a:off x="4494124" y="2969423"/>
              <a:ext cx="4721" cy="218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EE656E2-398D-FFC3-03D7-E6EACD6C1C5F}"/>
                </a:ext>
              </a:extLst>
            </p:cNvPr>
            <p:cNvCxnSpPr>
              <a:stCxn id="20" idx="2"/>
              <a:endCxn id="7" idx="0"/>
            </p:cNvCxnSpPr>
            <p:nvPr/>
          </p:nvCxnSpPr>
          <p:spPr>
            <a:xfrm flipH="1">
              <a:off x="5620257" y="2969422"/>
              <a:ext cx="3257" cy="218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E40B33F-A149-6D7E-CD0B-F0C77A9D7027}"/>
                </a:ext>
              </a:extLst>
            </p:cNvPr>
            <p:cNvCxnSpPr>
              <a:stCxn id="21" idx="2"/>
              <a:endCxn id="8" idx="0"/>
            </p:cNvCxnSpPr>
            <p:nvPr/>
          </p:nvCxnSpPr>
          <p:spPr>
            <a:xfrm flipH="1">
              <a:off x="7878306" y="2969421"/>
              <a:ext cx="5068" cy="218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E61D6E49-708E-F64A-DC86-A3A37F1C8940}"/>
                </a:ext>
              </a:extLst>
            </p:cNvPr>
            <p:cNvSpPr/>
            <p:nvPr/>
          </p:nvSpPr>
          <p:spPr>
            <a:xfrm>
              <a:off x="1993209" y="5003532"/>
              <a:ext cx="633179"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D</a:t>
              </a:r>
              <a:endParaRPr lang="en-CA">
                <a:solidFill>
                  <a:schemeClr val="tx1"/>
                </a:solidFill>
              </a:endParaRPr>
            </a:p>
          </p:txBody>
        </p:sp>
        <p:sp>
          <p:nvSpPr>
            <p:cNvPr id="36" name="Rectangle: Rounded Corners 35">
              <a:extLst>
                <a:ext uri="{FF2B5EF4-FFF2-40B4-BE49-F238E27FC236}">
                  <a16:creationId xmlns:a16="http://schemas.microsoft.com/office/drawing/2014/main" id="{F5F6D533-6531-1DC8-9C24-AC8749A8D7BD}"/>
                </a:ext>
              </a:extLst>
            </p:cNvPr>
            <p:cNvSpPr/>
            <p:nvPr/>
          </p:nvSpPr>
          <p:spPr>
            <a:xfrm>
              <a:off x="3557361" y="5003532"/>
              <a:ext cx="633179"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D</a:t>
              </a:r>
              <a:endParaRPr lang="en-CA">
                <a:solidFill>
                  <a:schemeClr val="tx1"/>
                </a:solidFill>
              </a:endParaRPr>
            </a:p>
          </p:txBody>
        </p:sp>
        <p:sp>
          <p:nvSpPr>
            <p:cNvPr id="37" name="Rectangle: Rounded Corners 36">
              <a:extLst>
                <a:ext uri="{FF2B5EF4-FFF2-40B4-BE49-F238E27FC236}">
                  <a16:creationId xmlns:a16="http://schemas.microsoft.com/office/drawing/2014/main" id="{C0F18FCE-9DC5-E88F-0147-782BA697789E}"/>
                </a:ext>
              </a:extLst>
            </p:cNvPr>
            <p:cNvSpPr/>
            <p:nvPr/>
          </p:nvSpPr>
          <p:spPr>
            <a:xfrm>
              <a:off x="5112838" y="4986186"/>
              <a:ext cx="633179"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D</a:t>
              </a:r>
              <a:endParaRPr lang="en-CA">
                <a:solidFill>
                  <a:schemeClr val="tx1"/>
                </a:solidFill>
              </a:endParaRPr>
            </a:p>
          </p:txBody>
        </p:sp>
        <p:sp>
          <p:nvSpPr>
            <p:cNvPr id="38" name="Rectangle: Rounded Corners 37">
              <a:extLst>
                <a:ext uri="{FF2B5EF4-FFF2-40B4-BE49-F238E27FC236}">
                  <a16:creationId xmlns:a16="http://schemas.microsoft.com/office/drawing/2014/main" id="{12E5CD87-F4C8-2426-B98D-9F0E83AD30B0}"/>
                </a:ext>
              </a:extLst>
            </p:cNvPr>
            <p:cNvSpPr/>
            <p:nvPr/>
          </p:nvSpPr>
          <p:spPr>
            <a:xfrm>
              <a:off x="6656026" y="5003532"/>
              <a:ext cx="640405"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D</a:t>
              </a:r>
              <a:endParaRPr lang="en-CA">
                <a:solidFill>
                  <a:schemeClr val="tx1"/>
                </a:solidFill>
              </a:endParaRPr>
            </a:p>
          </p:txBody>
        </p:sp>
        <p:sp>
          <p:nvSpPr>
            <p:cNvPr id="39" name="TextBox 38">
              <a:extLst>
                <a:ext uri="{FF2B5EF4-FFF2-40B4-BE49-F238E27FC236}">
                  <a16:creationId xmlns:a16="http://schemas.microsoft.com/office/drawing/2014/main" id="{696D320E-04F5-1B18-1A3C-058B1EB51394}"/>
                </a:ext>
              </a:extLst>
            </p:cNvPr>
            <p:cNvSpPr txBox="1"/>
            <p:nvPr/>
          </p:nvSpPr>
          <p:spPr>
            <a:xfrm>
              <a:off x="2103709" y="4581028"/>
              <a:ext cx="412180" cy="301288"/>
            </a:xfrm>
            <a:prstGeom prst="rect">
              <a:avLst/>
            </a:prstGeom>
            <a:noFill/>
          </p:spPr>
          <p:txBody>
            <a:bodyPr wrap="none" rtlCol="0">
              <a:spAutoFit/>
            </a:bodyPr>
            <a:lstStyle/>
            <a:p>
              <a:pPr defTabSz="732434">
                <a:spcAft>
                  <a:spcPts val="540"/>
                </a:spcAft>
              </a:pPr>
              <a:r>
                <a:rPr lang="en-US" sz="1442" kern="1200">
                  <a:solidFill>
                    <a:schemeClr val="tx1"/>
                  </a:solidFill>
                  <a:latin typeface="+mn-lt"/>
                  <a:ea typeface="+mn-ea"/>
                  <a:cs typeface="+mn-cs"/>
                </a:rPr>
                <a:t>&lt;s&gt;</a:t>
              </a:r>
              <a:endParaRPr lang="en-CA"/>
            </a:p>
          </p:txBody>
        </p:sp>
        <p:cxnSp>
          <p:nvCxnSpPr>
            <p:cNvPr id="40" name="Straight Arrow Connector 39">
              <a:extLst>
                <a:ext uri="{FF2B5EF4-FFF2-40B4-BE49-F238E27FC236}">
                  <a16:creationId xmlns:a16="http://schemas.microsoft.com/office/drawing/2014/main" id="{CD1CAFC2-DC4F-ADCC-0E62-6841C3374724}"/>
                </a:ext>
              </a:extLst>
            </p:cNvPr>
            <p:cNvCxnSpPr>
              <a:cxnSpLocks/>
              <a:stCxn id="39" idx="2"/>
              <a:endCxn id="35" idx="0"/>
            </p:cNvCxnSpPr>
            <p:nvPr/>
          </p:nvCxnSpPr>
          <p:spPr>
            <a:xfrm>
              <a:off x="2309799" y="4882316"/>
              <a:ext cx="0" cy="121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68C2251-700B-B491-BC12-05C1084FC551}"/>
                </a:ext>
              </a:extLst>
            </p:cNvPr>
            <p:cNvCxnSpPr>
              <a:cxnSpLocks/>
              <a:stCxn id="35" idx="2"/>
              <a:endCxn id="42" idx="0"/>
            </p:cNvCxnSpPr>
            <p:nvPr/>
          </p:nvCxnSpPr>
          <p:spPr>
            <a:xfrm>
              <a:off x="2309799" y="5597678"/>
              <a:ext cx="5162" cy="251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5CCEB29-F7CF-791A-CD14-9A5126CDBFA9}"/>
                </a:ext>
              </a:extLst>
            </p:cNvPr>
            <p:cNvSpPr txBox="1"/>
            <p:nvPr/>
          </p:nvSpPr>
          <p:spPr>
            <a:xfrm>
              <a:off x="2006219" y="5849095"/>
              <a:ext cx="617485" cy="301288"/>
            </a:xfrm>
            <a:prstGeom prst="rect">
              <a:avLst/>
            </a:prstGeom>
            <a:noFill/>
          </p:spPr>
          <p:txBody>
            <a:bodyPr wrap="none" rtlCol="0">
              <a:spAutoFit/>
            </a:bodyPr>
            <a:lstStyle/>
            <a:p>
              <a:pPr defTabSz="732434">
                <a:spcAft>
                  <a:spcPts val="540"/>
                </a:spcAft>
              </a:pPr>
              <a:r>
                <a:rPr lang="hi-IN" sz="1442" kern="1200">
                  <a:solidFill>
                    <a:schemeClr val="tx1"/>
                  </a:solidFill>
                  <a:latin typeface="+mn-lt"/>
                  <a:ea typeface="+mn-ea"/>
                  <a:cs typeface="+mn-cs"/>
                </a:rPr>
                <a:t>बिल्ली</a:t>
              </a:r>
              <a:endParaRPr lang="en-CA"/>
            </a:p>
          </p:txBody>
        </p:sp>
        <p:sp>
          <p:nvSpPr>
            <p:cNvPr id="43" name="Rectangle: Rounded Corners 42">
              <a:extLst>
                <a:ext uri="{FF2B5EF4-FFF2-40B4-BE49-F238E27FC236}">
                  <a16:creationId xmlns:a16="http://schemas.microsoft.com/office/drawing/2014/main" id="{7D38F1AB-AD5C-D723-17A6-9BEB6F072554}"/>
                </a:ext>
              </a:extLst>
            </p:cNvPr>
            <p:cNvSpPr/>
            <p:nvPr/>
          </p:nvSpPr>
          <p:spPr>
            <a:xfrm>
              <a:off x="2877202" y="5162463"/>
              <a:ext cx="492954"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dirty="0">
                  <a:solidFill>
                    <a:schemeClr val="tx1"/>
                  </a:solidFill>
                  <a:latin typeface="+mn-lt"/>
                  <a:ea typeface="+mn-ea"/>
                  <a:cs typeface="+mn-cs"/>
                </a:rPr>
                <a:t>s1</a:t>
              </a:r>
              <a:endParaRPr lang="en-CA" dirty="0">
                <a:solidFill>
                  <a:schemeClr val="tx1"/>
                </a:solidFill>
              </a:endParaRPr>
            </a:p>
          </p:txBody>
        </p:sp>
        <p:cxnSp>
          <p:nvCxnSpPr>
            <p:cNvPr id="44" name="Straight Arrow Connector 43">
              <a:extLst>
                <a:ext uri="{FF2B5EF4-FFF2-40B4-BE49-F238E27FC236}">
                  <a16:creationId xmlns:a16="http://schemas.microsoft.com/office/drawing/2014/main" id="{9CEDED98-2EDB-7DD2-C4CA-8B615E48DC0A}"/>
                </a:ext>
              </a:extLst>
            </p:cNvPr>
            <p:cNvCxnSpPr>
              <a:stCxn id="35" idx="3"/>
              <a:endCxn id="43" idx="1"/>
            </p:cNvCxnSpPr>
            <p:nvPr/>
          </p:nvCxnSpPr>
          <p:spPr>
            <a:xfrm>
              <a:off x="2626388" y="5300605"/>
              <a:ext cx="250814" cy="5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F44FE80-BE00-432C-AABF-8F8650E83544}"/>
                </a:ext>
              </a:extLst>
            </p:cNvPr>
            <p:cNvCxnSpPr>
              <a:stCxn id="43" idx="3"/>
              <a:endCxn id="36" idx="1"/>
            </p:cNvCxnSpPr>
            <p:nvPr/>
          </p:nvCxnSpPr>
          <p:spPr>
            <a:xfrm flipV="1">
              <a:off x="3370156" y="5300605"/>
              <a:ext cx="187205" cy="5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DD2B6579-6E1C-D2CB-6387-3687CF360737}"/>
                </a:ext>
              </a:extLst>
            </p:cNvPr>
            <p:cNvSpPr/>
            <p:nvPr/>
          </p:nvSpPr>
          <p:spPr>
            <a:xfrm>
              <a:off x="4442073" y="5137932"/>
              <a:ext cx="492954"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dirty="0">
                  <a:solidFill>
                    <a:schemeClr val="tx1"/>
                  </a:solidFill>
                  <a:latin typeface="+mn-lt"/>
                  <a:ea typeface="+mn-ea"/>
                  <a:cs typeface="+mn-cs"/>
                </a:rPr>
                <a:t>s2</a:t>
              </a:r>
              <a:endParaRPr lang="en-CA" dirty="0">
                <a:solidFill>
                  <a:schemeClr val="tx1"/>
                </a:solidFill>
              </a:endParaRPr>
            </a:p>
          </p:txBody>
        </p:sp>
        <p:cxnSp>
          <p:nvCxnSpPr>
            <p:cNvPr id="47" name="Straight Arrow Connector 46">
              <a:extLst>
                <a:ext uri="{FF2B5EF4-FFF2-40B4-BE49-F238E27FC236}">
                  <a16:creationId xmlns:a16="http://schemas.microsoft.com/office/drawing/2014/main" id="{C5798482-6960-A35E-1624-CFB37D7E0D3F}"/>
                </a:ext>
              </a:extLst>
            </p:cNvPr>
            <p:cNvCxnSpPr>
              <a:endCxn id="46" idx="1"/>
            </p:cNvCxnSpPr>
            <p:nvPr/>
          </p:nvCxnSpPr>
          <p:spPr>
            <a:xfrm>
              <a:off x="4199213" y="5274585"/>
              <a:ext cx="242860" cy="7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62D5BB5-0335-345C-AB64-59455F09D39B}"/>
                </a:ext>
              </a:extLst>
            </p:cNvPr>
            <p:cNvCxnSpPr>
              <a:stCxn id="46" idx="3"/>
              <a:endCxn id="37" idx="1"/>
            </p:cNvCxnSpPr>
            <p:nvPr/>
          </p:nvCxnSpPr>
          <p:spPr>
            <a:xfrm>
              <a:off x="4935027" y="5281770"/>
              <a:ext cx="177811" cy="1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81B7B93-DC5B-22F8-EDAA-B384267EA743}"/>
                </a:ext>
              </a:extLst>
            </p:cNvPr>
            <p:cNvSpPr txBox="1"/>
            <p:nvPr/>
          </p:nvSpPr>
          <p:spPr>
            <a:xfrm>
              <a:off x="3522668" y="5849095"/>
              <a:ext cx="712693" cy="301288"/>
            </a:xfrm>
            <a:prstGeom prst="rect">
              <a:avLst/>
            </a:prstGeom>
            <a:noFill/>
          </p:spPr>
          <p:txBody>
            <a:bodyPr wrap="square">
              <a:spAutoFit/>
            </a:bodyPr>
            <a:lstStyle/>
            <a:p>
              <a:pPr defTabSz="732434">
                <a:spcAft>
                  <a:spcPts val="540"/>
                </a:spcAft>
              </a:pPr>
              <a:r>
                <a:rPr lang="hi-IN" sz="1442" kern="1200" dirty="0">
                  <a:solidFill>
                    <a:schemeClr val="tx1"/>
                  </a:solidFill>
                  <a:latin typeface="+mn-lt"/>
                  <a:ea typeface="+mn-ea"/>
                  <a:cs typeface="+mn-cs"/>
                </a:rPr>
                <a:t>चटाई</a:t>
              </a:r>
              <a:endParaRPr lang="en-CA" dirty="0"/>
            </a:p>
          </p:txBody>
        </p:sp>
        <p:cxnSp>
          <p:nvCxnSpPr>
            <p:cNvPr id="50" name="Straight Arrow Connector 49">
              <a:extLst>
                <a:ext uri="{FF2B5EF4-FFF2-40B4-BE49-F238E27FC236}">
                  <a16:creationId xmlns:a16="http://schemas.microsoft.com/office/drawing/2014/main" id="{2719DBDE-FEC5-FAD4-7171-512190814894}"/>
                </a:ext>
              </a:extLst>
            </p:cNvPr>
            <p:cNvCxnSpPr>
              <a:cxnSpLocks/>
              <a:stCxn id="36" idx="2"/>
              <a:endCxn id="49" idx="0"/>
            </p:cNvCxnSpPr>
            <p:nvPr/>
          </p:nvCxnSpPr>
          <p:spPr>
            <a:xfrm>
              <a:off x="3873951" y="5597678"/>
              <a:ext cx="5063" cy="251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76337F1-A72F-58B5-B596-5A6937DA5286}"/>
                </a:ext>
              </a:extLst>
            </p:cNvPr>
            <p:cNvSpPr txBox="1"/>
            <p:nvPr/>
          </p:nvSpPr>
          <p:spPr>
            <a:xfrm>
              <a:off x="5073808" y="5828558"/>
              <a:ext cx="712693" cy="301288"/>
            </a:xfrm>
            <a:prstGeom prst="rect">
              <a:avLst/>
            </a:prstGeom>
            <a:noFill/>
          </p:spPr>
          <p:txBody>
            <a:bodyPr wrap="square">
              <a:spAutoFit/>
            </a:bodyPr>
            <a:lstStyle/>
            <a:p>
              <a:pPr defTabSz="732434">
                <a:spcAft>
                  <a:spcPts val="540"/>
                </a:spcAft>
              </a:pPr>
              <a:r>
                <a:rPr lang="en-US" sz="1442" kern="1200" dirty="0">
                  <a:solidFill>
                    <a:schemeClr val="tx1"/>
                  </a:solidFill>
                  <a:latin typeface="+mn-lt"/>
                  <a:ea typeface="+mn-ea"/>
                  <a:cs typeface="+mn-cs"/>
                </a:rPr>
                <a:t>    </a:t>
              </a:r>
              <a:r>
                <a:rPr lang="hi-IN" sz="1442" kern="1200" dirty="0">
                  <a:solidFill>
                    <a:schemeClr val="tx1"/>
                  </a:solidFill>
                  <a:latin typeface="+mn-lt"/>
                  <a:ea typeface="+mn-ea"/>
                  <a:cs typeface="+mn-cs"/>
                </a:rPr>
                <a:t>पर</a:t>
              </a:r>
              <a:endParaRPr lang="en-CA" dirty="0"/>
            </a:p>
          </p:txBody>
        </p:sp>
        <p:cxnSp>
          <p:nvCxnSpPr>
            <p:cNvPr id="52" name="Straight Arrow Connector 51">
              <a:extLst>
                <a:ext uri="{FF2B5EF4-FFF2-40B4-BE49-F238E27FC236}">
                  <a16:creationId xmlns:a16="http://schemas.microsoft.com/office/drawing/2014/main" id="{F6926E9B-D5B7-5425-1883-6724FB3AF0B0}"/>
                </a:ext>
              </a:extLst>
            </p:cNvPr>
            <p:cNvCxnSpPr>
              <a:cxnSpLocks/>
              <a:stCxn id="37" idx="2"/>
              <a:endCxn id="51" idx="0"/>
            </p:cNvCxnSpPr>
            <p:nvPr/>
          </p:nvCxnSpPr>
          <p:spPr>
            <a:xfrm>
              <a:off x="5429428" y="5580331"/>
              <a:ext cx="727" cy="248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C5C4D2DD-A836-0906-A60D-44BC9E023758}"/>
                </a:ext>
              </a:extLst>
            </p:cNvPr>
            <p:cNvSpPr/>
            <p:nvPr/>
          </p:nvSpPr>
          <p:spPr>
            <a:xfrm>
              <a:off x="6429800" y="3187671"/>
              <a:ext cx="633179"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E</a:t>
              </a:r>
              <a:endParaRPr lang="en-CA">
                <a:solidFill>
                  <a:schemeClr val="tx1"/>
                </a:solidFill>
              </a:endParaRPr>
            </a:p>
          </p:txBody>
        </p:sp>
        <p:sp>
          <p:nvSpPr>
            <p:cNvPr id="54" name="TextBox 53">
              <a:extLst>
                <a:ext uri="{FF2B5EF4-FFF2-40B4-BE49-F238E27FC236}">
                  <a16:creationId xmlns:a16="http://schemas.microsoft.com/office/drawing/2014/main" id="{40BA14A8-10A9-4241-ACFA-1FF059869C0E}"/>
                </a:ext>
              </a:extLst>
            </p:cNvPr>
            <p:cNvSpPr txBox="1"/>
            <p:nvPr/>
          </p:nvSpPr>
          <p:spPr>
            <a:xfrm>
              <a:off x="6558814" y="2228085"/>
              <a:ext cx="349411" cy="301288"/>
            </a:xfrm>
            <a:prstGeom prst="rect">
              <a:avLst/>
            </a:prstGeom>
            <a:noFill/>
          </p:spPr>
          <p:txBody>
            <a:bodyPr wrap="none" rtlCol="0">
              <a:spAutoFit/>
            </a:bodyPr>
            <a:lstStyle/>
            <a:p>
              <a:pPr defTabSz="732434">
                <a:spcAft>
                  <a:spcPts val="540"/>
                </a:spcAft>
              </a:pPr>
              <a:r>
                <a:rPr lang="en-US" sz="1442" kern="1200">
                  <a:solidFill>
                    <a:schemeClr val="tx1"/>
                  </a:solidFill>
                  <a:latin typeface="+mn-lt"/>
                  <a:ea typeface="+mn-ea"/>
                  <a:cs typeface="+mn-cs"/>
                </a:rPr>
                <a:t>on</a:t>
              </a:r>
              <a:endParaRPr lang="en-CA"/>
            </a:p>
          </p:txBody>
        </p:sp>
        <p:sp>
          <p:nvSpPr>
            <p:cNvPr id="55" name="Rectangle: Rounded Corners 54">
              <a:extLst>
                <a:ext uri="{FF2B5EF4-FFF2-40B4-BE49-F238E27FC236}">
                  <a16:creationId xmlns:a16="http://schemas.microsoft.com/office/drawing/2014/main" id="{E4B2C649-8C68-8A47-AE01-52579F97B5BA}"/>
                </a:ext>
              </a:extLst>
            </p:cNvPr>
            <p:cNvSpPr/>
            <p:nvPr/>
          </p:nvSpPr>
          <p:spPr>
            <a:xfrm>
              <a:off x="6429798" y="4010225"/>
              <a:ext cx="633179"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h3</a:t>
              </a:r>
              <a:endParaRPr lang="en-CA">
                <a:solidFill>
                  <a:schemeClr val="tx1"/>
                </a:solidFill>
              </a:endParaRPr>
            </a:p>
          </p:txBody>
        </p:sp>
        <p:sp>
          <p:nvSpPr>
            <p:cNvPr id="56" name="Rectangle: Rounded Corners 55">
              <a:extLst>
                <a:ext uri="{FF2B5EF4-FFF2-40B4-BE49-F238E27FC236}">
                  <a16:creationId xmlns:a16="http://schemas.microsoft.com/office/drawing/2014/main" id="{1713C228-493C-EAB3-C274-73FCAED50DA3}"/>
                </a:ext>
              </a:extLst>
            </p:cNvPr>
            <p:cNvSpPr/>
            <p:nvPr/>
          </p:nvSpPr>
          <p:spPr>
            <a:xfrm>
              <a:off x="6660740" y="2552541"/>
              <a:ext cx="177812" cy="41688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7" name="Straight Arrow Connector 56">
              <a:extLst>
                <a:ext uri="{FF2B5EF4-FFF2-40B4-BE49-F238E27FC236}">
                  <a16:creationId xmlns:a16="http://schemas.microsoft.com/office/drawing/2014/main" id="{1F5312FF-DFC7-E7B8-5E88-7FB9FE2C87E4}"/>
                </a:ext>
              </a:extLst>
            </p:cNvPr>
            <p:cNvCxnSpPr>
              <a:cxnSpLocks/>
              <a:stCxn id="53" idx="2"/>
              <a:endCxn id="55" idx="0"/>
            </p:cNvCxnSpPr>
            <p:nvPr/>
          </p:nvCxnSpPr>
          <p:spPr>
            <a:xfrm flipH="1">
              <a:off x="6746388" y="3781817"/>
              <a:ext cx="2" cy="228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C229DD7-15FE-DC9D-5C52-123C5D923790}"/>
                </a:ext>
              </a:extLst>
            </p:cNvPr>
            <p:cNvCxnSpPr>
              <a:stCxn id="56" idx="2"/>
              <a:endCxn id="53" idx="0"/>
            </p:cNvCxnSpPr>
            <p:nvPr/>
          </p:nvCxnSpPr>
          <p:spPr>
            <a:xfrm flipH="1">
              <a:off x="6746390" y="2969422"/>
              <a:ext cx="3257" cy="218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45172729-A665-86AC-C594-0A434F5FE419}"/>
                </a:ext>
              </a:extLst>
            </p:cNvPr>
            <p:cNvSpPr/>
            <p:nvPr/>
          </p:nvSpPr>
          <p:spPr>
            <a:xfrm>
              <a:off x="8690375" y="3187671"/>
              <a:ext cx="633179"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E</a:t>
              </a:r>
              <a:endParaRPr lang="en-CA">
                <a:solidFill>
                  <a:schemeClr val="tx1"/>
                </a:solidFill>
              </a:endParaRPr>
            </a:p>
          </p:txBody>
        </p:sp>
        <p:sp>
          <p:nvSpPr>
            <p:cNvPr id="60" name="TextBox 59">
              <a:extLst>
                <a:ext uri="{FF2B5EF4-FFF2-40B4-BE49-F238E27FC236}">
                  <a16:creationId xmlns:a16="http://schemas.microsoft.com/office/drawing/2014/main" id="{82D636EB-9DC3-CAEE-F79B-C10CCE74D7B0}"/>
                </a:ext>
              </a:extLst>
            </p:cNvPr>
            <p:cNvSpPr txBox="1"/>
            <p:nvPr/>
          </p:nvSpPr>
          <p:spPr>
            <a:xfrm>
              <a:off x="8755526" y="2228085"/>
              <a:ext cx="452299" cy="301288"/>
            </a:xfrm>
            <a:prstGeom prst="rect">
              <a:avLst/>
            </a:prstGeom>
            <a:noFill/>
          </p:spPr>
          <p:txBody>
            <a:bodyPr wrap="none" rtlCol="0">
              <a:spAutoFit/>
            </a:bodyPr>
            <a:lstStyle/>
            <a:p>
              <a:pPr defTabSz="732434">
                <a:spcAft>
                  <a:spcPts val="540"/>
                </a:spcAft>
              </a:pPr>
              <a:r>
                <a:rPr lang="en-US" sz="1442" kern="1200">
                  <a:solidFill>
                    <a:schemeClr val="tx1"/>
                  </a:solidFill>
                  <a:latin typeface="+mn-lt"/>
                  <a:ea typeface="+mn-ea"/>
                  <a:cs typeface="+mn-cs"/>
                </a:rPr>
                <a:t>mat</a:t>
              </a:r>
              <a:endParaRPr lang="en-CA"/>
            </a:p>
          </p:txBody>
        </p:sp>
        <p:sp>
          <p:nvSpPr>
            <p:cNvPr id="61" name="Rectangle: Rounded Corners 60">
              <a:extLst>
                <a:ext uri="{FF2B5EF4-FFF2-40B4-BE49-F238E27FC236}">
                  <a16:creationId xmlns:a16="http://schemas.microsoft.com/office/drawing/2014/main" id="{F7D03393-9177-FB59-572B-DED17A6EBB87}"/>
                </a:ext>
              </a:extLst>
            </p:cNvPr>
            <p:cNvSpPr/>
            <p:nvPr/>
          </p:nvSpPr>
          <p:spPr>
            <a:xfrm>
              <a:off x="8690375" y="4010225"/>
              <a:ext cx="633179" cy="287676"/>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rgbClr val="555555"/>
                  </a:solidFill>
                  <a:latin typeface="+mn-lt"/>
                  <a:ea typeface="+mn-ea"/>
                  <a:cs typeface="+mn-cs"/>
                </a:rPr>
                <a:t>h5</a:t>
              </a:r>
              <a:endParaRPr lang="en-CA">
                <a:solidFill>
                  <a:schemeClr val="bg1"/>
                </a:solidFill>
              </a:endParaRPr>
            </a:p>
          </p:txBody>
        </p:sp>
        <p:sp>
          <p:nvSpPr>
            <p:cNvPr id="62" name="Rectangle: Rounded Corners 61">
              <a:extLst>
                <a:ext uri="{FF2B5EF4-FFF2-40B4-BE49-F238E27FC236}">
                  <a16:creationId xmlns:a16="http://schemas.microsoft.com/office/drawing/2014/main" id="{2A5557B8-8C7B-84F8-F96A-8B8D9866CCC8}"/>
                </a:ext>
              </a:extLst>
            </p:cNvPr>
            <p:cNvSpPr/>
            <p:nvPr/>
          </p:nvSpPr>
          <p:spPr>
            <a:xfrm>
              <a:off x="8923127" y="2552541"/>
              <a:ext cx="177812" cy="41688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3" name="Straight Arrow Connector 62">
              <a:extLst>
                <a:ext uri="{FF2B5EF4-FFF2-40B4-BE49-F238E27FC236}">
                  <a16:creationId xmlns:a16="http://schemas.microsoft.com/office/drawing/2014/main" id="{3DD578C8-9395-0B46-F677-0B7120DB98E7}"/>
                </a:ext>
              </a:extLst>
            </p:cNvPr>
            <p:cNvCxnSpPr>
              <a:cxnSpLocks/>
              <a:stCxn id="59" idx="2"/>
              <a:endCxn id="61" idx="0"/>
            </p:cNvCxnSpPr>
            <p:nvPr/>
          </p:nvCxnSpPr>
          <p:spPr>
            <a:xfrm>
              <a:off x="9006965" y="3781817"/>
              <a:ext cx="0" cy="228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06480DA-855A-2F8A-4D74-9FE61B1569D0}"/>
                </a:ext>
              </a:extLst>
            </p:cNvPr>
            <p:cNvCxnSpPr>
              <a:stCxn id="62" idx="2"/>
              <a:endCxn id="59" idx="0"/>
            </p:cNvCxnSpPr>
            <p:nvPr/>
          </p:nvCxnSpPr>
          <p:spPr>
            <a:xfrm flipH="1">
              <a:off x="9006965" y="2969421"/>
              <a:ext cx="5068" cy="218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EF10089D-2715-5EBF-0542-76CCD4E58726}"/>
                </a:ext>
              </a:extLst>
            </p:cNvPr>
            <p:cNvCxnSpPr>
              <a:stCxn id="17" idx="3"/>
              <a:endCxn id="59" idx="1"/>
            </p:cNvCxnSpPr>
            <p:nvPr/>
          </p:nvCxnSpPr>
          <p:spPr>
            <a:xfrm flipV="1">
              <a:off x="8194895" y="3484744"/>
              <a:ext cx="495480" cy="6693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51008D42-A6DA-E80E-002B-20C7022BBA0A}"/>
                </a:ext>
              </a:extLst>
            </p:cNvPr>
            <p:cNvSpPr/>
            <p:nvPr/>
          </p:nvSpPr>
          <p:spPr>
            <a:xfrm>
              <a:off x="5985261" y="5141741"/>
              <a:ext cx="492954"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dirty="0">
                  <a:solidFill>
                    <a:schemeClr val="tx1"/>
                  </a:solidFill>
                  <a:latin typeface="+mn-lt"/>
                  <a:ea typeface="+mn-ea"/>
                  <a:cs typeface="+mn-cs"/>
                </a:rPr>
                <a:t>s3</a:t>
              </a:r>
              <a:endParaRPr lang="en-CA" dirty="0">
                <a:solidFill>
                  <a:schemeClr val="tx1"/>
                </a:solidFill>
              </a:endParaRPr>
            </a:p>
          </p:txBody>
        </p:sp>
        <p:cxnSp>
          <p:nvCxnSpPr>
            <p:cNvPr id="67" name="Straight Arrow Connector 66">
              <a:extLst>
                <a:ext uri="{FF2B5EF4-FFF2-40B4-BE49-F238E27FC236}">
                  <a16:creationId xmlns:a16="http://schemas.microsoft.com/office/drawing/2014/main" id="{F5DCCE7E-710B-8BA8-1E90-9DA8C98A9C82}"/>
                </a:ext>
              </a:extLst>
            </p:cNvPr>
            <p:cNvCxnSpPr>
              <a:cxnSpLocks/>
              <a:stCxn id="37" idx="3"/>
              <a:endCxn id="66" idx="1"/>
            </p:cNvCxnSpPr>
            <p:nvPr/>
          </p:nvCxnSpPr>
          <p:spPr>
            <a:xfrm>
              <a:off x="5746017" y="5283258"/>
              <a:ext cx="239244" cy="2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1D8348C-661D-D340-0599-181E8F096B1A}"/>
                </a:ext>
              </a:extLst>
            </p:cNvPr>
            <p:cNvCxnSpPr>
              <a:stCxn id="66" idx="3"/>
            </p:cNvCxnSpPr>
            <p:nvPr/>
          </p:nvCxnSpPr>
          <p:spPr>
            <a:xfrm>
              <a:off x="6478215" y="5285579"/>
              <a:ext cx="177811" cy="1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AD323595-0F3F-5E3A-1D35-3ED5AC1ED436}"/>
                </a:ext>
              </a:extLst>
            </p:cNvPr>
            <p:cNvSpPr txBox="1"/>
            <p:nvPr/>
          </p:nvSpPr>
          <p:spPr>
            <a:xfrm>
              <a:off x="6624949" y="5828558"/>
              <a:ext cx="712693" cy="301288"/>
            </a:xfrm>
            <a:prstGeom prst="rect">
              <a:avLst/>
            </a:prstGeom>
            <a:noFill/>
          </p:spPr>
          <p:txBody>
            <a:bodyPr wrap="square">
              <a:spAutoFit/>
            </a:bodyPr>
            <a:lstStyle/>
            <a:p>
              <a:pPr defTabSz="732434">
                <a:spcAft>
                  <a:spcPts val="540"/>
                </a:spcAft>
              </a:pPr>
              <a:r>
                <a:rPr lang="en-US" sz="1442" kern="1200" dirty="0">
                  <a:solidFill>
                    <a:schemeClr val="tx1"/>
                  </a:solidFill>
                  <a:latin typeface="+mn-lt"/>
                  <a:ea typeface="+mn-ea"/>
                  <a:cs typeface="+mn-cs"/>
                </a:rPr>
                <a:t>    </a:t>
              </a:r>
              <a:r>
                <a:rPr lang="hi-IN" sz="1442" kern="1200" dirty="0">
                  <a:solidFill>
                    <a:schemeClr val="tx1"/>
                  </a:solidFill>
                  <a:latin typeface="+mn-lt"/>
                  <a:ea typeface="+mn-ea"/>
                  <a:cs typeface="+mn-cs"/>
                </a:rPr>
                <a:t>बैठ</a:t>
              </a:r>
              <a:endParaRPr lang="en-CA" dirty="0"/>
            </a:p>
          </p:txBody>
        </p:sp>
        <p:cxnSp>
          <p:nvCxnSpPr>
            <p:cNvPr id="70" name="Straight Arrow Connector 69">
              <a:extLst>
                <a:ext uri="{FF2B5EF4-FFF2-40B4-BE49-F238E27FC236}">
                  <a16:creationId xmlns:a16="http://schemas.microsoft.com/office/drawing/2014/main" id="{E832E970-182F-682B-F426-9EC7C62DAF23}"/>
                </a:ext>
              </a:extLst>
            </p:cNvPr>
            <p:cNvCxnSpPr>
              <a:cxnSpLocks/>
              <a:stCxn id="38" idx="2"/>
              <a:endCxn id="69" idx="0"/>
            </p:cNvCxnSpPr>
            <p:nvPr/>
          </p:nvCxnSpPr>
          <p:spPr>
            <a:xfrm>
              <a:off x="6976229" y="5597678"/>
              <a:ext cx="5067" cy="230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Rounded Corners 70">
              <a:extLst>
                <a:ext uri="{FF2B5EF4-FFF2-40B4-BE49-F238E27FC236}">
                  <a16:creationId xmlns:a16="http://schemas.microsoft.com/office/drawing/2014/main" id="{9DBBCCD2-15DF-3ABD-5F14-EA604E11962A}"/>
                </a:ext>
              </a:extLst>
            </p:cNvPr>
            <p:cNvSpPr/>
            <p:nvPr/>
          </p:nvSpPr>
          <p:spPr>
            <a:xfrm>
              <a:off x="8206440" y="5016014"/>
              <a:ext cx="640405"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D</a:t>
              </a:r>
              <a:endParaRPr lang="en-CA">
                <a:solidFill>
                  <a:schemeClr val="tx1"/>
                </a:solidFill>
              </a:endParaRPr>
            </a:p>
          </p:txBody>
        </p:sp>
        <p:sp>
          <p:nvSpPr>
            <p:cNvPr id="72" name="Rectangle: Rounded Corners 71">
              <a:extLst>
                <a:ext uri="{FF2B5EF4-FFF2-40B4-BE49-F238E27FC236}">
                  <a16:creationId xmlns:a16="http://schemas.microsoft.com/office/drawing/2014/main" id="{175CF3D6-BC1A-FD8C-8BAC-28101B3050C7}"/>
                </a:ext>
              </a:extLst>
            </p:cNvPr>
            <p:cNvSpPr/>
            <p:nvPr/>
          </p:nvSpPr>
          <p:spPr>
            <a:xfrm>
              <a:off x="7535675" y="5154223"/>
              <a:ext cx="492954"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dirty="0">
                  <a:solidFill>
                    <a:schemeClr val="tx1"/>
                  </a:solidFill>
                  <a:latin typeface="+mn-lt"/>
                  <a:ea typeface="+mn-ea"/>
                  <a:cs typeface="+mn-cs"/>
                </a:rPr>
                <a:t>s4</a:t>
              </a:r>
              <a:endParaRPr lang="en-CA" dirty="0">
                <a:solidFill>
                  <a:schemeClr val="tx1"/>
                </a:solidFill>
              </a:endParaRPr>
            </a:p>
          </p:txBody>
        </p:sp>
        <p:cxnSp>
          <p:nvCxnSpPr>
            <p:cNvPr id="73" name="Straight Arrow Connector 72">
              <a:extLst>
                <a:ext uri="{FF2B5EF4-FFF2-40B4-BE49-F238E27FC236}">
                  <a16:creationId xmlns:a16="http://schemas.microsoft.com/office/drawing/2014/main" id="{628CB62F-F4C3-4838-8D3A-865CBEE19B84}"/>
                </a:ext>
              </a:extLst>
            </p:cNvPr>
            <p:cNvCxnSpPr>
              <a:cxnSpLocks/>
              <a:stCxn id="38" idx="3"/>
              <a:endCxn id="72" idx="1"/>
            </p:cNvCxnSpPr>
            <p:nvPr/>
          </p:nvCxnSpPr>
          <p:spPr>
            <a:xfrm flipV="1">
              <a:off x="7296431" y="5298061"/>
              <a:ext cx="239244" cy="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09797E9-C86F-BCF5-3927-598352FF1406}"/>
                </a:ext>
              </a:extLst>
            </p:cNvPr>
            <p:cNvCxnSpPr>
              <a:stCxn id="72" idx="3"/>
            </p:cNvCxnSpPr>
            <p:nvPr/>
          </p:nvCxnSpPr>
          <p:spPr>
            <a:xfrm>
              <a:off x="8028629" y="5298061"/>
              <a:ext cx="177811" cy="1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3B6747A2-8384-D92D-D938-3ABA86BDBE6A}"/>
                </a:ext>
              </a:extLst>
            </p:cNvPr>
            <p:cNvSpPr txBox="1"/>
            <p:nvPr/>
          </p:nvSpPr>
          <p:spPr>
            <a:xfrm>
              <a:off x="8170596" y="5875267"/>
              <a:ext cx="712693" cy="301288"/>
            </a:xfrm>
            <a:prstGeom prst="rect">
              <a:avLst/>
            </a:prstGeom>
            <a:noFill/>
          </p:spPr>
          <p:txBody>
            <a:bodyPr wrap="square">
              <a:spAutoFit/>
            </a:bodyPr>
            <a:lstStyle/>
            <a:p>
              <a:pPr defTabSz="732434">
                <a:spcAft>
                  <a:spcPts val="540"/>
                </a:spcAft>
              </a:pPr>
              <a:r>
                <a:rPr lang="en-US" sz="1442" kern="1200" dirty="0">
                  <a:solidFill>
                    <a:schemeClr val="tx1"/>
                  </a:solidFill>
                  <a:latin typeface="+mn-lt"/>
                  <a:ea typeface="+mn-ea"/>
                  <a:cs typeface="+mn-cs"/>
                </a:rPr>
                <a:t>    </a:t>
              </a:r>
              <a:r>
                <a:rPr lang="hi-IN" sz="1442" kern="1200" dirty="0">
                  <a:solidFill>
                    <a:schemeClr val="tx1"/>
                  </a:solidFill>
                  <a:latin typeface="+mn-lt"/>
                  <a:ea typeface="+mn-ea"/>
                  <a:cs typeface="+mn-cs"/>
                </a:rPr>
                <a:t>गई</a:t>
              </a:r>
              <a:endParaRPr lang="en-CA" dirty="0"/>
            </a:p>
          </p:txBody>
        </p:sp>
        <p:cxnSp>
          <p:nvCxnSpPr>
            <p:cNvPr id="76" name="Straight Arrow Connector 75">
              <a:extLst>
                <a:ext uri="{FF2B5EF4-FFF2-40B4-BE49-F238E27FC236}">
                  <a16:creationId xmlns:a16="http://schemas.microsoft.com/office/drawing/2014/main" id="{6B022DC8-198E-E785-BE66-C781AD37F083}"/>
                </a:ext>
              </a:extLst>
            </p:cNvPr>
            <p:cNvCxnSpPr>
              <a:cxnSpLocks/>
              <a:stCxn id="71" idx="2"/>
              <a:endCxn id="75" idx="0"/>
            </p:cNvCxnSpPr>
            <p:nvPr/>
          </p:nvCxnSpPr>
          <p:spPr>
            <a:xfrm>
              <a:off x="8526643" y="5610160"/>
              <a:ext cx="299" cy="265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33E6FFF-5B1B-E1D1-DA08-CD0774EDC255}"/>
                </a:ext>
              </a:extLst>
            </p:cNvPr>
            <p:cNvCxnSpPr>
              <a:cxnSpLocks/>
              <a:stCxn id="61" idx="3"/>
              <a:endCxn id="90" idx="1"/>
            </p:cNvCxnSpPr>
            <p:nvPr/>
          </p:nvCxnSpPr>
          <p:spPr>
            <a:xfrm flipH="1">
              <a:off x="1196958" y="4154063"/>
              <a:ext cx="8126596" cy="1143998"/>
            </a:xfrm>
            <a:prstGeom prst="bentConnector5">
              <a:avLst>
                <a:gd name="adj1" fmla="val -2813"/>
                <a:gd name="adj2" fmla="val 37453"/>
                <a:gd name="adj3" fmla="val 102813"/>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D564E73B-911E-D525-A321-0BD508B60DD8}"/>
                </a:ext>
              </a:extLst>
            </p:cNvPr>
            <p:cNvCxnSpPr>
              <a:stCxn id="42" idx="3"/>
              <a:endCxn id="36" idx="0"/>
            </p:cNvCxnSpPr>
            <p:nvPr/>
          </p:nvCxnSpPr>
          <p:spPr>
            <a:xfrm flipV="1">
              <a:off x="2623704" y="5003532"/>
              <a:ext cx="1250247" cy="996207"/>
            </a:xfrm>
            <a:prstGeom prst="bentConnector4">
              <a:avLst>
                <a:gd name="adj1" fmla="val 24505"/>
                <a:gd name="adj2" fmla="val 1187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06BEE768-77C6-1873-E302-7CCC1F616810}"/>
                </a:ext>
              </a:extLst>
            </p:cNvPr>
            <p:cNvCxnSpPr>
              <a:stCxn id="49" idx="3"/>
              <a:endCxn id="37" idx="0"/>
            </p:cNvCxnSpPr>
            <p:nvPr/>
          </p:nvCxnSpPr>
          <p:spPr>
            <a:xfrm flipV="1">
              <a:off x="4235360" y="4986186"/>
              <a:ext cx="1194068" cy="1013554"/>
            </a:xfrm>
            <a:prstGeom prst="bentConnector4">
              <a:avLst>
                <a:gd name="adj1" fmla="val 22941"/>
                <a:gd name="adj2" fmla="val 1183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6D8C0860-A781-DBD4-FF74-A1C2B7D9ACD7}"/>
                </a:ext>
              </a:extLst>
            </p:cNvPr>
            <p:cNvCxnSpPr>
              <a:cxnSpLocks/>
              <a:stCxn id="51" idx="3"/>
              <a:endCxn id="38" idx="0"/>
            </p:cNvCxnSpPr>
            <p:nvPr/>
          </p:nvCxnSpPr>
          <p:spPr>
            <a:xfrm flipV="1">
              <a:off x="5786501" y="5003532"/>
              <a:ext cx="1189728" cy="975670"/>
            </a:xfrm>
            <a:prstGeom prst="bentConnector4">
              <a:avLst>
                <a:gd name="adj1" fmla="val 21233"/>
                <a:gd name="adj2" fmla="val 1191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4DBFFAC5-9EDE-AC78-8F5E-8322C0929225}"/>
                </a:ext>
              </a:extLst>
            </p:cNvPr>
            <p:cNvCxnSpPr>
              <a:stCxn id="69" idx="3"/>
              <a:endCxn id="71" idx="0"/>
            </p:cNvCxnSpPr>
            <p:nvPr/>
          </p:nvCxnSpPr>
          <p:spPr>
            <a:xfrm flipV="1">
              <a:off x="7337642" y="5016014"/>
              <a:ext cx="1189001" cy="963188"/>
            </a:xfrm>
            <a:prstGeom prst="bentConnector4">
              <a:avLst>
                <a:gd name="adj1" fmla="val 21216"/>
                <a:gd name="adj2" fmla="val 11936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2425F443-0B69-C0E5-E2C4-A91A0761015D}"/>
                </a:ext>
              </a:extLst>
            </p:cNvPr>
            <p:cNvSpPr/>
            <p:nvPr/>
          </p:nvSpPr>
          <p:spPr>
            <a:xfrm>
              <a:off x="9765172" y="5027007"/>
              <a:ext cx="640405"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D</a:t>
              </a:r>
              <a:endParaRPr lang="en-CA">
                <a:solidFill>
                  <a:schemeClr val="tx1"/>
                </a:solidFill>
              </a:endParaRPr>
            </a:p>
          </p:txBody>
        </p:sp>
        <p:sp>
          <p:nvSpPr>
            <p:cNvPr id="83" name="Rectangle: Rounded Corners 82">
              <a:extLst>
                <a:ext uri="{FF2B5EF4-FFF2-40B4-BE49-F238E27FC236}">
                  <a16:creationId xmlns:a16="http://schemas.microsoft.com/office/drawing/2014/main" id="{B4352661-9167-34E4-716D-C3160D7048FE}"/>
                </a:ext>
              </a:extLst>
            </p:cNvPr>
            <p:cNvSpPr/>
            <p:nvPr/>
          </p:nvSpPr>
          <p:spPr>
            <a:xfrm>
              <a:off x="9094407" y="5165216"/>
              <a:ext cx="492954"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dirty="0">
                  <a:solidFill>
                    <a:schemeClr val="tx1"/>
                  </a:solidFill>
                  <a:latin typeface="+mn-lt"/>
                  <a:ea typeface="+mn-ea"/>
                  <a:cs typeface="+mn-cs"/>
                </a:rPr>
                <a:t>s5</a:t>
              </a:r>
              <a:endParaRPr lang="en-CA" dirty="0">
                <a:solidFill>
                  <a:schemeClr val="tx1"/>
                </a:solidFill>
              </a:endParaRPr>
            </a:p>
          </p:txBody>
        </p:sp>
        <p:cxnSp>
          <p:nvCxnSpPr>
            <p:cNvPr id="84" name="Straight Arrow Connector 83">
              <a:extLst>
                <a:ext uri="{FF2B5EF4-FFF2-40B4-BE49-F238E27FC236}">
                  <a16:creationId xmlns:a16="http://schemas.microsoft.com/office/drawing/2014/main" id="{54B1B6B7-B335-D34C-707F-F56B5320448C}"/>
                </a:ext>
              </a:extLst>
            </p:cNvPr>
            <p:cNvCxnSpPr>
              <a:cxnSpLocks/>
              <a:stCxn id="71" idx="3"/>
              <a:endCxn id="83" idx="1"/>
            </p:cNvCxnSpPr>
            <p:nvPr/>
          </p:nvCxnSpPr>
          <p:spPr>
            <a:xfrm flipV="1">
              <a:off x="8846845" y="5309054"/>
              <a:ext cx="247562" cy="4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AFFDB85-ED5C-3BDB-6372-6DDDD585DFFA}"/>
                </a:ext>
              </a:extLst>
            </p:cNvPr>
            <p:cNvCxnSpPr>
              <a:stCxn id="83" idx="3"/>
            </p:cNvCxnSpPr>
            <p:nvPr/>
          </p:nvCxnSpPr>
          <p:spPr>
            <a:xfrm>
              <a:off x="9587361" y="5309054"/>
              <a:ext cx="177811" cy="1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2434CDEF-DA6A-B8DA-1F20-61303888DCF7}"/>
                </a:ext>
              </a:extLst>
            </p:cNvPr>
            <p:cNvSpPr txBox="1"/>
            <p:nvPr/>
          </p:nvSpPr>
          <p:spPr>
            <a:xfrm>
              <a:off x="9734746" y="5875668"/>
              <a:ext cx="712693" cy="301288"/>
            </a:xfrm>
            <a:prstGeom prst="rect">
              <a:avLst/>
            </a:prstGeom>
            <a:noFill/>
          </p:spPr>
          <p:txBody>
            <a:bodyPr wrap="square">
              <a:spAutoFit/>
            </a:bodyPr>
            <a:lstStyle/>
            <a:p>
              <a:pPr defTabSz="732434">
                <a:spcAft>
                  <a:spcPts val="540"/>
                </a:spcAft>
              </a:pPr>
              <a:r>
                <a:rPr lang="en-US" sz="1442" kern="1200">
                  <a:solidFill>
                    <a:schemeClr val="tx1"/>
                  </a:solidFill>
                  <a:latin typeface="+mn-lt"/>
                  <a:ea typeface="+mn-ea"/>
                  <a:cs typeface="+mn-cs"/>
                </a:rPr>
                <a:t> &lt;end&gt;</a:t>
              </a:r>
              <a:endParaRPr lang="en-CA"/>
            </a:p>
          </p:txBody>
        </p:sp>
        <p:cxnSp>
          <p:nvCxnSpPr>
            <p:cNvPr id="87" name="Straight Arrow Connector 86">
              <a:extLst>
                <a:ext uri="{FF2B5EF4-FFF2-40B4-BE49-F238E27FC236}">
                  <a16:creationId xmlns:a16="http://schemas.microsoft.com/office/drawing/2014/main" id="{520921D6-F1E7-21C9-763E-0FDD1E7AB5F0}"/>
                </a:ext>
              </a:extLst>
            </p:cNvPr>
            <p:cNvCxnSpPr>
              <a:cxnSpLocks/>
              <a:stCxn id="82" idx="2"/>
              <a:endCxn id="86" idx="0"/>
            </p:cNvCxnSpPr>
            <p:nvPr/>
          </p:nvCxnSpPr>
          <p:spPr>
            <a:xfrm>
              <a:off x="10085375" y="5621153"/>
              <a:ext cx="5718" cy="254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62CB4B6E-44F9-75BA-771A-D609E3D49459}"/>
                </a:ext>
              </a:extLst>
            </p:cNvPr>
            <p:cNvCxnSpPr>
              <a:cxnSpLocks/>
              <a:stCxn id="75" idx="3"/>
              <a:endCxn id="82" idx="0"/>
            </p:cNvCxnSpPr>
            <p:nvPr/>
          </p:nvCxnSpPr>
          <p:spPr>
            <a:xfrm flipV="1">
              <a:off x="8883288" y="5027007"/>
              <a:ext cx="1202087" cy="998903"/>
            </a:xfrm>
            <a:prstGeom prst="bentConnector4">
              <a:avLst>
                <a:gd name="adj1" fmla="val 19364"/>
                <a:gd name="adj2" fmla="val 118669"/>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Callout: Line 88">
              <a:extLst>
                <a:ext uri="{FF2B5EF4-FFF2-40B4-BE49-F238E27FC236}">
                  <a16:creationId xmlns:a16="http://schemas.microsoft.com/office/drawing/2014/main" id="{1EBD47FF-86FD-82FB-A01E-903AB0A904FF}"/>
                </a:ext>
              </a:extLst>
            </p:cNvPr>
            <p:cNvSpPr/>
            <p:nvPr/>
          </p:nvSpPr>
          <p:spPr>
            <a:xfrm>
              <a:off x="10034112" y="3361654"/>
              <a:ext cx="1542089" cy="912187"/>
            </a:xfrm>
            <a:prstGeom prst="borderCallout1">
              <a:avLst>
                <a:gd name="adj1" fmla="val 52952"/>
                <a:gd name="adj2" fmla="val -2059"/>
                <a:gd name="adj3" fmla="val 78870"/>
                <a:gd name="adj4" fmla="val -45199"/>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schemeClr val="accent2"/>
                  </a:solidFill>
                </a:rPr>
                <a:t>Bottleneck for long input sequence</a:t>
              </a:r>
              <a:endParaRPr lang="en-CA" dirty="0">
                <a:solidFill>
                  <a:schemeClr val="accent2"/>
                </a:solidFill>
              </a:endParaRPr>
            </a:p>
          </p:txBody>
        </p:sp>
        <p:sp>
          <p:nvSpPr>
            <p:cNvPr id="90" name="Rectangle: Rounded Corners 89">
              <a:extLst>
                <a:ext uri="{FF2B5EF4-FFF2-40B4-BE49-F238E27FC236}">
                  <a16:creationId xmlns:a16="http://schemas.microsoft.com/office/drawing/2014/main" id="{9822EE62-91DC-26F2-4BC1-0F7CD877F0D9}"/>
                </a:ext>
              </a:extLst>
            </p:cNvPr>
            <p:cNvSpPr/>
            <p:nvPr/>
          </p:nvSpPr>
          <p:spPr>
            <a:xfrm>
              <a:off x="1196958" y="5154223"/>
              <a:ext cx="492954"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dirty="0">
                  <a:solidFill>
                    <a:schemeClr val="tx1"/>
                  </a:solidFill>
                  <a:latin typeface="+mn-lt"/>
                  <a:ea typeface="+mn-ea"/>
                  <a:cs typeface="+mn-cs"/>
                </a:rPr>
                <a:t>s0</a:t>
              </a:r>
              <a:endParaRPr lang="en-CA" dirty="0">
                <a:solidFill>
                  <a:schemeClr val="tx1"/>
                </a:solidFill>
              </a:endParaRPr>
            </a:p>
          </p:txBody>
        </p:sp>
        <p:cxnSp>
          <p:nvCxnSpPr>
            <p:cNvPr id="93" name="Straight Arrow Connector 92">
              <a:extLst>
                <a:ext uri="{FF2B5EF4-FFF2-40B4-BE49-F238E27FC236}">
                  <a16:creationId xmlns:a16="http://schemas.microsoft.com/office/drawing/2014/main" id="{A0269442-7FC3-411B-8C59-5E9FF6E786AE}"/>
                </a:ext>
              </a:extLst>
            </p:cNvPr>
            <p:cNvCxnSpPr>
              <a:stCxn id="90" idx="3"/>
              <a:endCxn id="35" idx="1"/>
            </p:cNvCxnSpPr>
            <p:nvPr/>
          </p:nvCxnSpPr>
          <p:spPr>
            <a:xfrm>
              <a:off x="1689912" y="5298061"/>
              <a:ext cx="303297" cy="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4359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FD3B4E-422F-3A99-3A68-FDF588E256D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solidFill>
                  <a:schemeClr val="tx1"/>
                </a:solidFill>
                <a:latin typeface="+mj-lt"/>
                <a:ea typeface="+mj-ea"/>
                <a:cs typeface="+mj-cs"/>
              </a:rPr>
              <a:t>Problems with RNNs</a:t>
            </a:r>
          </a:p>
        </p:txBody>
      </p:sp>
      <p:sp>
        <p:nvSpPr>
          <p:cNvPr id="10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9205542C-B17E-062E-FAED-E5611BC0B7E8}"/>
              </a:ext>
            </a:extLst>
          </p:cNvPr>
          <p:cNvGrpSpPr/>
          <p:nvPr/>
        </p:nvGrpSpPr>
        <p:grpSpPr>
          <a:xfrm>
            <a:off x="1196958" y="2228085"/>
            <a:ext cx="10379243" cy="3948871"/>
            <a:chOff x="1196958" y="2228085"/>
            <a:chExt cx="10379243" cy="3948871"/>
          </a:xfrm>
        </p:grpSpPr>
        <p:sp>
          <p:nvSpPr>
            <p:cNvPr id="5" name="Rectangle: Rounded Corners 4">
              <a:extLst>
                <a:ext uri="{FF2B5EF4-FFF2-40B4-BE49-F238E27FC236}">
                  <a16:creationId xmlns:a16="http://schemas.microsoft.com/office/drawing/2014/main" id="{F0AD8BA2-569D-6F8D-F9D2-801673C33FD5}"/>
                </a:ext>
              </a:extLst>
            </p:cNvPr>
            <p:cNvSpPr/>
            <p:nvPr/>
          </p:nvSpPr>
          <p:spPr>
            <a:xfrm>
              <a:off x="3051401" y="3187671"/>
              <a:ext cx="633179"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E</a:t>
              </a:r>
              <a:endParaRPr lang="en-CA">
                <a:solidFill>
                  <a:schemeClr val="tx1"/>
                </a:solidFill>
              </a:endParaRPr>
            </a:p>
          </p:txBody>
        </p:sp>
        <p:sp>
          <p:nvSpPr>
            <p:cNvPr id="6" name="Rectangle: Rounded Corners 5">
              <a:extLst>
                <a:ext uri="{FF2B5EF4-FFF2-40B4-BE49-F238E27FC236}">
                  <a16:creationId xmlns:a16="http://schemas.microsoft.com/office/drawing/2014/main" id="{11117301-3502-6A51-7511-DE330013C68A}"/>
                </a:ext>
              </a:extLst>
            </p:cNvPr>
            <p:cNvSpPr/>
            <p:nvPr/>
          </p:nvSpPr>
          <p:spPr>
            <a:xfrm>
              <a:off x="4177534" y="3187671"/>
              <a:ext cx="633179"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E</a:t>
              </a:r>
              <a:endParaRPr lang="en-CA">
                <a:solidFill>
                  <a:schemeClr val="tx1"/>
                </a:solidFill>
              </a:endParaRPr>
            </a:p>
          </p:txBody>
        </p:sp>
        <p:sp>
          <p:nvSpPr>
            <p:cNvPr id="7" name="Rectangle: Rounded Corners 6">
              <a:extLst>
                <a:ext uri="{FF2B5EF4-FFF2-40B4-BE49-F238E27FC236}">
                  <a16:creationId xmlns:a16="http://schemas.microsoft.com/office/drawing/2014/main" id="{F7B2E3D6-E779-54C6-C67F-C0ED23F212BA}"/>
                </a:ext>
              </a:extLst>
            </p:cNvPr>
            <p:cNvSpPr/>
            <p:nvPr/>
          </p:nvSpPr>
          <p:spPr>
            <a:xfrm>
              <a:off x="5303667" y="3187671"/>
              <a:ext cx="633179"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E</a:t>
              </a:r>
              <a:endParaRPr lang="en-CA">
                <a:solidFill>
                  <a:schemeClr val="tx1"/>
                </a:solidFill>
              </a:endParaRPr>
            </a:p>
          </p:txBody>
        </p:sp>
        <p:sp>
          <p:nvSpPr>
            <p:cNvPr id="8" name="Rectangle: Rounded Corners 7">
              <a:extLst>
                <a:ext uri="{FF2B5EF4-FFF2-40B4-BE49-F238E27FC236}">
                  <a16:creationId xmlns:a16="http://schemas.microsoft.com/office/drawing/2014/main" id="{98DCDC9E-9C5C-A7DA-01CF-235D724E278C}"/>
                </a:ext>
              </a:extLst>
            </p:cNvPr>
            <p:cNvSpPr/>
            <p:nvPr/>
          </p:nvSpPr>
          <p:spPr>
            <a:xfrm>
              <a:off x="7561716" y="3187671"/>
              <a:ext cx="633179"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E</a:t>
              </a:r>
              <a:endParaRPr lang="en-CA">
                <a:solidFill>
                  <a:schemeClr val="tx1"/>
                </a:solidFill>
              </a:endParaRPr>
            </a:p>
          </p:txBody>
        </p:sp>
        <p:sp>
          <p:nvSpPr>
            <p:cNvPr id="9" name="TextBox 8">
              <a:extLst>
                <a:ext uri="{FF2B5EF4-FFF2-40B4-BE49-F238E27FC236}">
                  <a16:creationId xmlns:a16="http://schemas.microsoft.com/office/drawing/2014/main" id="{5BDFFCA8-D027-1B77-4797-8298328C5406}"/>
                </a:ext>
              </a:extLst>
            </p:cNvPr>
            <p:cNvSpPr txBox="1"/>
            <p:nvPr/>
          </p:nvSpPr>
          <p:spPr>
            <a:xfrm>
              <a:off x="3150131" y="2229230"/>
              <a:ext cx="435718" cy="301288"/>
            </a:xfrm>
            <a:prstGeom prst="rect">
              <a:avLst/>
            </a:prstGeom>
            <a:noFill/>
          </p:spPr>
          <p:txBody>
            <a:bodyPr wrap="none" rtlCol="0">
              <a:spAutoFit/>
            </a:bodyPr>
            <a:lstStyle/>
            <a:p>
              <a:pPr defTabSz="732434">
                <a:spcAft>
                  <a:spcPts val="540"/>
                </a:spcAft>
              </a:pPr>
              <a:r>
                <a:rPr lang="en-US" sz="1442" kern="1200">
                  <a:solidFill>
                    <a:schemeClr val="tx1"/>
                  </a:solidFill>
                  <a:latin typeface="+mn-lt"/>
                  <a:ea typeface="+mn-ea"/>
                  <a:cs typeface="+mn-cs"/>
                </a:rPr>
                <a:t>The</a:t>
              </a:r>
              <a:endParaRPr lang="en-CA"/>
            </a:p>
          </p:txBody>
        </p:sp>
        <p:sp>
          <p:nvSpPr>
            <p:cNvPr id="10" name="TextBox 9">
              <a:extLst>
                <a:ext uri="{FF2B5EF4-FFF2-40B4-BE49-F238E27FC236}">
                  <a16:creationId xmlns:a16="http://schemas.microsoft.com/office/drawing/2014/main" id="{0453B9C2-7444-393E-D469-C29F3D31C937}"/>
                </a:ext>
              </a:extLst>
            </p:cNvPr>
            <p:cNvSpPr txBox="1"/>
            <p:nvPr/>
          </p:nvSpPr>
          <p:spPr>
            <a:xfrm>
              <a:off x="4315297" y="2228085"/>
              <a:ext cx="380115" cy="301288"/>
            </a:xfrm>
            <a:prstGeom prst="rect">
              <a:avLst/>
            </a:prstGeom>
            <a:noFill/>
          </p:spPr>
          <p:txBody>
            <a:bodyPr wrap="none" rtlCol="0">
              <a:spAutoFit/>
            </a:bodyPr>
            <a:lstStyle/>
            <a:p>
              <a:pPr defTabSz="732434">
                <a:spcAft>
                  <a:spcPts val="540"/>
                </a:spcAft>
              </a:pPr>
              <a:r>
                <a:rPr lang="en-US" sz="1442" kern="1200">
                  <a:solidFill>
                    <a:schemeClr val="tx1"/>
                  </a:solidFill>
                  <a:latin typeface="+mn-lt"/>
                  <a:ea typeface="+mn-ea"/>
                  <a:cs typeface="+mn-cs"/>
                </a:rPr>
                <a:t>cat</a:t>
              </a:r>
              <a:endParaRPr lang="en-CA"/>
            </a:p>
          </p:txBody>
        </p:sp>
        <p:sp>
          <p:nvSpPr>
            <p:cNvPr id="11" name="TextBox 10">
              <a:extLst>
                <a:ext uri="{FF2B5EF4-FFF2-40B4-BE49-F238E27FC236}">
                  <a16:creationId xmlns:a16="http://schemas.microsoft.com/office/drawing/2014/main" id="{A60F4B14-652D-B706-7401-2C68D246EE58}"/>
                </a:ext>
              </a:extLst>
            </p:cNvPr>
            <p:cNvSpPr txBox="1"/>
            <p:nvPr/>
          </p:nvSpPr>
          <p:spPr>
            <a:xfrm>
              <a:off x="5432681" y="2228085"/>
              <a:ext cx="375146" cy="301288"/>
            </a:xfrm>
            <a:prstGeom prst="rect">
              <a:avLst/>
            </a:prstGeom>
            <a:noFill/>
          </p:spPr>
          <p:txBody>
            <a:bodyPr wrap="none" rtlCol="0">
              <a:spAutoFit/>
            </a:bodyPr>
            <a:lstStyle/>
            <a:p>
              <a:pPr defTabSz="732434">
                <a:spcAft>
                  <a:spcPts val="540"/>
                </a:spcAft>
              </a:pPr>
              <a:r>
                <a:rPr lang="en-US" sz="1442" kern="1200">
                  <a:solidFill>
                    <a:schemeClr val="tx1"/>
                  </a:solidFill>
                  <a:latin typeface="+mn-lt"/>
                  <a:ea typeface="+mn-ea"/>
                  <a:cs typeface="+mn-cs"/>
                </a:rPr>
                <a:t>sat</a:t>
              </a:r>
              <a:endParaRPr lang="en-CA"/>
            </a:p>
          </p:txBody>
        </p:sp>
        <p:sp>
          <p:nvSpPr>
            <p:cNvPr id="12" name="TextBox 11">
              <a:extLst>
                <a:ext uri="{FF2B5EF4-FFF2-40B4-BE49-F238E27FC236}">
                  <a16:creationId xmlns:a16="http://schemas.microsoft.com/office/drawing/2014/main" id="{6D0E2787-259E-B327-625F-29B31CC53BD6}"/>
                </a:ext>
              </a:extLst>
            </p:cNvPr>
            <p:cNvSpPr txBox="1"/>
            <p:nvPr/>
          </p:nvSpPr>
          <p:spPr>
            <a:xfrm>
              <a:off x="7626867" y="2228085"/>
              <a:ext cx="406949" cy="301288"/>
            </a:xfrm>
            <a:prstGeom prst="rect">
              <a:avLst/>
            </a:prstGeom>
            <a:noFill/>
          </p:spPr>
          <p:txBody>
            <a:bodyPr wrap="none" rtlCol="0">
              <a:spAutoFit/>
            </a:bodyPr>
            <a:lstStyle/>
            <a:p>
              <a:pPr defTabSz="732434">
                <a:spcAft>
                  <a:spcPts val="540"/>
                </a:spcAft>
              </a:pPr>
              <a:r>
                <a:rPr lang="en-US" sz="1442" kern="1200">
                  <a:solidFill>
                    <a:schemeClr val="tx1"/>
                  </a:solidFill>
                  <a:latin typeface="+mn-lt"/>
                  <a:ea typeface="+mn-ea"/>
                  <a:cs typeface="+mn-cs"/>
                </a:rPr>
                <a:t>the</a:t>
              </a:r>
              <a:endParaRPr lang="en-CA"/>
            </a:p>
          </p:txBody>
        </p:sp>
        <p:sp>
          <p:nvSpPr>
            <p:cNvPr id="13" name="Rectangle: Rounded Corners 12">
              <a:extLst>
                <a:ext uri="{FF2B5EF4-FFF2-40B4-BE49-F238E27FC236}">
                  <a16:creationId xmlns:a16="http://schemas.microsoft.com/office/drawing/2014/main" id="{C3CB865F-11EB-5818-D43B-4F1DF308F4F7}"/>
                </a:ext>
              </a:extLst>
            </p:cNvPr>
            <p:cNvSpPr/>
            <p:nvPr/>
          </p:nvSpPr>
          <p:spPr>
            <a:xfrm>
              <a:off x="3051401" y="4010225"/>
              <a:ext cx="633179"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h0</a:t>
              </a:r>
              <a:endParaRPr lang="en-CA">
                <a:solidFill>
                  <a:schemeClr val="tx1"/>
                </a:solidFill>
              </a:endParaRPr>
            </a:p>
          </p:txBody>
        </p:sp>
        <p:sp>
          <p:nvSpPr>
            <p:cNvPr id="14" name="Rectangle: Rounded Corners 13">
              <a:extLst>
                <a:ext uri="{FF2B5EF4-FFF2-40B4-BE49-F238E27FC236}">
                  <a16:creationId xmlns:a16="http://schemas.microsoft.com/office/drawing/2014/main" id="{35D374B6-0DD5-7B65-9A07-57B1A3512BC5}"/>
                </a:ext>
              </a:extLst>
            </p:cNvPr>
            <p:cNvSpPr/>
            <p:nvPr/>
          </p:nvSpPr>
          <p:spPr>
            <a:xfrm>
              <a:off x="1744566" y="3317776"/>
              <a:ext cx="808098" cy="3108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err="1">
                  <a:solidFill>
                    <a:schemeClr val="tx1"/>
                  </a:solidFill>
                  <a:latin typeface="+mn-lt"/>
                  <a:ea typeface="+mn-ea"/>
                  <a:cs typeface="+mn-cs"/>
                </a:rPr>
                <a:t>hStart</a:t>
              </a:r>
              <a:endParaRPr lang="en-CA">
                <a:solidFill>
                  <a:schemeClr val="tx1"/>
                </a:solidFill>
              </a:endParaRPr>
            </a:p>
          </p:txBody>
        </p:sp>
        <p:sp>
          <p:nvSpPr>
            <p:cNvPr id="15" name="Rectangle: Rounded Corners 14">
              <a:extLst>
                <a:ext uri="{FF2B5EF4-FFF2-40B4-BE49-F238E27FC236}">
                  <a16:creationId xmlns:a16="http://schemas.microsoft.com/office/drawing/2014/main" id="{D97418E6-91CC-51A7-3C48-91975BC8A620}"/>
                </a:ext>
              </a:extLst>
            </p:cNvPr>
            <p:cNvSpPr/>
            <p:nvPr/>
          </p:nvSpPr>
          <p:spPr>
            <a:xfrm>
              <a:off x="4177533" y="4010225"/>
              <a:ext cx="633179"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h1</a:t>
              </a:r>
              <a:endParaRPr lang="en-CA">
                <a:solidFill>
                  <a:schemeClr val="tx1"/>
                </a:solidFill>
              </a:endParaRPr>
            </a:p>
          </p:txBody>
        </p:sp>
        <p:sp>
          <p:nvSpPr>
            <p:cNvPr id="16" name="Rectangle: Rounded Corners 15">
              <a:extLst>
                <a:ext uri="{FF2B5EF4-FFF2-40B4-BE49-F238E27FC236}">
                  <a16:creationId xmlns:a16="http://schemas.microsoft.com/office/drawing/2014/main" id="{1A6D828C-4E94-5B3C-A31E-6982557E11CF}"/>
                </a:ext>
              </a:extLst>
            </p:cNvPr>
            <p:cNvSpPr/>
            <p:nvPr/>
          </p:nvSpPr>
          <p:spPr>
            <a:xfrm>
              <a:off x="5303665" y="4010225"/>
              <a:ext cx="633179"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h2</a:t>
              </a:r>
              <a:endParaRPr lang="en-CA">
                <a:solidFill>
                  <a:schemeClr val="tx1"/>
                </a:solidFill>
              </a:endParaRPr>
            </a:p>
          </p:txBody>
        </p:sp>
        <p:sp>
          <p:nvSpPr>
            <p:cNvPr id="17" name="Rectangle: Rounded Corners 16">
              <a:extLst>
                <a:ext uri="{FF2B5EF4-FFF2-40B4-BE49-F238E27FC236}">
                  <a16:creationId xmlns:a16="http://schemas.microsoft.com/office/drawing/2014/main" id="{45840217-D1E5-5C64-FE25-4A96DE4F3136}"/>
                </a:ext>
              </a:extLst>
            </p:cNvPr>
            <p:cNvSpPr/>
            <p:nvPr/>
          </p:nvSpPr>
          <p:spPr>
            <a:xfrm>
              <a:off x="7561716" y="4010225"/>
              <a:ext cx="633179"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h4</a:t>
              </a:r>
              <a:endParaRPr lang="en-CA">
                <a:solidFill>
                  <a:schemeClr val="tx1"/>
                </a:solidFill>
              </a:endParaRPr>
            </a:p>
          </p:txBody>
        </p:sp>
        <p:sp>
          <p:nvSpPr>
            <p:cNvPr id="18" name="Rectangle: Rounded Corners 17">
              <a:extLst>
                <a:ext uri="{FF2B5EF4-FFF2-40B4-BE49-F238E27FC236}">
                  <a16:creationId xmlns:a16="http://schemas.microsoft.com/office/drawing/2014/main" id="{D4561BF0-B9CF-553C-9A7E-B9206C34AC7B}"/>
                </a:ext>
              </a:extLst>
            </p:cNvPr>
            <p:cNvSpPr/>
            <p:nvPr/>
          </p:nvSpPr>
          <p:spPr>
            <a:xfrm>
              <a:off x="3279083" y="2552542"/>
              <a:ext cx="177812" cy="41688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Rounded Corners 18">
              <a:extLst>
                <a:ext uri="{FF2B5EF4-FFF2-40B4-BE49-F238E27FC236}">
                  <a16:creationId xmlns:a16="http://schemas.microsoft.com/office/drawing/2014/main" id="{DE0A503E-24CF-2BDC-E8B2-78AEF343F91E}"/>
                </a:ext>
              </a:extLst>
            </p:cNvPr>
            <p:cNvSpPr/>
            <p:nvPr/>
          </p:nvSpPr>
          <p:spPr>
            <a:xfrm>
              <a:off x="4409938" y="2552542"/>
              <a:ext cx="177812" cy="41688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E791F082-986E-4009-452A-1ADADB8BF60A}"/>
                </a:ext>
              </a:extLst>
            </p:cNvPr>
            <p:cNvSpPr/>
            <p:nvPr/>
          </p:nvSpPr>
          <p:spPr>
            <a:xfrm>
              <a:off x="5534607" y="2552541"/>
              <a:ext cx="177812" cy="41688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Rounded Corners 20">
              <a:extLst>
                <a:ext uri="{FF2B5EF4-FFF2-40B4-BE49-F238E27FC236}">
                  <a16:creationId xmlns:a16="http://schemas.microsoft.com/office/drawing/2014/main" id="{F775768F-23C7-9C39-B4E2-53DE8422E432}"/>
                </a:ext>
              </a:extLst>
            </p:cNvPr>
            <p:cNvSpPr/>
            <p:nvPr/>
          </p:nvSpPr>
          <p:spPr>
            <a:xfrm>
              <a:off x="7794468" y="2552541"/>
              <a:ext cx="177812" cy="41688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 name="Straight Arrow Connector 21">
              <a:extLst>
                <a:ext uri="{FF2B5EF4-FFF2-40B4-BE49-F238E27FC236}">
                  <a16:creationId xmlns:a16="http://schemas.microsoft.com/office/drawing/2014/main" id="{22F6AA65-6DCB-5842-727C-4A8AB1317AB6}"/>
                </a:ext>
              </a:extLst>
            </p:cNvPr>
            <p:cNvCxnSpPr>
              <a:stCxn id="14" idx="3"/>
              <a:endCxn id="5" idx="1"/>
            </p:cNvCxnSpPr>
            <p:nvPr/>
          </p:nvCxnSpPr>
          <p:spPr>
            <a:xfrm>
              <a:off x="2552664" y="3473179"/>
              <a:ext cx="498737" cy="11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8FDD60E-F5A2-96E4-521A-A25B2F7AC036}"/>
                </a:ext>
              </a:extLst>
            </p:cNvPr>
            <p:cNvCxnSpPr>
              <a:cxnSpLocks/>
              <a:stCxn id="5" idx="2"/>
              <a:endCxn id="13" idx="0"/>
            </p:cNvCxnSpPr>
            <p:nvPr/>
          </p:nvCxnSpPr>
          <p:spPr>
            <a:xfrm>
              <a:off x="3367991" y="3781817"/>
              <a:ext cx="0" cy="228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4DC7EAD-E9AB-AA47-0C02-1DD9955DE221}"/>
                </a:ext>
              </a:extLst>
            </p:cNvPr>
            <p:cNvCxnSpPr>
              <a:cxnSpLocks/>
              <a:stCxn id="6" idx="2"/>
              <a:endCxn id="15" idx="0"/>
            </p:cNvCxnSpPr>
            <p:nvPr/>
          </p:nvCxnSpPr>
          <p:spPr>
            <a:xfrm flipH="1">
              <a:off x="4494123" y="3781817"/>
              <a:ext cx="1" cy="228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2339537-A7B4-06D9-1082-0293D1115A04}"/>
                </a:ext>
              </a:extLst>
            </p:cNvPr>
            <p:cNvCxnSpPr>
              <a:cxnSpLocks/>
              <a:stCxn id="7" idx="2"/>
              <a:endCxn id="16" idx="0"/>
            </p:cNvCxnSpPr>
            <p:nvPr/>
          </p:nvCxnSpPr>
          <p:spPr>
            <a:xfrm flipH="1">
              <a:off x="5620255" y="3781817"/>
              <a:ext cx="2" cy="228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9B76633-20D1-A528-ED84-4D7A4A5B602C}"/>
                </a:ext>
              </a:extLst>
            </p:cNvPr>
            <p:cNvCxnSpPr>
              <a:cxnSpLocks/>
              <a:stCxn id="8" idx="2"/>
              <a:endCxn id="17" idx="0"/>
            </p:cNvCxnSpPr>
            <p:nvPr/>
          </p:nvCxnSpPr>
          <p:spPr>
            <a:xfrm>
              <a:off x="7878306" y="3781817"/>
              <a:ext cx="0" cy="228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FB323FFD-47DB-CAC5-239E-E7A25A16C674}"/>
                </a:ext>
              </a:extLst>
            </p:cNvPr>
            <p:cNvCxnSpPr>
              <a:stCxn id="13" idx="3"/>
              <a:endCxn id="6" idx="1"/>
            </p:cNvCxnSpPr>
            <p:nvPr/>
          </p:nvCxnSpPr>
          <p:spPr>
            <a:xfrm flipV="1">
              <a:off x="3684580" y="3484744"/>
              <a:ext cx="492954" cy="66931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CC1BDEB-5595-1180-9ADB-774AC09FE845}"/>
                </a:ext>
              </a:extLst>
            </p:cNvPr>
            <p:cNvCxnSpPr>
              <a:stCxn id="15" idx="3"/>
              <a:endCxn id="7" idx="1"/>
            </p:cNvCxnSpPr>
            <p:nvPr/>
          </p:nvCxnSpPr>
          <p:spPr>
            <a:xfrm flipV="1">
              <a:off x="4810712" y="3484744"/>
              <a:ext cx="492955" cy="6693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7C1BCCF-553C-01E5-50CF-059449448D0D}"/>
                </a:ext>
              </a:extLst>
            </p:cNvPr>
            <p:cNvCxnSpPr>
              <a:cxnSpLocks/>
              <a:stCxn id="16" idx="3"/>
              <a:endCxn id="53" idx="1"/>
            </p:cNvCxnSpPr>
            <p:nvPr/>
          </p:nvCxnSpPr>
          <p:spPr>
            <a:xfrm flipV="1">
              <a:off x="5936844" y="3484744"/>
              <a:ext cx="492955" cy="66931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37F7BE81-1925-8308-7673-32F7F17DC003}"/>
                </a:ext>
              </a:extLst>
            </p:cNvPr>
            <p:cNvCxnSpPr>
              <a:cxnSpLocks/>
              <a:stCxn id="55" idx="3"/>
              <a:endCxn id="8" idx="1"/>
            </p:cNvCxnSpPr>
            <p:nvPr/>
          </p:nvCxnSpPr>
          <p:spPr>
            <a:xfrm flipV="1">
              <a:off x="7062977" y="3484744"/>
              <a:ext cx="498738" cy="6693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30392CF-F0ED-2475-21C9-4E9A5C28598D}"/>
                </a:ext>
              </a:extLst>
            </p:cNvPr>
            <p:cNvCxnSpPr>
              <a:stCxn id="18" idx="2"/>
              <a:endCxn id="5" idx="0"/>
            </p:cNvCxnSpPr>
            <p:nvPr/>
          </p:nvCxnSpPr>
          <p:spPr>
            <a:xfrm>
              <a:off x="3367989" y="2969423"/>
              <a:ext cx="2" cy="218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FC3EDE-936E-E922-4A1F-0A1433F2F6C7}"/>
                </a:ext>
              </a:extLst>
            </p:cNvPr>
            <p:cNvCxnSpPr>
              <a:stCxn id="19" idx="2"/>
              <a:endCxn id="6" idx="0"/>
            </p:cNvCxnSpPr>
            <p:nvPr/>
          </p:nvCxnSpPr>
          <p:spPr>
            <a:xfrm flipH="1">
              <a:off x="4494124" y="2969423"/>
              <a:ext cx="4721" cy="218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EE656E2-398D-FFC3-03D7-E6EACD6C1C5F}"/>
                </a:ext>
              </a:extLst>
            </p:cNvPr>
            <p:cNvCxnSpPr>
              <a:stCxn id="20" idx="2"/>
              <a:endCxn id="7" idx="0"/>
            </p:cNvCxnSpPr>
            <p:nvPr/>
          </p:nvCxnSpPr>
          <p:spPr>
            <a:xfrm flipH="1">
              <a:off x="5620257" y="2969422"/>
              <a:ext cx="3257" cy="218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E40B33F-A149-6D7E-CD0B-F0C77A9D7027}"/>
                </a:ext>
              </a:extLst>
            </p:cNvPr>
            <p:cNvCxnSpPr>
              <a:stCxn id="21" idx="2"/>
              <a:endCxn id="8" idx="0"/>
            </p:cNvCxnSpPr>
            <p:nvPr/>
          </p:nvCxnSpPr>
          <p:spPr>
            <a:xfrm flipH="1">
              <a:off x="7878306" y="2969421"/>
              <a:ext cx="5068" cy="218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E61D6E49-708E-F64A-DC86-A3A37F1C8940}"/>
                </a:ext>
              </a:extLst>
            </p:cNvPr>
            <p:cNvSpPr/>
            <p:nvPr/>
          </p:nvSpPr>
          <p:spPr>
            <a:xfrm>
              <a:off x="1993209" y="5003532"/>
              <a:ext cx="633179"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D</a:t>
              </a:r>
              <a:endParaRPr lang="en-CA">
                <a:solidFill>
                  <a:schemeClr val="tx1"/>
                </a:solidFill>
              </a:endParaRPr>
            </a:p>
          </p:txBody>
        </p:sp>
        <p:sp>
          <p:nvSpPr>
            <p:cNvPr id="36" name="Rectangle: Rounded Corners 35">
              <a:extLst>
                <a:ext uri="{FF2B5EF4-FFF2-40B4-BE49-F238E27FC236}">
                  <a16:creationId xmlns:a16="http://schemas.microsoft.com/office/drawing/2014/main" id="{F5F6D533-6531-1DC8-9C24-AC8749A8D7BD}"/>
                </a:ext>
              </a:extLst>
            </p:cNvPr>
            <p:cNvSpPr/>
            <p:nvPr/>
          </p:nvSpPr>
          <p:spPr>
            <a:xfrm>
              <a:off x="3557361" y="5003532"/>
              <a:ext cx="633179"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D</a:t>
              </a:r>
              <a:endParaRPr lang="en-CA">
                <a:solidFill>
                  <a:schemeClr val="tx1"/>
                </a:solidFill>
              </a:endParaRPr>
            </a:p>
          </p:txBody>
        </p:sp>
        <p:sp>
          <p:nvSpPr>
            <p:cNvPr id="37" name="Rectangle: Rounded Corners 36">
              <a:extLst>
                <a:ext uri="{FF2B5EF4-FFF2-40B4-BE49-F238E27FC236}">
                  <a16:creationId xmlns:a16="http://schemas.microsoft.com/office/drawing/2014/main" id="{C0F18FCE-9DC5-E88F-0147-782BA697789E}"/>
                </a:ext>
              </a:extLst>
            </p:cNvPr>
            <p:cNvSpPr/>
            <p:nvPr/>
          </p:nvSpPr>
          <p:spPr>
            <a:xfrm>
              <a:off x="5112838" y="4986186"/>
              <a:ext cx="633179"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D</a:t>
              </a:r>
              <a:endParaRPr lang="en-CA">
                <a:solidFill>
                  <a:schemeClr val="tx1"/>
                </a:solidFill>
              </a:endParaRPr>
            </a:p>
          </p:txBody>
        </p:sp>
        <p:sp>
          <p:nvSpPr>
            <p:cNvPr id="38" name="Rectangle: Rounded Corners 37">
              <a:extLst>
                <a:ext uri="{FF2B5EF4-FFF2-40B4-BE49-F238E27FC236}">
                  <a16:creationId xmlns:a16="http://schemas.microsoft.com/office/drawing/2014/main" id="{12E5CD87-F4C8-2426-B98D-9F0E83AD30B0}"/>
                </a:ext>
              </a:extLst>
            </p:cNvPr>
            <p:cNvSpPr/>
            <p:nvPr/>
          </p:nvSpPr>
          <p:spPr>
            <a:xfrm>
              <a:off x="6656026" y="5003532"/>
              <a:ext cx="640405"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D</a:t>
              </a:r>
              <a:endParaRPr lang="en-CA">
                <a:solidFill>
                  <a:schemeClr val="tx1"/>
                </a:solidFill>
              </a:endParaRPr>
            </a:p>
          </p:txBody>
        </p:sp>
        <p:sp>
          <p:nvSpPr>
            <p:cNvPr id="39" name="TextBox 38">
              <a:extLst>
                <a:ext uri="{FF2B5EF4-FFF2-40B4-BE49-F238E27FC236}">
                  <a16:creationId xmlns:a16="http://schemas.microsoft.com/office/drawing/2014/main" id="{696D320E-04F5-1B18-1A3C-058B1EB51394}"/>
                </a:ext>
              </a:extLst>
            </p:cNvPr>
            <p:cNvSpPr txBox="1"/>
            <p:nvPr/>
          </p:nvSpPr>
          <p:spPr>
            <a:xfrm>
              <a:off x="2103709" y="4581028"/>
              <a:ext cx="412180" cy="301288"/>
            </a:xfrm>
            <a:prstGeom prst="rect">
              <a:avLst/>
            </a:prstGeom>
            <a:noFill/>
          </p:spPr>
          <p:txBody>
            <a:bodyPr wrap="none" rtlCol="0">
              <a:spAutoFit/>
            </a:bodyPr>
            <a:lstStyle/>
            <a:p>
              <a:pPr defTabSz="732434">
                <a:spcAft>
                  <a:spcPts val="540"/>
                </a:spcAft>
              </a:pPr>
              <a:r>
                <a:rPr lang="en-US" sz="1442" kern="1200">
                  <a:solidFill>
                    <a:schemeClr val="tx1"/>
                  </a:solidFill>
                  <a:latin typeface="+mn-lt"/>
                  <a:ea typeface="+mn-ea"/>
                  <a:cs typeface="+mn-cs"/>
                </a:rPr>
                <a:t>&lt;s&gt;</a:t>
              </a:r>
              <a:endParaRPr lang="en-CA"/>
            </a:p>
          </p:txBody>
        </p:sp>
        <p:cxnSp>
          <p:nvCxnSpPr>
            <p:cNvPr id="40" name="Straight Arrow Connector 39">
              <a:extLst>
                <a:ext uri="{FF2B5EF4-FFF2-40B4-BE49-F238E27FC236}">
                  <a16:creationId xmlns:a16="http://schemas.microsoft.com/office/drawing/2014/main" id="{CD1CAFC2-DC4F-ADCC-0E62-6841C3374724}"/>
                </a:ext>
              </a:extLst>
            </p:cNvPr>
            <p:cNvCxnSpPr>
              <a:cxnSpLocks/>
              <a:stCxn id="39" idx="2"/>
              <a:endCxn id="35" idx="0"/>
            </p:cNvCxnSpPr>
            <p:nvPr/>
          </p:nvCxnSpPr>
          <p:spPr>
            <a:xfrm>
              <a:off x="2309799" y="4882316"/>
              <a:ext cx="0" cy="121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68C2251-700B-B491-BC12-05C1084FC551}"/>
                </a:ext>
              </a:extLst>
            </p:cNvPr>
            <p:cNvCxnSpPr>
              <a:cxnSpLocks/>
              <a:stCxn id="35" idx="2"/>
              <a:endCxn id="42" idx="0"/>
            </p:cNvCxnSpPr>
            <p:nvPr/>
          </p:nvCxnSpPr>
          <p:spPr>
            <a:xfrm>
              <a:off x="2309799" y="5597678"/>
              <a:ext cx="5162" cy="251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5CCEB29-F7CF-791A-CD14-9A5126CDBFA9}"/>
                </a:ext>
              </a:extLst>
            </p:cNvPr>
            <p:cNvSpPr txBox="1"/>
            <p:nvPr/>
          </p:nvSpPr>
          <p:spPr>
            <a:xfrm>
              <a:off x="2006219" y="5849095"/>
              <a:ext cx="617485" cy="301288"/>
            </a:xfrm>
            <a:prstGeom prst="rect">
              <a:avLst/>
            </a:prstGeom>
            <a:noFill/>
          </p:spPr>
          <p:txBody>
            <a:bodyPr wrap="none" rtlCol="0">
              <a:spAutoFit/>
            </a:bodyPr>
            <a:lstStyle/>
            <a:p>
              <a:pPr defTabSz="732434">
                <a:spcAft>
                  <a:spcPts val="540"/>
                </a:spcAft>
              </a:pPr>
              <a:r>
                <a:rPr lang="hi-IN" sz="1442" kern="1200" dirty="0">
                  <a:solidFill>
                    <a:schemeClr val="tx1"/>
                  </a:solidFill>
                  <a:latin typeface="+mn-lt"/>
                  <a:ea typeface="+mn-ea"/>
                  <a:cs typeface="+mn-cs"/>
                </a:rPr>
                <a:t>बिल्ली</a:t>
              </a:r>
              <a:endParaRPr lang="en-CA" dirty="0"/>
            </a:p>
          </p:txBody>
        </p:sp>
        <p:sp>
          <p:nvSpPr>
            <p:cNvPr id="43" name="Rectangle: Rounded Corners 42">
              <a:extLst>
                <a:ext uri="{FF2B5EF4-FFF2-40B4-BE49-F238E27FC236}">
                  <a16:creationId xmlns:a16="http://schemas.microsoft.com/office/drawing/2014/main" id="{7D38F1AB-AD5C-D723-17A6-9BEB6F072554}"/>
                </a:ext>
              </a:extLst>
            </p:cNvPr>
            <p:cNvSpPr/>
            <p:nvPr/>
          </p:nvSpPr>
          <p:spPr>
            <a:xfrm>
              <a:off x="2877202" y="5162463"/>
              <a:ext cx="492954"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dirty="0">
                  <a:solidFill>
                    <a:schemeClr val="tx1"/>
                  </a:solidFill>
                  <a:latin typeface="+mn-lt"/>
                  <a:ea typeface="+mn-ea"/>
                  <a:cs typeface="+mn-cs"/>
                </a:rPr>
                <a:t>s1</a:t>
              </a:r>
              <a:endParaRPr lang="en-CA" dirty="0">
                <a:solidFill>
                  <a:schemeClr val="tx1"/>
                </a:solidFill>
              </a:endParaRPr>
            </a:p>
          </p:txBody>
        </p:sp>
        <p:cxnSp>
          <p:nvCxnSpPr>
            <p:cNvPr id="44" name="Straight Arrow Connector 43">
              <a:extLst>
                <a:ext uri="{FF2B5EF4-FFF2-40B4-BE49-F238E27FC236}">
                  <a16:creationId xmlns:a16="http://schemas.microsoft.com/office/drawing/2014/main" id="{9CEDED98-2EDB-7DD2-C4CA-8B615E48DC0A}"/>
                </a:ext>
              </a:extLst>
            </p:cNvPr>
            <p:cNvCxnSpPr>
              <a:stCxn id="35" idx="3"/>
              <a:endCxn id="43" idx="1"/>
            </p:cNvCxnSpPr>
            <p:nvPr/>
          </p:nvCxnSpPr>
          <p:spPr>
            <a:xfrm>
              <a:off x="2626388" y="5300605"/>
              <a:ext cx="250814" cy="5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F44FE80-BE00-432C-AABF-8F8650E83544}"/>
                </a:ext>
              </a:extLst>
            </p:cNvPr>
            <p:cNvCxnSpPr>
              <a:stCxn id="43" idx="3"/>
              <a:endCxn id="36" idx="1"/>
            </p:cNvCxnSpPr>
            <p:nvPr/>
          </p:nvCxnSpPr>
          <p:spPr>
            <a:xfrm flipV="1">
              <a:off x="3370156" y="5300605"/>
              <a:ext cx="187205" cy="5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DD2B6579-6E1C-D2CB-6387-3687CF360737}"/>
                </a:ext>
              </a:extLst>
            </p:cNvPr>
            <p:cNvSpPr/>
            <p:nvPr/>
          </p:nvSpPr>
          <p:spPr>
            <a:xfrm>
              <a:off x="4442073" y="5137932"/>
              <a:ext cx="492954"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dirty="0">
                  <a:solidFill>
                    <a:schemeClr val="tx1"/>
                  </a:solidFill>
                  <a:latin typeface="+mn-lt"/>
                  <a:ea typeface="+mn-ea"/>
                  <a:cs typeface="+mn-cs"/>
                </a:rPr>
                <a:t>s2</a:t>
              </a:r>
              <a:endParaRPr lang="en-CA" dirty="0">
                <a:solidFill>
                  <a:schemeClr val="tx1"/>
                </a:solidFill>
              </a:endParaRPr>
            </a:p>
          </p:txBody>
        </p:sp>
        <p:cxnSp>
          <p:nvCxnSpPr>
            <p:cNvPr id="47" name="Straight Arrow Connector 46">
              <a:extLst>
                <a:ext uri="{FF2B5EF4-FFF2-40B4-BE49-F238E27FC236}">
                  <a16:creationId xmlns:a16="http://schemas.microsoft.com/office/drawing/2014/main" id="{C5798482-6960-A35E-1624-CFB37D7E0D3F}"/>
                </a:ext>
              </a:extLst>
            </p:cNvPr>
            <p:cNvCxnSpPr>
              <a:endCxn id="46" idx="1"/>
            </p:cNvCxnSpPr>
            <p:nvPr/>
          </p:nvCxnSpPr>
          <p:spPr>
            <a:xfrm>
              <a:off x="4199213" y="5274585"/>
              <a:ext cx="242860" cy="7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62D5BB5-0335-345C-AB64-59455F09D39B}"/>
                </a:ext>
              </a:extLst>
            </p:cNvPr>
            <p:cNvCxnSpPr>
              <a:stCxn id="46" idx="3"/>
              <a:endCxn id="37" idx="1"/>
            </p:cNvCxnSpPr>
            <p:nvPr/>
          </p:nvCxnSpPr>
          <p:spPr>
            <a:xfrm>
              <a:off x="4935027" y="5281770"/>
              <a:ext cx="177811" cy="1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81B7B93-DC5B-22F8-EDAA-B384267EA743}"/>
                </a:ext>
              </a:extLst>
            </p:cNvPr>
            <p:cNvSpPr txBox="1"/>
            <p:nvPr/>
          </p:nvSpPr>
          <p:spPr>
            <a:xfrm>
              <a:off x="3522668" y="5849095"/>
              <a:ext cx="712693" cy="301288"/>
            </a:xfrm>
            <a:prstGeom prst="rect">
              <a:avLst/>
            </a:prstGeom>
            <a:noFill/>
          </p:spPr>
          <p:txBody>
            <a:bodyPr wrap="square">
              <a:spAutoFit/>
            </a:bodyPr>
            <a:lstStyle/>
            <a:p>
              <a:pPr defTabSz="732434">
                <a:spcAft>
                  <a:spcPts val="540"/>
                </a:spcAft>
              </a:pPr>
              <a:r>
                <a:rPr lang="hi-IN" sz="1442" kern="1200" dirty="0">
                  <a:solidFill>
                    <a:schemeClr val="tx1"/>
                  </a:solidFill>
                  <a:latin typeface="+mn-lt"/>
                  <a:ea typeface="+mn-ea"/>
                  <a:cs typeface="+mn-cs"/>
                </a:rPr>
                <a:t>चटाई</a:t>
              </a:r>
              <a:endParaRPr lang="en-CA" dirty="0"/>
            </a:p>
          </p:txBody>
        </p:sp>
        <p:cxnSp>
          <p:nvCxnSpPr>
            <p:cNvPr id="50" name="Straight Arrow Connector 49">
              <a:extLst>
                <a:ext uri="{FF2B5EF4-FFF2-40B4-BE49-F238E27FC236}">
                  <a16:creationId xmlns:a16="http://schemas.microsoft.com/office/drawing/2014/main" id="{2719DBDE-FEC5-FAD4-7171-512190814894}"/>
                </a:ext>
              </a:extLst>
            </p:cNvPr>
            <p:cNvCxnSpPr>
              <a:cxnSpLocks/>
              <a:stCxn id="36" idx="2"/>
              <a:endCxn id="49" idx="0"/>
            </p:cNvCxnSpPr>
            <p:nvPr/>
          </p:nvCxnSpPr>
          <p:spPr>
            <a:xfrm>
              <a:off x="3873951" y="5597678"/>
              <a:ext cx="5063" cy="251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76337F1-A72F-58B5-B596-5A6937DA5286}"/>
                </a:ext>
              </a:extLst>
            </p:cNvPr>
            <p:cNvSpPr txBox="1"/>
            <p:nvPr/>
          </p:nvSpPr>
          <p:spPr>
            <a:xfrm>
              <a:off x="5073808" y="5828558"/>
              <a:ext cx="712693" cy="301288"/>
            </a:xfrm>
            <a:prstGeom prst="rect">
              <a:avLst/>
            </a:prstGeom>
            <a:noFill/>
          </p:spPr>
          <p:txBody>
            <a:bodyPr wrap="square">
              <a:spAutoFit/>
            </a:bodyPr>
            <a:lstStyle/>
            <a:p>
              <a:pPr defTabSz="732434">
                <a:spcAft>
                  <a:spcPts val="540"/>
                </a:spcAft>
              </a:pPr>
              <a:r>
                <a:rPr lang="en-US" sz="1442" kern="1200" dirty="0">
                  <a:solidFill>
                    <a:schemeClr val="tx1"/>
                  </a:solidFill>
                  <a:latin typeface="+mn-lt"/>
                  <a:ea typeface="+mn-ea"/>
                  <a:cs typeface="+mn-cs"/>
                </a:rPr>
                <a:t>    </a:t>
              </a:r>
              <a:r>
                <a:rPr lang="hi-IN" sz="1442" kern="1200" dirty="0">
                  <a:solidFill>
                    <a:schemeClr val="tx1"/>
                  </a:solidFill>
                  <a:latin typeface="+mn-lt"/>
                  <a:ea typeface="+mn-ea"/>
                  <a:cs typeface="+mn-cs"/>
                </a:rPr>
                <a:t>पर</a:t>
              </a:r>
              <a:endParaRPr lang="en-CA" dirty="0"/>
            </a:p>
          </p:txBody>
        </p:sp>
        <p:cxnSp>
          <p:nvCxnSpPr>
            <p:cNvPr id="52" name="Straight Arrow Connector 51">
              <a:extLst>
                <a:ext uri="{FF2B5EF4-FFF2-40B4-BE49-F238E27FC236}">
                  <a16:creationId xmlns:a16="http://schemas.microsoft.com/office/drawing/2014/main" id="{F6926E9B-D5B7-5425-1883-6724FB3AF0B0}"/>
                </a:ext>
              </a:extLst>
            </p:cNvPr>
            <p:cNvCxnSpPr>
              <a:cxnSpLocks/>
              <a:stCxn id="37" idx="2"/>
              <a:endCxn id="51" idx="0"/>
            </p:cNvCxnSpPr>
            <p:nvPr/>
          </p:nvCxnSpPr>
          <p:spPr>
            <a:xfrm>
              <a:off x="5429428" y="5580331"/>
              <a:ext cx="727" cy="248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C5C4D2DD-A836-0906-A60D-44BC9E023758}"/>
                </a:ext>
              </a:extLst>
            </p:cNvPr>
            <p:cNvSpPr/>
            <p:nvPr/>
          </p:nvSpPr>
          <p:spPr>
            <a:xfrm>
              <a:off x="6429800" y="3187671"/>
              <a:ext cx="633179"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E</a:t>
              </a:r>
              <a:endParaRPr lang="en-CA">
                <a:solidFill>
                  <a:schemeClr val="tx1"/>
                </a:solidFill>
              </a:endParaRPr>
            </a:p>
          </p:txBody>
        </p:sp>
        <p:sp>
          <p:nvSpPr>
            <p:cNvPr id="54" name="TextBox 53">
              <a:extLst>
                <a:ext uri="{FF2B5EF4-FFF2-40B4-BE49-F238E27FC236}">
                  <a16:creationId xmlns:a16="http://schemas.microsoft.com/office/drawing/2014/main" id="{40BA14A8-10A9-4241-ACFA-1FF059869C0E}"/>
                </a:ext>
              </a:extLst>
            </p:cNvPr>
            <p:cNvSpPr txBox="1"/>
            <p:nvPr/>
          </p:nvSpPr>
          <p:spPr>
            <a:xfrm>
              <a:off x="6558814" y="2228085"/>
              <a:ext cx="349411" cy="301288"/>
            </a:xfrm>
            <a:prstGeom prst="rect">
              <a:avLst/>
            </a:prstGeom>
            <a:noFill/>
          </p:spPr>
          <p:txBody>
            <a:bodyPr wrap="none" rtlCol="0">
              <a:spAutoFit/>
            </a:bodyPr>
            <a:lstStyle/>
            <a:p>
              <a:pPr defTabSz="732434">
                <a:spcAft>
                  <a:spcPts val="540"/>
                </a:spcAft>
              </a:pPr>
              <a:r>
                <a:rPr lang="en-US" sz="1442" kern="1200">
                  <a:solidFill>
                    <a:schemeClr val="tx1"/>
                  </a:solidFill>
                  <a:latin typeface="+mn-lt"/>
                  <a:ea typeface="+mn-ea"/>
                  <a:cs typeface="+mn-cs"/>
                </a:rPr>
                <a:t>on</a:t>
              </a:r>
              <a:endParaRPr lang="en-CA"/>
            </a:p>
          </p:txBody>
        </p:sp>
        <p:sp>
          <p:nvSpPr>
            <p:cNvPr id="55" name="Rectangle: Rounded Corners 54">
              <a:extLst>
                <a:ext uri="{FF2B5EF4-FFF2-40B4-BE49-F238E27FC236}">
                  <a16:creationId xmlns:a16="http://schemas.microsoft.com/office/drawing/2014/main" id="{E4B2C649-8C68-8A47-AE01-52579F97B5BA}"/>
                </a:ext>
              </a:extLst>
            </p:cNvPr>
            <p:cNvSpPr/>
            <p:nvPr/>
          </p:nvSpPr>
          <p:spPr>
            <a:xfrm>
              <a:off x="6429798" y="4010225"/>
              <a:ext cx="633179"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h3</a:t>
              </a:r>
              <a:endParaRPr lang="en-CA">
                <a:solidFill>
                  <a:schemeClr val="tx1"/>
                </a:solidFill>
              </a:endParaRPr>
            </a:p>
          </p:txBody>
        </p:sp>
        <p:sp>
          <p:nvSpPr>
            <p:cNvPr id="56" name="Rectangle: Rounded Corners 55">
              <a:extLst>
                <a:ext uri="{FF2B5EF4-FFF2-40B4-BE49-F238E27FC236}">
                  <a16:creationId xmlns:a16="http://schemas.microsoft.com/office/drawing/2014/main" id="{1713C228-493C-EAB3-C274-73FCAED50DA3}"/>
                </a:ext>
              </a:extLst>
            </p:cNvPr>
            <p:cNvSpPr/>
            <p:nvPr/>
          </p:nvSpPr>
          <p:spPr>
            <a:xfrm>
              <a:off x="6660740" y="2552541"/>
              <a:ext cx="177812" cy="41688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7" name="Straight Arrow Connector 56">
              <a:extLst>
                <a:ext uri="{FF2B5EF4-FFF2-40B4-BE49-F238E27FC236}">
                  <a16:creationId xmlns:a16="http://schemas.microsoft.com/office/drawing/2014/main" id="{1F5312FF-DFC7-E7B8-5E88-7FB9FE2C87E4}"/>
                </a:ext>
              </a:extLst>
            </p:cNvPr>
            <p:cNvCxnSpPr>
              <a:cxnSpLocks/>
              <a:stCxn id="53" idx="2"/>
              <a:endCxn id="55" idx="0"/>
            </p:cNvCxnSpPr>
            <p:nvPr/>
          </p:nvCxnSpPr>
          <p:spPr>
            <a:xfrm flipH="1">
              <a:off x="6746388" y="3781817"/>
              <a:ext cx="2" cy="228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C229DD7-15FE-DC9D-5C52-123C5D923790}"/>
                </a:ext>
              </a:extLst>
            </p:cNvPr>
            <p:cNvCxnSpPr>
              <a:stCxn id="56" idx="2"/>
              <a:endCxn id="53" idx="0"/>
            </p:cNvCxnSpPr>
            <p:nvPr/>
          </p:nvCxnSpPr>
          <p:spPr>
            <a:xfrm flipH="1">
              <a:off x="6746390" y="2969422"/>
              <a:ext cx="3257" cy="218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45172729-A665-86AC-C594-0A434F5FE419}"/>
                </a:ext>
              </a:extLst>
            </p:cNvPr>
            <p:cNvSpPr/>
            <p:nvPr/>
          </p:nvSpPr>
          <p:spPr>
            <a:xfrm>
              <a:off x="8690375" y="3187671"/>
              <a:ext cx="633179"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E</a:t>
              </a:r>
              <a:endParaRPr lang="en-CA">
                <a:solidFill>
                  <a:schemeClr val="tx1"/>
                </a:solidFill>
              </a:endParaRPr>
            </a:p>
          </p:txBody>
        </p:sp>
        <p:sp>
          <p:nvSpPr>
            <p:cNvPr id="60" name="TextBox 59">
              <a:extLst>
                <a:ext uri="{FF2B5EF4-FFF2-40B4-BE49-F238E27FC236}">
                  <a16:creationId xmlns:a16="http://schemas.microsoft.com/office/drawing/2014/main" id="{82D636EB-9DC3-CAEE-F79B-C10CCE74D7B0}"/>
                </a:ext>
              </a:extLst>
            </p:cNvPr>
            <p:cNvSpPr txBox="1"/>
            <p:nvPr/>
          </p:nvSpPr>
          <p:spPr>
            <a:xfrm>
              <a:off x="8755526" y="2228085"/>
              <a:ext cx="452299" cy="301288"/>
            </a:xfrm>
            <a:prstGeom prst="rect">
              <a:avLst/>
            </a:prstGeom>
            <a:noFill/>
          </p:spPr>
          <p:txBody>
            <a:bodyPr wrap="none" rtlCol="0">
              <a:spAutoFit/>
            </a:bodyPr>
            <a:lstStyle/>
            <a:p>
              <a:pPr defTabSz="732434">
                <a:spcAft>
                  <a:spcPts val="540"/>
                </a:spcAft>
              </a:pPr>
              <a:r>
                <a:rPr lang="en-US" sz="1442" kern="1200">
                  <a:solidFill>
                    <a:schemeClr val="tx1"/>
                  </a:solidFill>
                  <a:latin typeface="+mn-lt"/>
                  <a:ea typeface="+mn-ea"/>
                  <a:cs typeface="+mn-cs"/>
                </a:rPr>
                <a:t>mat</a:t>
              </a:r>
              <a:endParaRPr lang="en-CA"/>
            </a:p>
          </p:txBody>
        </p:sp>
        <p:sp>
          <p:nvSpPr>
            <p:cNvPr id="61" name="Rectangle: Rounded Corners 60">
              <a:extLst>
                <a:ext uri="{FF2B5EF4-FFF2-40B4-BE49-F238E27FC236}">
                  <a16:creationId xmlns:a16="http://schemas.microsoft.com/office/drawing/2014/main" id="{F7D03393-9177-FB59-572B-DED17A6EBB87}"/>
                </a:ext>
              </a:extLst>
            </p:cNvPr>
            <p:cNvSpPr/>
            <p:nvPr/>
          </p:nvSpPr>
          <p:spPr>
            <a:xfrm>
              <a:off x="8690375" y="4010225"/>
              <a:ext cx="633179" cy="287676"/>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rgbClr val="555555"/>
                  </a:solidFill>
                  <a:latin typeface="+mn-lt"/>
                  <a:ea typeface="+mn-ea"/>
                  <a:cs typeface="+mn-cs"/>
                </a:rPr>
                <a:t>h5</a:t>
              </a:r>
              <a:endParaRPr lang="en-CA">
                <a:solidFill>
                  <a:schemeClr val="bg1"/>
                </a:solidFill>
              </a:endParaRPr>
            </a:p>
          </p:txBody>
        </p:sp>
        <p:sp>
          <p:nvSpPr>
            <p:cNvPr id="62" name="Rectangle: Rounded Corners 61">
              <a:extLst>
                <a:ext uri="{FF2B5EF4-FFF2-40B4-BE49-F238E27FC236}">
                  <a16:creationId xmlns:a16="http://schemas.microsoft.com/office/drawing/2014/main" id="{2A5557B8-8C7B-84F8-F96A-8B8D9866CCC8}"/>
                </a:ext>
              </a:extLst>
            </p:cNvPr>
            <p:cNvSpPr/>
            <p:nvPr/>
          </p:nvSpPr>
          <p:spPr>
            <a:xfrm>
              <a:off x="8923127" y="2552541"/>
              <a:ext cx="177812" cy="41688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3" name="Straight Arrow Connector 62">
              <a:extLst>
                <a:ext uri="{FF2B5EF4-FFF2-40B4-BE49-F238E27FC236}">
                  <a16:creationId xmlns:a16="http://schemas.microsoft.com/office/drawing/2014/main" id="{3DD578C8-9395-0B46-F677-0B7120DB98E7}"/>
                </a:ext>
              </a:extLst>
            </p:cNvPr>
            <p:cNvCxnSpPr>
              <a:cxnSpLocks/>
              <a:stCxn id="59" idx="2"/>
              <a:endCxn id="61" idx="0"/>
            </p:cNvCxnSpPr>
            <p:nvPr/>
          </p:nvCxnSpPr>
          <p:spPr>
            <a:xfrm>
              <a:off x="9006965" y="3781817"/>
              <a:ext cx="0" cy="228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06480DA-855A-2F8A-4D74-9FE61B1569D0}"/>
                </a:ext>
              </a:extLst>
            </p:cNvPr>
            <p:cNvCxnSpPr>
              <a:stCxn id="62" idx="2"/>
              <a:endCxn id="59" idx="0"/>
            </p:cNvCxnSpPr>
            <p:nvPr/>
          </p:nvCxnSpPr>
          <p:spPr>
            <a:xfrm flipH="1">
              <a:off x="9006965" y="2969421"/>
              <a:ext cx="5068" cy="218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EF10089D-2715-5EBF-0542-76CCD4E58726}"/>
                </a:ext>
              </a:extLst>
            </p:cNvPr>
            <p:cNvCxnSpPr>
              <a:stCxn id="17" idx="3"/>
              <a:endCxn id="59" idx="1"/>
            </p:cNvCxnSpPr>
            <p:nvPr/>
          </p:nvCxnSpPr>
          <p:spPr>
            <a:xfrm flipV="1">
              <a:off x="8194895" y="3484744"/>
              <a:ext cx="495480" cy="6693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51008D42-A6DA-E80E-002B-20C7022BBA0A}"/>
                </a:ext>
              </a:extLst>
            </p:cNvPr>
            <p:cNvSpPr/>
            <p:nvPr/>
          </p:nvSpPr>
          <p:spPr>
            <a:xfrm>
              <a:off x="5985261" y="5141741"/>
              <a:ext cx="492954"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dirty="0">
                  <a:solidFill>
                    <a:schemeClr val="tx1"/>
                  </a:solidFill>
                  <a:latin typeface="+mn-lt"/>
                  <a:ea typeface="+mn-ea"/>
                  <a:cs typeface="+mn-cs"/>
                </a:rPr>
                <a:t>s3</a:t>
              </a:r>
              <a:endParaRPr lang="en-CA" dirty="0">
                <a:solidFill>
                  <a:schemeClr val="tx1"/>
                </a:solidFill>
              </a:endParaRPr>
            </a:p>
          </p:txBody>
        </p:sp>
        <p:cxnSp>
          <p:nvCxnSpPr>
            <p:cNvPr id="67" name="Straight Arrow Connector 66">
              <a:extLst>
                <a:ext uri="{FF2B5EF4-FFF2-40B4-BE49-F238E27FC236}">
                  <a16:creationId xmlns:a16="http://schemas.microsoft.com/office/drawing/2014/main" id="{F5DCCE7E-710B-8BA8-1E90-9DA8C98A9C82}"/>
                </a:ext>
              </a:extLst>
            </p:cNvPr>
            <p:cNvCxnSpPr>
              <a:cxnSpLocks/>
              <a:stCxn id="37" idx="3"/>
              <a:endCxn id="66" idx="1"/>
            </p:cNvCxnSpPr>
            <p:nvPr/>
          </p:nvCxnSpPr>
          <p:spPr>
            <a:xfrm>
              <a:off x="5746017" y="5283258"/>
              <a:ext cx="239244" cy="2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1D8348C-661D-D340-0599-181E8F096B1A}"/>
                </a:ext>
              </a:extLst>
            </p:cNvPr>
            <p:cNvCxnSpPr>
              <a:stCxn id="66" idx="3"/>
            </p:cNvCxnSpPr>
            <p:nvPr/>
          </p:nvCxnSpPr>
          <p:spPr>
            <a:xfrm>
              <a:off x="6478215" y="5285579"/>
              <a:ext cx="177811" cy="1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AD323595-0F3F-5E3A-1D35-3ED5AC1ED436}"/>
                </a:ext>
              </a:extLst>
            </p:cNvPr>
            <p:cNvSpPr txBox="1"/>
            <p:nvPr/>
          </p:nvSpPr>
          <p:spPr>
            <a:xfrm>
              <a:off x="6624949" y="5828558"/>
              <a:ext cx="712693" cy="301288"/>
            </a:xfrm>
            <a:prstGeom prst="rect">
              <a:avLst/>
            </a:prstGeom>
            <a:noFill/>
          </p:spPr>
          <p:txBody>
            <a:bodyPr wrap="square">
              <a:spAutoFit/>
            </a:bodyPr>
            <a:lstStyle/>
            <a:p>
              <a:pPr defTabSz="732434">
                <a:spcAft>
                  <a:spcPts val="540"/>
                </a:spcAft>
              </a:pPr>
              <a:r>
                <a:rPr lang="en-US" sz="1442" kern="1200" dirty="0">
                  <a:solidFill>
                    <a:schemeClr val="tx1"/>
                  </a:solidFill>
                  <a:latin typeface="+mn-lt"/>
                  <a:ea typeface="+mn-ea"/>
                  <a:cs typeface="+mn-cs"/>
                </a:rPr>
                <a:t>    </a:t>
              </a:r>
              <a:r>
                <a:rPr lang="hi-IN" sz="1442" kern="1200" dirty="0">
                  <a:solidFill>
                    <a:schemeClr val="tx1"/>
                  </a:solidFill>
                  <a:latin typeface="+mn-lt"/>
                  <a:ea typeface="+mn-ea"/>
                  <a:cs typeface="+mn-cs"/>
                </a:rPr>
                <a:t>बैठ</a:t>
              </a:r>
              <a:endParaRPr lang="en-CA" dirty="0"/>
            </a:p>
          </p:txBody>
        </p:sp>
        <p:cxnSp>
          <p:nvCxnSpPr>
            <p:cNvPr id="70" name="Straight Arrow Connector 69">
              <a:extLst>
                <a:ext uri="{FF2B5EF4-FFF2-40B4-BE49-F238E27FC236}">
                  <a16:creationId xmlns:a16="http://schemas.microsoft.com/office/drawing/2014/main" id="{E832E970-182F-682B-F426-9EC7C62DAF23}"/>
                </a:ext>
              </a:extLst>
            </p:cNvPr>
            <p:cNvCxnSpPr>
              <a:cxnSpLocks/>
              <a:stCxn id="38" idx="2"/>
              <a:endCxn id="69" idx="0"/>
            </p:cNvCxnSpPr>
            <p:nvPr/>
          </p:nvCxnSpPr>
          <p:spPr>
            <a:xfrm>
              <a:off x="6976229" y="5597678"/>
              <a:ext cx="5067" cy="230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Rounded Corners 70">
              <a:extLst>
                <a:ext uri="{FF2B5EF4-FFF2-40B4-BE49-F238E27FC236}">
                  <a16:creationId xmlns:a16="http://schemas.microsoft.com/office/drawing/2014/main" id="{9DBBCCD2-15DF-3ABD-5F14-EA604E11962A}"/>
                </a:ext>
              </a:extLst>
            </p:cNvPr>
            <p:cNvSpPr/>
            <p:nvPr/>
          </p:nvSpPr>
          <p:spPr>
            <a:xfrm>
              <a:off x="8206440" y="5016014"/>
              <a:ext cx="640405"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D</a:t>
              </a:r>
              <a:endParaRPr lang="en-CA">
                <a:solidFill>
                  <a:schemeClr val="tx1"/>
                </a:solidFill>
              </a:endParaRPr>
            </a:p>
          </p:txBody>
        </p:sp>
        <p:sp>
          <p:nvSpPr>
            <p:cNvPr id="72" name="Rectangle: Rounded Corners 71">
              <a:extLst>
                <a:ext uri="{FF2B5EF4-FFF2-40B4-BE49-F238E27FC236}">
                  <a16:creationId xmlns:a16="http://schemas.microsoft.com/office/drawing/2014/main" id="{175CF3D6-BC1A-FD8C-8BAC-28101B3050C7}"/>
                </a:ext>
              </a:extLst>
            </p:cNvPr>
            <p:cNvSpPr/>
            <p:nvPr/>
          </p:nvSpPr>
          <p:spPr>
            <a:xfrm>
              <a:off x="7535675" y="5154223"/>
              <a:ext cx="492954"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dirty="0">
                  <a:solidFill>
                    <a:schemeClr val="tx1"/>
                  </a:solidFill>
                  <a:latin typeface="+mn-lt"/>
                  <a:ea typeface="+mn-ea"/>
                  <a:cs typeface="+mn-cs"/>
                </a:rPr>
                <a:t>s4</a:t>
              </a:r>
              <a:endParaRPr lang="en-CA" dirty="0">
                <a:solidFill>
                  <a:schemeClr val="tx1"/>
                </a:solidFill>
              </a:endParaRPr>
            </a:p>
          </p:txBody>
        </p:sp>
        <p:cxnSp>
          <p:nvCxnSpPr>
            <p:cNvPr id="73" name="Straight Arrow Connector 72">
              <a:extLst>
                <a:ext uri="{FF2B5EF4-FFF2-40B4-BE49-F238E27FC236}">
                  <a16:creationId xmlns:a16="http://schemas.microsoft.com/office/drawing/2014/main" id="{628CB62F-F4C3-4838-8D3A-865CBEE19B84}"/>
                </a:ext>
              </a:extLst>
            </p:cNvPr>
            <p:cNvCxnSpPr>
              <a:cxnSpLocks/>
              <a:stCxn id="38" idx="3"/>
              <a:endCxn id="72" idx="1"/>
            </p:cNvCxnSpPr>
            <p:nvPr/>
          </p:nvCxnSpPr>
          <p:spPr>
            <a:xfrm flipV="1">
              <a:off x="7296431" y="5298061"/>
              <a:ext cx="239244" cy="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09797E9-C86F-BCF5-3927-598352FF1406}"/>
                </a:ext>
              </a:extLst>
            </p:cNvPr>
            <p:cNvCxnSpPr>
              <a:stCxn id="72" idx="3"/>
            </p:cNvCxnSpPr>
            <p:nvPr/>
          </p:nvCxnSpPr>
          <p:spPr>
            <a:xfrm>
              <a:off x="8028629" y="5298061"/>
              <a:ext cx="177811" cy="1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3B6747A2-8384-D92D-D938-3ABA86BDBE6A}"/>
                </a:ext>
              </a:extLst>
            </p:cNvPr>
            <p:cNvSpPr txBox="1"/>
            <p:nvPr/>
          </p:nvSpPr>
          <p:spPr>
            <a:xfrm>
              <a:off x="8170596" y="5875267"/>
              <a:ext cx="712693" cy="301288"/>
            </a:xfrm>
            <a:prstGeom prst="rect">
              <a:avLst/>
            </a:prstGeom>
            <a:noFill/>
          </p:spPr>
          <p:txBody>
            <a:bodyPr wrap="square">
              <a:spAutoFit/>
            </a:bodyPr>
            <a:lstStyle/>
            <a:p>
              <a:pPr defTabSz="732434">
                <a:spcAft>
                  <a:spcPts val="540"/>
                </a:spcAft>
              </a:pPr>
              <a:r>
                <a:rPr lang="en-US" sz="1442" kern="1200" dirty="0">
                  <a:solidFill>
                    <a:schemeClr val="tx1"/>
                  </a:solidFill>
                  <a:latin typeface="+mn-lt"/>
                  <a:ea typeface="+mn-ea"/>
                  <a:cs typeface="+mn-cs"/>
                </a:rPr>
                <a:t>    </a:t>
              </a:r>
              <a:r>
                <a:rPr lang="hi-IN" sz="1442" kern="1200" dirty="0">
                  <a:solidFill>
                    <a:schemeClr val="tx1"/>
                  </a:solidFill>
                  <a:latin typeface="+mn-lt"/>
                  <a:ea typeface="+mn-ea"/>
                  <a:cs typeface="+mn-cs"/>
                </a:rPr>
                <a:t>गई</a:t>
              </a:r>
              <a:endParaRPr lang="en-CA" dirty="0"/>
            </a:p>
          </p:txBody>
        </p:sp>
        <p:cxnSp>
          <p:nvCxnSpPr>
            <p:cNvPr id="76" name="Straight Arrow Connector 75">
              <a:extLst>
                <a:ext uri="{FF2B5EF4-FFF2-40B4-BE49-F238E27FC236}">
                  <a16:creationId xmlns:a16="http://schemas.microsoft.com/office/drawing/2014/main" id="{6B022DC8-198E-E785-BE66-C781AD37F083}"/>
                </a:ext>
              </a:extLst>
            </p:cNvPr>
            <p:cNvCxnSpPr>
              <a:cxnSpLocks/>
              <a:stCxn id="71" idx="2"/>
              <a:endCxn id="75" idx="0"/>
            </p:cNvCxnSpPr>
            <p:nvPr/>
          </p:nvCxnSpPr>
          <p:spPr>
            <a:xfrm>
              <a:off x="8526643" y="5610160"/>
              <a:ext cx="299" cy="265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33E6FFF-5B1B-E1D1-DA08-CD0774EDC255}"/>
                </a:ext>
              </a:extLst>
            </p:cNvPr>
            <p:cNvCxnSpPr>
              <a:cxnSpLocks/>
              <a:stCxn id="61" idx="3"/>
              <a:endCxn id="90" idx="1"/>
            </p:cNvCxnSpPr>
            <p:nvPr/>
          </p:nvCxnSpPr>
          <p:spPr>
            <a:xfrm flipH="1">
              <a:off x="1196958" y="4154063"/>
              <a:ext cx="8126596" cy="1143998"/>
            </a:xfrm>
            <a:prstGeom prst="bentConnector5">
              <a:avLst>
                <a:gd name="adj1" fmla="val -2813"/>
                <a:gd name="adj2" fmla="val 37453"/>
                <a:gd name="adj3" fmla="val 102813"/>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D564E73B-911E-D525-A321-0BD508B60DD8}"/>
                </a:ext>
              </a:extLst>
            </p:cNvPr>
            <p:cNvCxnSpPr>
              <a:stCxn id="42" idx="3"/>
              <a:endCxn id="36" idx="0"/>
            </p:cNvCxnSpPr>
            <p:nvPr/>
          </p:nvCxnSpPr>
          <p:spPr>
            <a:xfrm flipV="1">
              <a:off x="2623704" y="5003532"/>
              <a:ext cx="1250247" cy="996207"/>
            </a:xfrm>
            <a:prstGeom prst="bentConnector4">
              <a:avLst>
                <a:gd name="adj1" fmla="val 24505"/>
                <a:gd name="adj2" fmla="val 1187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06BEE768-77C6-1873-E302-7CCC1F616810}"/>
                </a:ext>
              </a:extLst>
            </p:cNvPr>
            <p:cNvCxnSpPr>
              <a:stCxn id="49" idx="3"/>
              <a:endCxn id="37" idx="0"/>
            </p:cNvCxnSpPr>
            <p:nvPr/>
          </p:nvCxnSpPr>
          <p:spPr>
            <a:xfrm flipV="1">
              <a:off x="4235360" y="4986186"/>
              <a:ext cx="1194068" cy="1013554"/>
            </a:xfrm>
            <a:prstGeom prst="bentConnector4">
              <a:avLst>
                <a:gd name="adj1" fmla="val 22941"/>
                <a:gd name="adj2" fmla="val 1183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6D8C0860-A781-DBD4-FF74-A1C2B7D9ACD7}"/>
                </a:ext>
              </a:extLst>
            </p:cNvPr>
            <p:cNvCxnSpPr>
              <a:cxnSpLocks/>
              <a:stCxn id="51" idx="3"/>
              <a:endCxn id="38" idx="0"/>
            </p:cNvCxnSpPr>
            <p:nvPr/>
          </p:nvCxnSpPr>
          <p:spPr>
            <a:xfrm flipV="1">
              <a:off x="5786501" y="5003532"/>
              <a:ext cx="1189728" cy="975670"/>
            </a:xfrm>
            <a:prstGeom prst="bentConnector4">
              <a:avLst>
                <a:gd name="adj1" fmla="val 21233"/>
                <a:gd name="adj2" fmla="val 1191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4DBFFAC5-9EDE-AC78-8F5E-8322C0929225}"/>
                </a:ext>
              </a:extLst>
            </p:cNvPr>
            <p:cNvCxnSpPr>
              <a:stCxn id="69" idx="3"/>
              <a:endCxn id="71" idx="0"/>
            </p:cNvCxnSpPr>
            <p:nvPr/>
          </p:nvCxnSpPr>
          <p:spPr>
            <a:xfrm flipV="1">
              <a:off x="7337642" y="5016014"/>
              <a:ext cx="1189001" cy="963188"/>
            </a:xfrm>
            <a:prstGeom prst="bentConnector4">
              <a:avLst>
                <a:gd name="adj1" fmla="val 21216"/>
                <a:gd name="adj2" fmla="val 11936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2425F443-0B69-C0E5-E2C4-A91A0761015D}"/>
                </a:ext>
              </a:extLst>
            </p:cNvPr>
            <p:cNvSpPr/>
            <p:nvPr/>
          </p:nvSpPr>
          <p:spPr>
            <a:xfrm>
              <a:off x="9765172" y="5027007"/>
              <a:ext cx="640405" cy="5941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a:solidFill>
                    <a:schemeClr val="tx1"/>
                  </a:solidFill>
                  <a:latin typeface="+mn-lt"/>
                  <a:ea typeface="+mn-ea"/>
                  <a:cs typeface="+mn-cs"/>
                </a:rPr>
                <a:t>D</a:t>
              </a:r>
              <a:endParaRPr lang="en-CA">
                <a:solidFill>
                  <a:schemeClr val="tx1"/>
                </a:solidFill>
              </a:endParaRPr>
            </a:p>
          </p:txBody>
        </p:sp>
        <p:sp>
          <p:nvSpPr>
            <p:cNvPr id="83" name="Rectangle: Rounded Corners 82">
              <a:extLst>
                <a:ext uri="{FF2B5EF4-FFF2-40B4-BE49-F238E27FC236}">
                  <a16:creationId xmlns:a16="http://schemas.microsoft.com/office/drawing/2014/main" id="{B4352661-9167-34E4-716D-C3160D7048FE}"/>
                </a:ext>
              </a:extLst>
            </p:cNvPr>
            <p:cNvSpPr/>
            <p:nvPr/>
          </p:nvSpPr>
          <p:spPr>
            <a:xfrm>
              <a:off x="9094407" y="5165216"/>
              <a:ext cx="492954"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dirty="0">
                  <a:solidFill>
                    <a:schemeClr val="tx1"/>
                  </a:solidFill>
                  <a:latin typeface="+mn-lt"/>
                  <a:ea typeface="+mn-ea"/>
                  <a:cs typeface="+mn-cs"/>
                </a:rPr>
                <a:t>s5</a:t>
              </a:r>
              <a:endParaRPr lang="en-CA" dirty="0">
                <a:solidFill>
                  <a:schemeClr val="tx1"/>
                </a:solidFill>
              </a:endParaRPr>
            </a:p>
          </p:txBody>
        </p:sp>
        <p:cxnSp>
          <p:nvCxnSpPr>
            <p:cNvPr id="84" name="Straight Arrow Connector 83">
              <a:extLst>
                <a:ext uri="{FF2B5EF4-FFF2-40B4-BE49-F238E27FC236}">
                  <a16:creationId xmlns:a16="http://schemas.microsoft.com/office/drawing/2014/main" id="{54B1B6B7-B335-D34C-707F-F56B5320448C}"/>
                </a:ext>
              </a:extLst>
            </p:cNvPr>
            <p:cNvCxnSpPr>
              <a:cxnSpLocks/>
              <a:stCxn id="71" idx="3"/>
              <a:endCxn id="83" idx="1"/>
            </p:cNvCxnSpPr>
            <p:nvPr/>
          </p:nvCxnSpPr>
          <p:spPr>
            <a:xfrm flipV="1">
              <a:off x="8846845" y="5309054"/>
              <a:ext cx="247562" cy="4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AFFDB85-ED5C-3BDB-6372-6DDDD585DFFA}"/>
                </a:ext>
              </a:extLst>
            </p:cNvPr>
            <p:cNvCxnSpPr>
              <a:stCxn id="83" idx="3"/>
            </p:cNvCxnSpPr>
            <p:nvPr/>
          </p:nvCxnSpPr>
          <p:spPr>
            <a:xfrm>
              <a:off x="9587361" y="5309054"/>
              <a:ext cx="177811" cy="1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2434CDEF-DA6A-B8DA-1F20-61303888DCF7}"/>
                </a:ext>
              </a:extLst>
            </p:cNvPr>
            <p:cNvSpPr txBox="1"/>
            <p:nvPr/>
          </p:nvSpPr>
          <p:spPr>
            <a:xfrm>
              <a:off x="9734746" y="5875668"/>
              <a:ext cx="712693" cy="301288"/>
            </a:xfrm>
            <a:prstGeom prst="rect">
              <a:avLst/>
            </a:prstGeom>
            <a:noFill/>
          </p:spPr>
          <p:txBody>
            <a:bodyPr wrap="square">
              <a:spAutoFit/>
            </a:bodyPr>
            <a:lstStyle/>
            <a:p>
              <a:pPr defTabSz="732434">
                <a:spcAft>
                  <a:spcPts val="540"/>
                </a:spcAft>
              </a:pPr>
              <a:r>
                <a:rPr lang="en-US" sz="1442" kern="1200">
                  <a:solidFill>
                    <a:schemeClr val="tx1"/>
                  </a:solidFill>
                  <a:latin typeface="+mn-lt"/>
                  <a:ea typeface="+mn-ea"/>
                  <a:cs typeface="+mn-cs"/>
                </a:rPr>
                <a:t> &lt;end&gt;</a:t>
              </a:r>
              <a:endParaRPr lang="en-CA"/>
            </a:p>
          </p:txBody>
        </p:sp>
        <p:cxnSp>
          <p:nvCxnSpPr>
            <p:cNvPr id="87" name="Straight Arrow Connector 86">
              <a:extLst>
                <a:ext uri="{FF2B5EF4-FFF2-40B4-BE49-F238E27FC236}">
                  <a16:creationId xmlns:a16="http://schemas.microsoft.com/office/drawing/2014/main" id="{520921D6-F1E7-21C9-763E-0FDD1E7AB5F0}"/>
                </a:ext>
              </a:extLst>
            </p:cNvPr>
            <p:cNvCxnSpPr>
              <a:cxnSpLocks/>
              <a:stCxn id="82" idx="2"/>
              <a:endCxn id="86" idx="0"/>
            </p:cNvCxnSpPr>
            <p:nvPr/>
          </p:nvCxnSpPr>
          <p:spPr>
            <a:xfrm>
              <a:off x="10085375" y="5621153"/>
              <a:ext cx="5718" cy="254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62CB4B6E-44F9-75BA-771A-D609E3D49459}"/>
                </a:ext>
              </a:extLst>
            </p:cNvPr>
            <p:cNvCxnSpPr>
              <a:cxnSpLocks/>
              <a:stCxn id="75" idx="3"/>
              <a:endCxn id="82" idx="0"/>
            </p:cNvCxnSpPr>
            <p:nvPr/>
          </p:nvCxnSpPr>
          <p:spPr>
            <a:xfrm flipV="1">
              <a:off x="8883288" y="5027007"/>
              <a:ext cx="1202087" cy="998903"/>
            </a:xfrm>
            <a:prstGeom prst="bentConnector4">
              <a:avLst>
                <a:gd name="adj1" fmla="val 19364"/>
                <a:gd name="adj2" fmla="val 118669"/>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Callout: Line 88">
              <a:extLst>
                <a:ext uri="{FF2B5EF4-FFF2-40B4-BE49-F238E27FC236}">
                  <a16:creationId xmlns:a16="http://schemas.microsoft.com/office/drawing/2014/main" id="{1EBD47FF-86FD-82FB-A01E-903AB0A904FF}"/>
                </a:ext>
              </a:extLst>
            </p:cNvPr>
            <p:cNvSpPr/>
            <p:nvPr/>
          </p:nvSpPr>
          <p:spPr>
            <a:xfrm>
              <a:off x="10034112" y="3361654"/>
              <a:ext cx="1542089" cy="912187"/>
            </a:xfrm>
            <a:prstGeom prst="borderCallout1">
              <a:avLst>
                <a:gd name="adj1" fmla="val 52952"/>
                <a:gd name="adj2" fmla="val -2059"/>
                <a:gd name="adj3" fmla="val 78870"/>
                <a:gd name="adj4" fmla="val -45199"/>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schemeClr val="accent2"/>
                  </a:solidFill>
                </a:rPr>
                <a:t>Bottleneck for long context lengths</a:t>
              </a:r>
              <a:endParaRPr lang="en-CA">
                <a:solidFill>
                  <a:schemeClr val="accent2"/>
                </a:solidFill>
              </a:endParaRPr>
            </a:p>
          </p:txBody>
        </p:sp>
        <p:sp>
          <p:nvSpPr>
            <p:cNvPr id="90" name="Rectangle: Rounded Corners 89">
              <a:extLst>
                <a:ext uri="{FF2B5EF4-FFF2-40B4-BE49-F238E27FC236}">
                  <a16:creationId xmlns:a16="http://schemas.microsoft.com/office/drawing/2014/main" id="{9822EE62-91DC-26F2-4BC1-0F7CD877F0D9}"/>
                </a:ext>
              </a:extLst>
            </p:cNvPr>
            <p:cNvSpPr/>
            <p:nvPr/>
          </p:nvSpPr>
          <p:spPr>
            <a:xfrm>
              <a:off x="1196958" y="5154223"/>
              <a:ext cx="492954" cy="2876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32434">
                <a:spcAft>
                  <a:spcPts val="540"/>
                </a:spcAft>
              </a:pPr>
              <a:r>
                <a:rPr lang="en-US" sz="1442" kern="1200" dirty="0">
                  <a:solidFill>
                    <a:schemeClr val="tx1"/>
                  </a:solidFill>
                  <a:latin typeface="+mn-lt"/>
                  <a:ea typeface="+mn-ea"/>
                  <a:cs typeface="+mn-cs"/>
                </a:rPr>
                <a:t>s0</a:t>
              </a:r>
              <a:endParaRPr lang="en-CA" dirty="0">
                <a:solidFill>
                  <a:schemeClr val="tx1"/>
                </a:solidFill>
              </a:endParaRPr>
            </a:p>
          </p:txBody>
        </p:sp>
        <p:cxnSp>
          <p:nvCxnSpPr>
            <p:cNvPr id="93" name="Straight Arrow Connector 92">
              <a:extLst>
                <a:ext uri="{FF2B5EF4-FFF2-40B4-BE49-F238E27FC236}">
                  <a16:creationId xmlns:a16="http://schemas.microsoft.com/office/drawing/2014/main" id="{A0269442-7FC3-411B-8C59-5E9FF6E786AE}"/>
                </a:ext>
              </a:extLst>
            </p:cNvPr>
            <p:cNvCxnSpPr>
              <a:stCxn id="90" idx="3"/>
              <a:endCxn id="35" idx="1"/>
            </p:cNvCxnSpPr>
            <p:nvPr/>
          </p:nvCxnSpPr>
          <p:spPr>
            <a:xfrm>
              <a:off x="1689912" y="5298061"/>
              <a:ext cx="303297" cy="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9C397F4A-FEDD-0EC4-D3EF-842CF5BE23C8}"/>
              </a:ext>
            </a:extLst>
          </p:cNvPr>
          <p:cNvSpPr/>
          <p:nvPr/>
        </p:nvSpPr>
        <p:spPr>
          <a:xfrm>
            <a:off x="512092" y="2004817"/>
            <a:ext cx="1644155" cy="8896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Inherent sequential processing</a:t>
            </a:r>
            <a:endParaRPr lang="en-CA" dirty="0">
              <a:solidFill>
                <a:schemeClr val="accent2"/>
              </a:solidFill>
            </a:endParaRPr>
          </a:p>
        </p:txBody>
      </p:sp>
      <p:cxnSp>
        <p:nvCxnSpPr>
          <p:cNvPr id="91" name="Connector: Curved 90">
            <a:extLst>
              <a:ext uri="{FF2B5EF4-FFF2-40B4-BE49-F238E27FC236}">
                <a16:creationId xmlns:a16="http://schemas.microsoft.com/office/drawing/2014/main" id="{7FE18516-BB38-3A4E-3468-C8AFA7B0504B}"/>
              </a:ext>
            </a:extLst>
          </p:cNvPr>
          <p:cNvCxnSpPr>
            <a:cxnSpLocks/>
            <a:stCxn id="3" idx="3"/>
          </p:cNvCxnSpPr>
          <p:nvPr/>
        </p:nvCxnSpPr>
        <p:spPr>
          <a:xfrm>
            <a:off x="2156247" y="2449626"/>
            <a:ext cx="1810472" cy="912028"/>
          </a:xfrm>
          <a:prstGeom prst="curvedConnector3">
            <a:avLst>
              <a:gd name="adj1" fmla="val 102562"/>
            </a:avLst>
          </a:prstGeom>
          <a:ln w="127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7" name="Connector: Curved 96">
            <a:extLst>
              <a:ext uri="{FF2B5EF4-FFF2-40B4-BE49-F238E27FC236}">
                <a16:creationId xmlns:a16="http://schemas.microsoft.com/office/drawing/2014/main" id="{2493F4B3-0C38-420B-19B4-401F92F952D4}"/>
              </a:ext>
            </a:extLst>
          </p:cNvPr>
          <p:cNvCxnSpPr>
            <a:cxnSpLocks/>
            <a:stCxn id="3" idx="3"/>
          </p:cNvCxnSpPr>
          <p:nvPr/>
        </p:nvCxnSpPr>
        <p:spPr>
          <a:xfrm>
            <a:off x="2156247" y="2449626"/>
            <a:ext cx="2949621" cy="965300"/>
          </a:xfrm>
          <a:prstGeom prst="curvedConnector3">
            <a:avLst>
              <a:gd name="adj1" fmla="val 100106"/>
            </a:avLst>
          </a:prstGeom>
          <a:ln w="127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3" name="Connector: Curved 102">
            <a:extLst>
              <a:ext uri="{FF2B5EF4-FFF2-40B4-BE49-F238E27FC236}">
                <a16:creationId xmlns:a16="http://schemas.microsoft.com/office/drawing/2014/main" id="{37EC7973-4CD7-E2EE-282C-16CB3F8925BF}"/>
              </a:ext>
            </a:extLst>
          </p:cNvPr>
          <p:cNvCxnSpPr>
            <a:cxnSpLocks/>
            <a:stCxn id="3" idx="3"/>
          </p:cNvCxnSpPr>
          <p:nvPr/>
        </p:nvCxnSpPr>
        <p:spPr>
          <a:xfrm>
            <a:off x="2156247" y="2449626"/>
            <a:ext cx="6311513" cy="886688"/>
          </a:xfrm>
          <a:prstGeom prst="curvedConnector3">
            <a:avLst>
              <a:gd name="adj1" fmla="val 100792"/>
            </a:avLst>
          </a:prstGeom>
          <a:ln w="127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7" name="Connector: Curved 106">
            <a:extLst>
              <a:ext uri="{FF2B5EF4-FFF2-40B4-BE49-F238E27FC236}">
                <a16:creationId xmlns:a16="http://schemas.microsoft.com/office/drawing/2014/main" id="{FD484F8F-FF38-551D-6F49-9FAE15C54445}"/>
              </a:ext>
            </a:extLst>
          </p:cNvPr>
          <p:cNvCxnSpPr>
            <a:cxnSpLocks/>
            <a:stCxn id="3" idx="3"/>
          </p:cNvCxnSpPr>
          <p:nvPr/>
        </p:nvCxnSpPr>
        <p:spPr>
          <a:xfrm>
            <a:off x="2156247" y="2449626"/>
            <a:ext cx="905235" cy="2315292"/>
          </a:xfrm>
          <a:prstGeom prst="curvedConnector2">
            <a:avLst/>
          </a:prstGeom>
          <a:ln w="127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3" name="Connector: Curved 112">
            <a:extLst>
              <a:ext uri="{FF2B5EF4-FFF2-40B4-BE49-F238E27FC236}">
                <a16:creationId xmlns:a16="http://schemas.microsoft.com/office/drawing/2014/main" id="{17DCB9AA-FD89-76B5-E246-8EFD617EAAE3}"/>
              </a:ext>
            </a:extLst>
          </p:cNvPr>
          <p:cNvCxnSpPr>
            <a:cxnSpLocks/>
            <a:stCxn id="3" idx="3"/>
          </p:cNvCxnSpPr>
          <p:nvPr/>
        </p:nvCxnSpPr>
        <p:spPr>
          <a:xfrm>
            <a:off x="2156247" y="2449626"/>
            <a:ext cx="2862802" cy="2324010"/>
          </a:xfrm>
          <a:prstGeom prst="curvedConnector3">
            <a:avLst>
              <a:gd name="adj1" fmla="val 101068"/>
            </a:avLst>
          </a:prstGeom>
          <a:ln w="127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7" name="Connector: Curved 116">
            <a:extLst>
              <a:ext uri="{FF2B5EF4-FFF2-40B4-BE49-F238E27FC236}">
                <a16:creationId xmlns:a16="http://schemas.microsoft.com/office/drawing/2014/main" id="{C463A860-9A49-743F-225F-A9846BF9956E}"/>
              </a:ext>
            </a:extLst>
          </p:cNvPr>
          <p:cNvCxnSpPr>
            <a:cxnSpLocks/>
            <a:stCxn id="3" idx="3"/>
          </p:cNvCxnSpPr>
          <p:nvPr/>
        </p:nvCxnSpPr>
        <p:spPr>
          <a:xfrm>
            <a:off x="2156247" y="2449626"/>
            <a:ext cx="7338659" cy="2381729"/>
          </a:xfrm>
          <a:prstGeom prst="curvedConnector3">
            <a:avLst>
              <a:gd name="adj1" fmla="val 101072"/>
            </a:avLst>
          </a:prstGeom>
          <a:ln w="127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313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descr="Thermal power station">
            <a:extLst>
              <a:ext uri="{FF2B5EF4-FFF2-40B4-BE49-F238E27FC236}">
                <a16:creationId xmlns:a16="http://schemas.microsoft.com/office/drawing/2014/main" id="{8A982FC3-3400-5A06-B5C1-68FE9C46A5E9}"/>
              </a:ext>
            </a:extLst>
          </p:cNvPr>
          <p:cNvPicPr>
            <a:picLocks noChangeAspect="1"/>
          </p:cNvPicPr>
          <p:nvPr/>
        </p:nvPicPr>
        <p:blipFill rotWithShape="1">
          <a:blip r:embed="rId2"/>
          <a:srcRect t="25000"/>
          <a:stretch/>
        </p:blipFill>
        <p:spPr>
          <a:xfrm>
            <a:off x="20" y="10"/>
            <a:ext cx="12191980" cy="6857990"/>
          </a:xfrm>
          <a:prstGeom prst="rect">
            <a:avLst/>
          </a:prstGeom>
        </p:spPr>
      </p:pic>
      <p:sp useBgFill="1">
        <p:nvSpPr>
          <p:cNvPr id="23" name="Rectangle 22">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ECFB8F-174E-FBD2-6DA2-43BE97AF68B8}"/>
              </a:ext>
            </a:extLst>
          </p:cNvPr>
          <p:cNvSpPr>
            <a:spLocks noGrp="1"/>
          </p:cNvSpPr>
          <p:nvPr>
            <p:ph type="title"/>
          </p:nvPr>
        </p:nvSpPr>
        <p:spPr>
          <a:xfrm>
            <a:off x="2090528" y="2299176"/>
            <a:ext cx="4131368" cy="1571164"/>
          </a:xfrm>
        </p:spPr>
        <p:txBody>
          <a:bodyPr vert="horz" lIns="91440" tIns="45720" rIns="91440" bIns="45720" rtlCol="0" anchor="t">
            <a:normAutofit/>
          </a:bodyPr>
          <a:lstStyle/>
          <a:p>
            <a:r>
              <a:rPr lang="en-US" sz="3600"/>
              <a:t>Transformer architecture</a:t>
            </a:r>
          </a:p>
        </p:txBody>
      </p:sp>
      <p:cxnSp>
        <p:nvCxnSpPr>
          <p:cNvPr id="25" name="Straight Connector 24">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4507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63F528-63CD-AD8D-466C-8A9D3D1192AE}"/>
              </a:ext>
            </a:extLst>
          </p:cNvPr>
          <p:cNvSpPr>
            <a:spLocks noGrp="1"/>
          </p:cNvSpPr>
          <p:nvPr>
            <p:ph type="title"/>
          </p:nvPr>
        </p:nvSpPr>
        <p:spPr>
          <a:xfrm>
            <a:off x="838200" y="365125"/>
            <a:ext cx="10515600" cy="1325563"/>
          </a:xfrm>
        </p:spPr>
        <p:txBody>
          <a:bodyPr>
            <a:normAutofit/>
          </a:bodyPr>
          <a:lstStyle/>
          <a:p>
            <a:r>
              <a:rPr lang="en-US" sz="5400" dirty="0"/>
              <a:t>Concepts</a:t>
            </a:r>
            <a:endParaRPr lang="en-CA" sz="5400" dirty="0"/>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E52432-9EF5-8125-119A-74938F1424E0}"/>
              </a:ext>
            </a:extLst>
          </p:cNvPr>
          <p:cNvSpPr>
            <a:spLocks noGrp="1"/>
          </p:cNvSpPr>
          <p:nvPr>
            <p:ph idx="1"/>
          </p:nvPr>
        </p:nvSpPr>
        <p:spPr>
          <a:xfrm>
            <a:off x="838200" y="1929384"/>
            <a:ext cx="10515600" cy="4251960"/>
          </a:xfrm>
        </p:spPr>
        <p:txBody>
          <a:bodyPr>
            <a:normAutofit/>
          </a:bodyPr>
          <a:lstStyle/>
          <a:p>
            <a:r>
              <a:rPr lang="en-US" sz="2200" dirty="0"/>
              <a:t>Overview</a:t>
            </a:r>
          </a:p>
          <a:p>
            <a:r>
              <a:rPr lang="en-US" sz="2200" dirty="0"/>
              <a:t>High level end-to-end view</a:t>
            </a:r>
          </a:p>
          <a:p>
            <a:r>
              <a:rPr lang="en-US" sz="2200" dirty="0"/>
              <a:t>Detailed look at important components</a:t>
            </a:r>
          </a:p>
          <a:p>
            <a:endParaRPr lang="en-CA" sz="2200" dirty="0"/>
          </a:p>
        </p:txBody>
      </p:sp>
    </p:spTree>
    <p:extLst>
      <p:ext uri="{BB962C8B-B14F-4D97-AF65-F5344CB8AC3E}">
        <p14:creationId xmlns:p14="http://schemas.microsoft.com/office/powerpoint/2010/main" val="1257676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635000" y="640823"/>
            <a:ext cx="3418659" cy="5583148"/>
          </a:xfrm>
        </p:spPr>
        <p:txBody>
          <a:bodyPr anchor="ctr">
            <a:normAutofit/>
          </a:bodyPr>
          <a:lstStyle/>
          <a:p>
            <a:r>
              <a:rPr lang="en-US" sz="5400" dirty="0"/>
              <a:t>Overview</a:t>
            </a:r>
            <a:endParaRPr lang="en-CA" sz="5400" dirty="0"/>
          </a:p>
        </p:txBody>
      </p:sp>
      <p:sp>
        <p:nvSpPr>
          <p:cNvPr id="9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C90684B8-FFC7-2A0D-D771-7296278298B0}"/>
              </a:ext>
            </a:extLst>
          </p:cNvPr>
          <p:cNvGrpSpPr/>
          <p:nvPr/>
        </p:nvGrpSpPr>
        <p:grpSpPr>
          <a:xfrm>
            <a:off x="6218924" y="1334003"/>
            <a:ext cx="4295093" cy="4402267"/>
            <a:chOff x="6218924" y="1631715"/>
            <a:chExt cx="4295093" cy="4402267"/>
          </a:xfrm>
        </p:grpSpPr>
        <p:sp>
          <p:nvSpPr>
            <p:cNvPr id="15" name="Rectangle: Rounded Corners 14">
              <a:extLst>
                <a:ext uri="{FF2B5EF4-FFF2-40B4-BE49-F238E27FC236}">
                  <a16:creationId xmlns:a16="http://schemas.microsoft.com/office/drawing/2014/main" id="{99DEF7C5-E801-4BC5-3C13-01C4CCE04EFB}"/>
                </a:ext>
              </a:extLst>
            </p:cNvPr>
            <p:cNvSpPr/>
            <p:nvPr/>
          </p:nvSpPr>
          <p:spPr>
            <a:xfrm>
              <a:off x="6218924" y="2906238"/>
              <a:ext cx="4295093" cy="1899351"/>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1746" kern="1200">
                  <a:solidFill>
                    <a:schemeClr val="tx1"/>
                  </a:solidFill>
                  <a:latin typeface="+mn-lt"/>
                  <a:ea typeface="+mn-ea"/>
                  <a:cs typeface="+mn-cs"/>
                </a:rPr>
                <a:t>Transformer</a:t>
              </a:r>
              <a:endParaRPr lang="en-CA">
                <a:solidFill>
                  <a:schemeClr val="tx1"/>
                </a:solidFill>
              </a:endParaRPr>
            </a:p>
          </p:txBody>
        </p:sp>
        <p:sp>
          <p:nvSpPr>
            <p:cNvPr id="27" name="Rectangle 26">
              <a:extLst>
                <a:ext uri="{FF2B5EF4-FFF2-40B4-BE49-F238E27FC236}">
                  <a16:creationId xmlns:a16="http://schemas.microsoft.com/office/drawing/2014/main" id="{F3E6E7DB-39ED-1469-BB29-E4838D07F2E0}"/>
                </a:ext>
              </a:extLst>
            </p:cNvPr>
            <p:cNvSpPr/>
            <p:nvPr/>
          </p:nvSpPr>
          <p:spPr>
            <a:xfrm>
              <a:off x="6785764" y="5680525"/>
              <a:ext cx="3161414" cy="35345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1746" kern="1200" dirty="0">
                  <a:solidFill>
                    <a:schemeClr val="tx1"/>
                  </a:solidFill>
                  <a:latin typeface="+mn-lt"/>
                  <a:ea typeface="+mn-ea"/>
                  <a:cs typeface="+mn-cs"/>
                </a:rPr>
                <a:t>Input sequence</a:t>
              </a:r>
              <a:endParaRPr lang="en-CA" dirty="0">
                <a:solidFill>
                  <a:schemeClr val="tx1"/>
                </a:solidFill>
              </a:endParaRPr>
            </a:p>
          </p:txBody>
        </p:sp>
        <p:sp>
          <p:nvSpPr>
            <p:cNvPr id="87" name="Arrow: Up 86">
              <a:extLst>
                <a:ext uri="{FF2B5EF4-FFF2-40B4-BE49-F238E27FC236}">
                  <a16:creationId xmlns:a16="http://schemas.microsoft.com/office/drawing/2014/main" id="{218A17FA-CBDC-04CA-BD0A-42E558CA5C6A}"/>
                </a:ext>
              </a:extLst>
            </p:cNvPr>
            <p:cNvSpPr/>
            <p:nvPr/>
          </p:nvSpPr>
          <p:spPr>
            <a:xfrm>
              <a:off x="8311993" y="5059179"/>
              <a:ext cx="215288" cy="367756"/>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Arrow: Up 89">
              <a:extLst>
                <a:ext uri="{FF2B5EF4-FFF2-40B4-BE49-F238E27FC236}">
                  <a16:creationId xmlns:a16="http://schemas.microsoft.com/office/drawing/2014/main" id="{6F526C70-911A-BADB-9F5C-8346750B40C0}"/>
                </a:ext>
              </a:extLst>
            </p:cNvPr>
            <p:cNvSpPr/>
            <p:nvPr/>
          </p:nvSpPr>
          <p:spPr>
            <a:xfrm>
              <a:off x="8258826" y="2264012"/>
              <a:ext cx="215288" cy="367756"/>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E1FC9509-5D6E-BAD3-C532-0A3F1F9A836F}"/>
                </a:ext>
              </a:extLst>
            </p:cNvPr>
            <p:cNvSpPr/>
            <p:nvPr/>
          </p:nvSpPr>
          <p:spPr>
            <a:xfrm>
              <a:off x="6785764" y="1631715"/>
              <a:ext cx="3161414" cy="35345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1746" dirty="0">
                  <a:solidFill>
                    <a:schemeClr val="tx1"/>
                  </a:solidFill>
                </a:rPr>
                <a:t>Output</a:t>
              </a:r>
              <a:r>
                <a:rPr lang="en-US" sz="1746" kern="1200" dirty="0">
                  <a:solidFill>
                    <a:schemeClr val="tx1"/>
                  </a:solidFill>
                  <a:latin typeface="+mn-lt"/>
                  <a:ea typeface="+mn-ea"/>
                  <a:cs typeface="+mn-cs"/>
                </a:rPr>
                <a:t> sequence</a:t>
              </a:r>
              <a:endParaRPr lang="en-CA" dirty="0">
                <a:solidFill>
                  <a:schemeClr val="tx1"/>
                </a:solidFill>
              </a:endParaRPr>
            </a:p>
          </p:txBody>
        </p:sp>
      </p:grpSp>
    </p:spTree>
    <p:extLst>
      <p:ext uri="{BB962C8B-B14F-4D97-AF65-F5344CB8AC3E}">
        <p14:creationId xmlns:p14="http://schemas.microsoft.com/office/powerpoint/2010/main" val="3542259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926018-65BD-0278-A36C-5DA8A24C89E0}"/>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dirty="0">
                <a:solidFill>
                  <a:schemeClr val="tx1"/>
                </a:solidFill>
                <a:latin typeface="+mj-lt"/>
                <a:ea typeface="+mj-ea"/>
                <a:cs typeface="+mj-cs"/>
              </a:rPr>
              <a:t>Transformer architecture</a:t>
            </a:r>
          </a:p>
        </p:txBody>
      </p:sp>
      <p:sp>
        <p:nvSpPr>
          <p:cNvPr id="4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A929F45-2536-51F8-024C-F524365226D2}"/>
              </a:ext>
            </a:extLst>
          </p:cNvPr>
          <p:cNvSpPr txBox="1"/>
          <p:nvPr/>
        </p:nvSpPr>
        <p:spPr>
          <a:xfrm>
            <a:off x="630935" y="2660904"/>
            <a:ext cx="5465065" cy="3547872"/>
          </a:xfrm>
          <a:prstGeom prst="rect">
            <a:avLst/>
          </a:prstGeom>
        </p:spPr>
        <p:txBody>
          <a:bodyPr vert="horz" lIns="91440" tIns="45720" rIns="91440" bIns="45720" rtlCol="0" anchor="t">
            <a:normAutofit/>
          </a:bodyPr>
          <a:lstStyle/>
          <a:p>
            <a:pPr indent="-228600" fontAlgn="base">
              <a:lnSpc>
                <a:spcPct val="90000"/>
              </a:lnSpc>
              <a:spcBef>
                <a:spcPts val="1000"/>
              </a:spcBef>
              <a:buFont typeface="Arial" panose="020B0604020202020204" pitchFamily="34" charset="0"/>
              <a:buChar char="•"/>
            </a:pPr>
            <a:r>
              <a:rPr lang="en-US" sz="2200" dirty="0"/>
              <a:t>Introduced in </a:t>
            </a:r>
            <a:r>
              <a:rPr lang="en-US" sz="2200" b="0" i="0" dirty="0">
                <a:effectLst/>
              </a:rPr>
              <a:t>“</a:t>
            </a:r>
            <a:r>
              <a:rPr lang="en-US" sz="2200" b="0" i="0" u="none" strike="noStrike" dirty="0">
                <a:effectLst/>
                <a:hlinkClick r:id="rId3"/>
              </a:rPr>
              <a:t>Attention Is All You Need</a:t>
            </a:r>
            <a:r>
              <a:rPr lang="en-US" sz="2200" b="0" i="0" dirty="0">
                <a:effectLst/>
              </a:rPr>
              <a:t>“</a:t>
            </a:r>
          </a:p>
          <a:p>
            <a:pPr indent="-228600" fontAlgn="base">
              <a:lnSpc>
                <a:spcPct val="90000"/>
              </a:lnSpc>
              <a:spcBef>
                <a:spcPts val="1000"/>
              </a:spcBef>
              <a:buFont typeface="Arial" panose="020B0604020202020204" pitchFamily="34" charset="0"/>
              <a:buChar char="•"/>
            </a:pPr>
            <a:r>
              <a:rPr lang="en-US" sz="2200" b="0" i="0" dirty="0">
                <a:effectLst/>
              </a:rPr>
              <a:t>Encoder-Decoder architecture</a:t>
            </a:r>
          </a:p>
          <a:p>
            <a:pPr indent="-228600" fontAlgn="base">
              <a:lnSpc>
                <a:spcPct val="90000"/>
              </a:lnSpc>
              <a:spcBef>
                <a:spcPts val="1000"/>
              </a:spcBef>
              <a:buFont typeface="Arial" panose="020B0604020202020204" pitchFamily="34" charset="0"/>
              <a:buChar char="•"/>
            </a:pPr>
            <a:r>
              <a:rPr lang="en-US" sz="2200" dirty="0"/>
              <a:t>Introduced for Language translation</a:t>
            </a:r>
            <a:r>
              <a:rPr lang="en-US" sz="2200" b="0" i="0" dirty="0">
                <a:effectLst/>
              </a:rPr>
              <a:t> </a:t>
            </a:r>
            <a:endParaRPr lang="en-US" sz="2200" dirty="0"/>
          </a:p>
          <a:p>
            <a:pPr indent="-228600" fontAlgn="base">
              <a:lnSpc>
                <a:spcPct val="90000"/>
              </a:lnSpc>
              <a:spcBef>
                <a:spcPts val="1000"/>
              </a:spcBef>
              <a:buFont typeface="Arial" panose="020B0604020202020204" pitchFamily="34" charset="0"/>
              <a:buChar char="•"/>
            </a:pPr>
            <a:endParaRPr lang="en-US" sz="2200" b="0" i="0" dirty="0">
              <a:effectLst/>
            </a:endParaRPr>
          </a:p>
        </p:txBody>
      </p:sp>
      <p:pic>
        <p:nvPicPr>
          <p:cNvPr id="5" name="Picture 4">
            <a:extLst>
              <a:ext uri="{FF2B5EF4-FFF2-40B4-BE49-F238E27FC236}">
                <a16:creationId xmlns:a16="http://schemas.microsoft.com/office/drawing/2014/main" id="{57D7CB9C-E559-1C43-B062-087E9D17F7D5}"/>
              </a:ext>
            </a:extLst>
          </p:cNvPr>
          <p:cNvPicPr>
            <a:picLocks noChangeAspect="1"/>
          </p:cNvPicPr>
          <p:nvPr/>
        </p:nvPicPr>
        <p:blipFill>
          <a:blip r:embed="rId4"/>
          <a:stretch>
            <a:fillRect/>
          </a:stretch>
        </p:blipFill>
        <p:spPr>
          <a:xfrm>
            <a:off x="6806565" y="640080"/>
            <a:ext cx="4043933" cy="5577840"/>
          </a:xfrm>
          <a:prstGeom prst="rect">
            <a:avLst/>
          </a:prstGeom>
        </p:spPr>
      </p:pic>
      <p:sp>
        <p:nvSpPr>
          <p:cNvPr id="3" name="TextBox 2">
            <a:extLst>
              <a:ext uri="{FF2B5EF4-FFF2-40B4-BE49-F238E27FC236}">
                <a16:creationId xmlns:a16="http://schemas.microsoft.com/office/drawing/2014/main" id="{97C748A6-7EE0-C6D1-FAB7-18334147F064}"/>
              </a:ext>
            </a:extLst>
          </p:cNvPr>
          <p:cNvSpPr txBox="1"/>
          <p:nvPr/>
        </p:nvSpPr>
        <p:spPr>
          <a:xfrm>
            <a:off x="6249581" y="6217920"/>
            <a:ext cx="4845326" cy="448851"/>
          </a:xfrm>
          <a:prstGeom prst="rect">
            <a:avLst/>
          </a:prstGeom>
        </p:spPr>
        <p:txBody>
          <a:bodyPr vert="horz" lIns="91440" tIns="45720" rIns="91440" bIns="45720" rtlCol="0">
            <a:normAutofit/>
          </a:bodyPr>
          <a:lstStyle/>
          <a:p>
            <a:pPr fontAlgn="base">
              <a:lnSpc>
                <a:spcPct val="90000"/>
              </a:lnSpc>
              <a:spcBef>
                <a:spcPts val="1000"/>
              </a:spcBef>
            </a:pPr>
            <a:r>
              <a:rPr lang="en-US" sz="2400" kern="1200" dirty="0">
                <a:solidFill>
                  <a:schemeClr val="tx1"/>
                </a:solidFill>
                <a:latin typeface="+mn-lt"/>
                <a:ea typeface="+mn-ea"/>
                <a:cs typeface="+mn-cs"/>
              </a:rPr>
              <a:t>Source: </a:t>
            </a:r>
            <a:r>
              <a:rPr lang="en-US" sz="2400" b="0" i="0" kern="1200" dirty="0">
                <a:solidFill>
                  <a:schemeClr val="tx1"/>
                </a:solidFill>
                <a:effectLst/>
                <a:latin typeface="+mn-lt"/>
                <a:ea typeface="+mn-ea"/>
                <a:cs typeface="+mn-cs"/>
              </a:rPr>
              <a:t>“</a:t>
            </a:r>
            <a:r>
              <a:rPr lang="en-US" sz="2400" b="0" i="0" u="none" strike="noStrike" kern="1200" dirty="0">
                <a:solidFill>
                  <a:schemeClr val="tx1"/>
                </a:solidFill>
                <a:effectLst/>
                <a:latin typeface="+mn-lt"/>
                <a:ea typeface="+mn-ea"/>
                <a:cs typeface="+mn-cs"/>
                <a:hlinkClick r:id="rId3"/>
              </a:rPr>
              <a:t>Attention Is All You Need</a:t>
            </a:r>
            <a:r>
              <a:rPr lang="en-US" sz="2400" b="0" i="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3652610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926018-65BD-0278-A36C-5DA8A24C89E0}"/>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dirty="0">
                <a:solidFill>
                  <a:schemeClr val="tx1"/>
                </a:solidFill>
                <a:latin typeface="+mj-lt"/>
                <a:ea typeface="+mj-ea"/>
                <a:cs typeface="+mj-cs"/>
              </a:rPr>
              <a:t>Encoder Decoder Transformers</a:t>
            </a:r>
          </a:p>
        </p:txBody>
      </p:sp>
      <p:sp>
        <p:nvSpPr>
          <p:cNvPr id="4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A929F45-2536-51F8-024C-F524365226D2}"/>
              </a:ext>
            </a:extLst>
          </p:cNvPr>
          <p:cNvSpPr txBox="1"/>
          <p:nvPr/>
        </p:nvSpPr>
        <p:spPr>
          <a:xfrm>
            <a:off x="630935" y="2660904"/>
            <a:ext cx="5465065" cy="3547872"/>
          </a:xfrm>
          <a:prstGeom prst="rect">
            <a:avLst/>
          </a:prstGeom>
        </p:spPr>
        <p:txBody>
          <a:bodyPr vert="horz" lIns="91440" tIns="45720" rIns="91440" bIns="45720" rtlCol="0" anchor="t">
            <a:normAutofit/>
          </a:bodyPr>
          <a:lstStyle/>
          <a:p>
            <a:pPr indent="-228600" fontAlgn="base">
              <a:lnSpc>
                <a:spcPct val="90000"/>
              </a:lnSpc>
              <a:spcBef>
                <a:spcPts val="1000"/>
              </a:spcBef>
              <a:buFont typeface="Arial" panose="020B0604020202020204" pitchFamily="34" charset="0"/>
              <a:buChar char="•"/>
            </a:pPr>
            <a:r>
              <a:rPr lang="en-US" sz="2200" dirty="0"/>
              <a:t>Introduced in </a:t>
            </a:r>
            <a:r>
              <a:rPr lang="en-US" sz="2200" b="0" i="0" dirty="0">
                <a:effectLst/>
              </a:rPr>
              <a:t>“</a:t>
            </a:r>
            <a:r>
              <a:rPr lang="en-US" sz="2200" b="0" i="0" u="none" strike="noStrike" dirty="0">
                <a:effectLst/>
                <a:hlinkClick r:id="rId2"/>
              </a:rPr>
              <a:t>Attention Is All You Need</a:t>
            </a:r>
            <a:r>
              <a:rPr lang="en-US" sz="2200" b="0" i="0" dirty="0">
                <a:effectLst/>
              </a:rPr>
              <a:t>“</a:t>
            </a:r>
          </a:p>
          <a:p>
            <a:pPr indent="-228600" fontAlgn="base">
              <a:lnSpc>
                <a:spcPct val="90000"/>
              </a:lnSpc>
              <a:spcBef>
                <a:spcPts val="1000"/>
              </a:spcBef>
              <a:buFont typeface="Arial" panose="020B0604020202020204" pitchFamily="34" charset="0"/>
              <a:buChar char="•"/>
            </a:pPr>
            <a:r>
              <a:rPr lang="en-US" sz="2200" b="0" i="0" dirty="0">
                <a:effectLst/>
              </a:rPr>
              <a:t>Encoder-Decoder architecture</a:t>
            </a:r>
          </a:p>
          <a:p>
            <a:pPr indent="-228600" fontAlgn="base">
              <a:lnSpc>
                <a:spcPct val="90000"/>
              </a:lnSpc>
              <a:spcBef>
                <a:spcPts val="1000"/>
              </a:spcBef>
              <a:buFont typeface="Arial" panose="020B0604020202020204" pitchFamily="34" charset="0"/>
              <a:buChar char="•"/>
            </a:pPr>
            <a:r>
              <a:rPr lang="en-US" sz="2200" dirty="0"/>
              <a:t>Initially applied to language translation</a:t>
            </a:r>
            <a:r>
              <a:rPr lang="en-US" sz="2200" b="0" i="0" dirty="0">
                <a:effectLst/>
              </a:rPr>
              <a:t> </a:t>
            </a:r>
            <a:endParaRPr lang="en-US" sz="2200" dirty="0"/>
          </a:p>
          <a:p>
            <a:pPr indent="-228600" fontAlgn="base">
              <a:lnSpc>
                <a:spcPct val="90000"/>
              </a:lnSpc>
              <a:spcBef>
                <a:spcPts val="1000"/>
              </a:spcBef>
              <a:buFont typeface="Arial" panose="020B0604020202020204" pitchFamily="34" charset="0"/>
              <a:buChar char="•"/>
            </a:pPr>
            <a:endParaRPr lang="en-US" sz="2200" b="0" i="0" dirty="0">
              <a:effectLst/>
            </a:endParaRPr>
          </a:p>
        </p:txBody>
      </p:sp>
      <p:sp>
        <p:nvSpPr>
          <p:cNvPr id="3" name="TextBox 2">
            <a:extLst>
              <a:ext uri="{FF2B5EF4-FFF2-40B4-BE49-F238E27FC236}">
                <a16:creationId xmlns:a16="http://schemas.microsoft.com/office/drawing/2014/main" id="{97C748A6-7EE0-C6D1-FAB7-18334147F064}"/>
              </a:ext>
            </a:extLst>
          </p:cNvPr>
          <p:cNvSpPr txBox="1"/>
          <p:nvPr/>
        </p:nvSpPr>
        <p:spPr>
          <a:xfrm>
            <a:off x="6249581" y="6217920"/>
            <a:ext cx="4845326" cy="448851"/>
          </a:xfrm>
          <a:prstGeom prst="rect">
            <a:avLst/>
          </a:prstGeom>
        </p:spPr>
        <p:txBody>
          <a:bodyPr vert="horz" lIns="91440" tIns="45720" rIns="91440" bIns="45720" rtlCol="0">
            <a:normAutofit/>
          </a:bodyPr>
          <a:lstStyle/>
          <a:p>
            <a:pPr fontAlgn="base">
              <a:lnSpc>
                <a:spcPct val="90000"/>
              </a:lnSpc>
              <a:spcBef>
                <a:spcPts val="1000"/>
              </a:spcBef>
            </a:pPr>
            <a:r>
              <a:rPr lang="en-US" sz="2400" kern="1200" dirty="0">
                <a:solidFill>
                  <a:schemeClr val="tx1"/>
                </a:solidFill>
                <a:latin typeface="+mn-lt"/>
                <a:ea typeface="+mn-ea"/>
                <a:cs typeface="+mn-cs"/>
              </a:rPr>
              <a:t>Source: </a:t>
            </a:r>
            <a:r>
              <a:rPr lang="en-US" sz="2400" b="0" i="0" kern="1200" dirty="0">
                <a:solidFill>
                  <a:schemeClr val="tx1"/>
                </a:solidFill>
                <a:effectLst/>
                <a:latin typeface="+mn-lt"/>
                <a:ea typeface="+mn-ea"/>
                <a:cs typeface="+mn-cs"/>
              </a:rPr>
              <a:t>“</a:t>
            </a:r>
            <a:r>
              <a:rPr lang="en-US" sz="2400" b="0" i="0" u="none" strike="noStrike" kern="1200" dirty="0">
                <a:solidFill>
                  <a:schemeClr val="tx1"/>
                </a:solidFill>
                <a:effectLst/>
                <a:latin typeface="+mn-lt"/>
                <a:ea typeface="+mn-ea"/>
                <a:cs typeface="+mn-cs"/>
                <a:hlinkClick r:id="rId2"/>
              </a:rPr>
              <a:t>Attention Is All You Need</a:t>
            </a:r>
            <a:r>
              <a:rPr lang="en-US" sz="2400" b="0" i="0" kern="1200" dirty="0">
                <a:solidFill>
                  <a:schemeClr val="tx1"/>
                </a:solidFill>
                <a:effectLst/>
                <a:latin typeface="+mn-lt"/>
                <a:ea typeface="+mn-ea"/>
                <a:cs typeface="+mn-cs"/>
              </a:rPr>
              <a:t>“</a:t>
            </a:r>
          </a:p>
        </p:txBody>
      </p:sp>
      <p:grpSp>
        <p:nvGrpSpPr>
          <p:cNvPr id="4" name="Group 3">
            <a:extLst>
              <a:ext uri="{FF2B5EF4-FFF2-40B4-BE49-F238E27FC236}">
                <a16:creationId xmlns:a16="http://schemas.microsoft.com/office/drawing/2014/main" id="{B40C7F24-21DD-8260-660E-D94B11BB4349}"/>
              </a:ext>
            </a:extLst>
          </p:cNvPr>
          <p:cNvGrpSpPr/>
          <p:nvPr/>
        </p:nvGrpSpPr>
        <p:grpSpPr>
          <a:xfrm>
            <a:off x="6128567" y="640080"/>
            <a:ext cx="5655963" cy="5577840"/>
            <a:chOff x="6128567" y="640080"/>
            <a:chExt cx="5655963" cy="5577840"/>
          </a:xfrm>
        </p:grpSpPr>
        <p:pic>
          <p:nvPicPr>
            <p:cNvPr id="7" name="Picture 6">
              <a:extLst>
                <a:ext uri="{FF2B5EF4-FFF2-40B4-BE49-F238E27FC236}">
                  <a16:creationId xmlns:a16="http://schemas.microsoft.com/office/drawing/2014/main" id="{73E19B2D-959C-0BA7-09DE-8F4E631E691F}"/>
                </a:ext>
              </a:extLst>
            </p:cNvPr>
            <p:cNvPicPr>
              <a:picLocks noChangeAspect="1"/>
            </p:cNvPicPr>
            <p:nvPr/>
          </p:nvPicPr>
          <p:blipFill>
            <a:blip r:embed="rId3"/>
            <a:stretch>
              <a:fillRect/>
            </a:stretch>
          </p:blipFill>
          <p:spPr>
            <a:xfrm>
              <a:off x="6806565" y="640080"/>
              <a:ext cx="4043933" cy="5577840"/>
            </a:xfrm>
            <a:prstGeom prst="rect">
              <a:avLst/>
            </a:prstGeom>
          </p:spPr>
        </p:pic>
        <p:sp>
          <p:nvSpPr>
            <p:cNvPr id="8" name="Callout: Line 7">
              <a:extLst>
                <a:ext uri="{FF2B5EF4-FFF2-40B4-BE49-F238E27FC236}">
                  <a16:creationId xmlns:a16="http://schemas.microsoft.com/office/drawing/2014/main" id="{1F39892C-BD00-5FD4-5A8C-57277F604CC4}"/>
                </a:ext>
              </a:extLst>
            </p:cNvPr>
            <p:cNvSpPr/>
            <p:nvPr/>
          </p:nvSpPr>
          <p:spPr>
            <a:xfrm>
              <a:off x="6128567" y="1749873"/>
              <a:ext cx="1227221" cy="590991"/>
            </a:xfrm>
            <a:prstGeom prst="borderCallout1">
              <a:avLst>
                <a:gd name="adj1" fmla="val 46437"/>
                <a:gd name="adj2" fmla="val 102255"/>
                <a:gd name="adj3" fmla="val 158917"/>
                <a:gd name="adj4" fmla="val 13343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Encoder</a:t>
              </a:r>
              <a:endParaRPr lang="en-CA" dirty="0">
                <a:solidFill>
                  <a:schemeClr val="accent1"/>
                </a:solidFill>
              </a:endParaRPr>
            </a:p>
          </p:txBody>
        </p:sp>
        <p:sp>
          <p:nvSpPr>
            <p:cNvPr id="9" name="Callout: Line 8">
              <a:extLst>
                <a:ext uri="{FF2B5EF4-FFF2-40B4-BE49-F238E27FC236}">
                  <a16:creationId xmlns:a16="http://schemas.microsoft.com/office/drawing/2014/main" id="{D2BE352F-6042-6DF6-DE25-CA78E438D2A2}"/>
                </a:ext>
              </a:extLst>
            </p:cNvPr>
            <p:cNvSpPr/>
            <p:nvPr/>
          </p:nvSpPr>
          <p:spPr>
            <a:xfrm>
              <a:off x="10557309" y="1802410"/>
              <a:ext cx="1227221" cy="590991"/>
            </a:xfrm>
            <a:prstGeom prst="borderCallout1">
              <a:avLst>
                <a:gd name="adj1" fmla="val 52952"/>
                <a:gd name="adj2" fmla="val -2059"/>
                <a:gd name="adj3" fmla="val 102728"/>
                <a:gd name="adj4" fmla="val -3362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Decoder</a:t>
              </a:r>
              <a:endParaRPr lang="en-CA" dirty="0">
                <a:solidFill>
                  <a:schemeClr val="accent2"/>
                </a:solidFill>
              </a:endParaRPr>
            </a:p>
          </p:txBody>
        </p:sp>
        <p:sp>
          <p:nvSpPr>
            <p:cNvPr id="10" name="Rectangle: Rounded Corners 9">
              <a:extLst>
                <a:ext uri="{FF2B5EF4-FFF2-40B4-BE49-F238E27FC236}">
                  <a16:creationId xmlns:a16="http://schemas.microsoft.com/office/drawing/2014/main" id="{05C81913-CC5F-65AD-3FF2-D32B818DFF88}"/>
                </a:ext>
              </a:extLst>
            </p:cNvPr>
            <p:cNvSpPr/>
            <p:nvPr/>
          </p:nvSpPr>
          <p:spPr>
            <a:xfrm>
              <a:off x="7522143" y="2709512"/>
              <a:ext cx="1236846" cy="1746985"/>
            </a:xfrm>
            <a:prstGeom prst="roundRect">
              <a:avLst/>
            </a:prstGeom>
            <a:solidFill>
              <a:schemeClr val="accent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74145EB9-A116-07CA-6BCB-204E8092A68A}"/>
                </a:ext>
              </a:extLst>
            </p:cNvPr>
            <p:cNvSpPr/>
            <p:nvPr/>
          </p:nvSpPr>
          <p:spPr>
            <a:xfrm>
              <a:off x="8920370" y="1918252"/>
              <a:ext cx="1195360" cy="2538245"/>
            </a:xfrm>
            <a:prstGeom prst="roundRect">
              <a:avLst/>
            </a:prstGeom>
            <a:solidFill>
              <a:schemeClr val="accent2">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 name="Callout: Line 4">
            <a:extLst>
              <a:ext uri="{FF2B5EF4-FFF2-40B4-BE49-F238E27FC236}">
                <a16:creationId xmlns:a16="http://schemas.microsoft.com/office/drawing/2014/main" id="{0B777517-391B-9C12-C23B-32A6A1EBA762}"/>
              </a:ext>
            </a:extLst>
          </p:cNvPr>
          <p:cNvSpPr/>
          <p:nvPr/>
        </p:nvSpPr>
        <p:spPr>
          <a:xfrm>
            <a:off x="7445023" y="836658"/>
            <a:ext cx="1227221" cy="590991"/>
          </a:xfrm>
          <a:prstGeom prst="borderCallout1">
            <a:avLst>
              <a:gd name="adj1" fmla="val 97519"/>
              <a:gd name="adj2" fmla="val 36006"/>
              <a:gd name="adj3" fmla="val 293609"/>
              <a:gd name="adj4" fmla="val 9190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Hidden state</a:t>
            </a:r>
            <a:endParaRPr lang="en-CA" dirty="0">
              <a:solidFill>
                <a:schemeClr val="accent2"/>
              </a:solidFill>
            </a:endParaRPr>
          </a:p>
        </p:txBody>
      </p:sp>
    </p:spTree>
    <p:extLst>
      <p:ext uri="{BB962C8B-B14F-4D97-AF65-F5344CB8AC3E}">
        <p14:creationId xmlns:p14="http://schemas.microsoft.com/office/powerpoint/2010/main" val="1432731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926018-65BD-0278-A36C-5DA8A24C89E0}"/>
              </a:ext>
            </a:extLst>
          </p:cNvPr>
          <p:cNvSpPr>
            <a:spLocks noGrp="1"/>
          </p:cNvSpPr>
          <p:nvPr>
            <p:ph type="title"/>
          </p:nvPr>
        </p:nvSpPr>
        <p:spPr>
          <a:xfrm>
            <a:off x="630935" y="640080"/>
            <a:ext cx="5995895" cy="1481328"/>
          </a:xfrm>
        </p:spPr>
        <p:txBody>
          <a:bodyPr vert="horz" lIns="91440" tIns="45720" rIns="91440" bIns="45720" rtlCol="0" anchor="b">
            <a:normAutofit/>
          </a:bodyPr>
          <a:lstStyle/>
          <a:p>
            <a:r>
              <a:rPr lang="en-US" sz="5000" kern="1200" dirty="0">
                <a:solidFill>
                  <a:schemeClr val="tx1"/>
                </a:solidFill>
                <a:latin typeface="+mj-lt"/>
                <a:ea typeface="+mj-ea"/>
                <a:cs typeface="+mj-cs"/>
              </a:rPr>
              <a:t>Decoder only Transformers</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A929F45-2536-51F8-024C-F524365226D2}"/>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fontAlgn="base">
              <a:lnSpc>
                <a:spcPct val="90000"/>
              </a:lnSpc>
              <a:spcBef>
                <a:spcPts val="1000"/>
              </a:spcBef>
              <a:buFont typeface="Arial" panose="020B0604020202020204" pitchFamily="34" charset="0"/>
              <a:buChar char="•"/>
            </a:pPr>
            <a:r>
              <a:rPr lang="en-US" sz="2200" b="0" i="0" dirty="0">
                <a:effectLst/>
              </a:rPr>
              <a:t>Completely skips Encoder stack</a:t>
            </a:r>
          </a:p>
          <a:p>
            <a:pPr indent="-228600" fontAlgn="base">
              <a:lnSpc>
                <a:spcPct val="90000"/>
              </a:lnSpc>
              <a:spcBef>
                <a:spcPts val="1000"/>
              </a:spcBef>
              <a:buFont typeface="Arial" panose="020B0604020202020204" pitchFamily="34" charset="0"/>
              <a:buChar char="•"/>
            </a:pPr>
            <a:r>
              <a:rPr lang="en-US" sz="2200" dirty="0"/>
              <a:t>Used for Language modeling</a:t>
            </a:r>
          </a:p>
          <a:p>
            <a:pPr indent="-228600" fontAlgn="base">
              <a:lnSpc>
                <a:spcPct val="90000"/>
              </a:lnSpc>
              <a:spcBef>
                <a:spcPts val="1000"/>
              </a:spcBef>
              <a:buFont typeface="Arial" panose="020B0604020202020204" pitchFamily="34" charset="0"/>
              <a:buChar char="•"/>
            </a:pPr>
            <a:r>
              <a:rPr lang="en-US" sz="2200" b="0" i="0" dirty="0">
                <a:effectLst/>
              </a:rPr>
              <a:t>Powers the GPT models</a:t>
            </a:r>
          </a:p>
        </p:txBody>
      </p:sp>
      <p:grpSp>
        <p:nvGrpSpPr>
          <p:cNvPr id="4" name="Group 3">
            <a:extLst>
              <a:ext uri="{FF2B5EF4-FFF2-40B4-BE49-F238E27FC236}">
                <a16:creationId xmlns:a16="http://schemas.microsoft.com/office/drawing/2014/main" id="{768E5B08-FB87-E627-48EC-0300078AA4A9}"/>
              </a:ext>
            </a:extLst>
          </p:cNvPr>
          <p:cNvGrpSpPr/>
          <p:nvPr/>
        </p:nvGrpSpPr>
        <p:grpSpPr>
          <a:xfrm>
            <a:off x="6249604" y="640799"/>
            <a:ext cx="4024800" cy="5551200"/>
            <a:chOff x="6249604" y="640799"/>
            <a:chExt cx="4024800" cy="5551200"/>
          </a:xfrm>
        </p:grpSpPr>
        <p:grpSp>
          <p:nvGrpSpPr>
            <p:cNvPr id="9" name="Group 8">
              <a:extLst>
                <a:ext uri="{FF2B5EF4-FFF2-40B4-BE49-F238E27FC236}">
                  <a16:creationId xmlns:a16="http://schemas.microsoft.com/office/drawing/2014/main" id="{3B5B2763-1265-DE85-9151-E46135E4C09B}"/>
                </a:ext>
              </a:extLst>
            </p:cNvPr>
            <p:cNvGrpSpPr>
              <a:grpSpLocks noChangeAspect="1"/>
            </p:cNvGrpSpPr>
            <p:nvPr/>
          </p:nvGrpSpPr>
          <p:grpSpPr>
            <a:xfrm>
              <a:off x="6249604" y="640799"/>
              <a:ext cx="4024800" cy="5551200"/>
              <a:chOff x="6249581" y="653796"/>
              <a:chExt cx="4024045" cy="5550408"/>
            </a:xfrm>
          </p:grpSpPr>
          <p:pic>
            <p:nvPicPr>
              <p:cNvPr id="10" name="Picture 9">
                <a:extLst>
                  <a:ext uri="{FF2B5EF4-FFF2-40B4-BE49-F238E27FC236}">
                    <a16:creationId xmlns:a16="http://schemas.microsoft.com/office/drawing/2014/main" id="{A640661B-F6EE-F10F-6CAE-22782A5C2DF6}"/>
                  </a:ext>
                </a:extLst>
              </p:cNvPr>
              <p:cNvPicPr>
                <a:picLocks noChangeAspect="1"/>
              </p:cNvPicPr>
              <p:nvPr/>
            </p:nvPicPr>
            <p:blipFill>
              <a:blip r:embed="rId3"/>
              <a:stretch>
                <a:fillRect/>
              </a:stretch>
            </p:blipFill>
            <p:spPr>
              <a:xfrm>
                <a:off x="6249581" y="653796"/>
                <a:ext cx="4024045" cy="5550408"/>
              </a:xfrm>
              <a:prstGeom prst="rect">
                <a:avLst/>
              </a:prstGeom>
            </p:spPr>
          </p:pic>
          <p:sp>
            <p:nvSpPr>
              <p:cNvPr id="12" name="Multiplication Sign 11">
                <a:extLst>
                  <a:ext uri="{FF2B5EF4-FFF2-40B4-BE49-F238E27FC236}">
                    <a16:creationId xmlns:a16="http://schemas.microsoft.com/office/drawing/2014/main" id="{E33C07CB-2367-3AD5-F83F-3B8CD1F42C0E}"/>
                  </a:ext>
                </a:extLst>
              </p:cNvPr>
              <p:cNvSpPr/>
              <p:nvPr/>
            </p:nvSpPr>
            <p:spPr>
              <a:xfrm>
                <a:off x="6633189" y="2425951"/>
                <a:ext cx="1899527" cy="2125842"/>
              </a:xfrm>
              <a:prstGeom prst="mathMultiply">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Multiplication Sign 13">
                <a:extLst>
                  <a:ext uri="{FF2B5EF4-FFF2-40B4-BE49-F238E27FC236}">
                    <a16:creationId xmlns:a16="http://schemas.microsoft.com/office/drawing/2014/main" id="{CC18B2BF-984F-5978-1F2C-3FFB71034CBA}"/>
                  </a:ext>
                </a:extLst>
              </p:cNvPr>
              <p:cNvSpPr/>
              <p:nvPr/>
            </p:nvSpPr>
            <p:spPr>
              <a:xfrm>
                <a:off x="8295113" y="2425951"/>
                <a:ext cx="1108057" cy="1172890"/>
              </a:xfrm>
              <a:prstGeom prst="mathMultiply">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3" name="Multiplication Sign 2">
              <a:extLst>
                <a:ext uri="{FF2B5EF4-FFF2-40B4-BE49-F238E27FC236}">
                  <a16:creationId xmlns:a16="http://schemas.microsoft.com/office/drawing/2014/main" id="{C52DC9F3-23EC-F79E-FD95-66060973487D}"/>
                </a:ext>
              </a:extLst>
            </p:cNvPr>
            <p:cNvSpPr/>
            <p:nvPr/>
          </p:nvSpPr>
          <p:spPr>
            <a:xfrm>
              <a:off x="7112643" y="4285824"/>
              <a:ext cx="1108265" cy="1173057"/>
            </a:xfrm>
            <a:prstGeom prst="mathMultiply">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Tree>
    <p:extLst>
      <p:ext uri="{BB962C8B-B14F-4D97-AF65-F5344CB8AC3E}">
        <p14:creationId xmlns:p14="http://schemas.microsoft.com/office/powerpoint/2010/main" val="3396171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621D0-3532-1428-D842-F5B82D8EC65E}"/>
              </a:ext>
            </a:extLst>
          </p:cNvPr>
          <p:cNvSpPr>
            <a:spLocks noGrp="1"/>
          </p:cNvSpPr>
          <p:nvPr>
            <p:ph type="title"/>
          </p:nvPr>
        </p:nvSpPr>
        <p:spPr>
          <a:xfrm>
            <a:off x="841248" y="548640"/>
            <a:ext cx="3600860" cy="5431536"/>
          </a:xfrm>
        </p:spPr>
        <p:txBody>
          <a:bodyPr>
            <a:normAutofit/>
          </a:bodyPr>
          <a:lstStyle/>
          <a:p>
            <a:r>
              <a:rPr lang="en-US" sz="5400"/>
              <a:t>About me</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D5A6DDD-34BD-706A-51AF-4A9B40A57F73}"/>
              </a:ext>
            </a:extLst>
          </p:cNvPr>
          <p:cNvSpPr>
            <a:spLocks noGrp="1"/>
          </p:cNvSpPr>
          <p:nvPr>
            <p:ph idx="1"/>
          </p:nvPr>
        </p:nvSpPr>
        <p:spPr>
          <a:xfrm>
            <a:off x="5126418" y="552091"/>
            <a:ext cx="6224335" cy="5431536"/>
          </a:xfrm>
        </p:spPr>
        <p:txBody>
          <a:bodyPr anchor="ctr">
            <a:normAutofit/>
          </a:bodyPr>
          <a:lstStyle/>
          <a:p>
            <a:r>
              <a:rPr lang="en-US" sz="2200" dirty="0"/>
              <a:t>~20 years of product development, mostly in Cybersecurity products</a:t>
            </a:r>
          </a:p>
          <a:p>
            <a:r>
              <a:rPr lang="en-US" sz="2200" dirty="0"/>
              <a:t>Currently employed with Lacework Inc., where I work on development of Cloud security solutions</a:t>
            </a:r>
          </a:p>
          <a:p>
            <a:r>
              <a:rPr lang="en-US" sz="2200" dirty="0"/>
              <a:t>In the past, I have been part of Microsoft Windows Defender, McAfee Anti-malware engine, FireEye Threat detection engine</a:t>
            </a:r>
          </a:p>
          <a:p>
            <a:r>
              <a:rPr lang="en-US" sz="2200" dirty="0"/>
              <a:t>I have had the opportunity to work on a variety of detection and protection technologies, which includes building sensors/agents, kernel drivers, ML based malware detection, cloud workload monitoring etc.</a:t>
            </a:r>
          </a:p>
          <a:p>
            <a:endParaRPr lang="en-US" sz="2200" dirty="0"/>
          </a:p>
        </p:txBody>
      </p:sp>
    </p:spTree>
    <p:extLst>
      <p:ext uri="{BB962C8B-B14F-4D97-AF65-F5344CB8AC3E}">
        <p14:creationId xmlns:p14="http://schemas.microsoft.com/office/powerpoint/2010/main" val="580794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78D9A8-6B7F-2CC3-AF86-5DB53B6BE077}"/>
              </a:ext>
            </a:extLst>
          </p:cNvPr>
          <p:cNvSpPr>
            <a:spLocks noGrp="1"/>
          </p:cNvSpPr>
          <p:nvPr>
            <p:ph type="title"/>
          </p:nvPr>
        </p:nvSpPr>
        <p:spPr>
          <a:xfrm>
            <a:off x="838200" y="365125"/>
            <a:ext cx="10515600" cy="1325563"/>
          </a:xfrm>
        </p:spPr>
        <p:txBody>
          <a:bodyPr>
            <a:normAutofit fontScale="90000"/>
          </a:bodyPr>
          <a:lstStyle/>
          <a:p>
            <a:r>
              <a:rPr lang="en-US" sz="5400"/>
              <a:t>Decoder only Transformers (simplified)</a:t>
            </a:r>
            <a:endParaRPr lang="en-CA" sz="5400" dirty="0"/>
          </a:p>
        </p:txBody>
      </p:sp>
      <p:sp>
        <p:nvSpPr>
          <p:cNvPr id="2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78AE971-DE1B-A2AB-E348-95433F6BB32F}"/>
              </a:ext>
            </a:extLst>
          </p:cNvPr>
          <p:cNvGrpSpPr/>
          <p:nvPr/>
        </p:nvGrpSpPr>
        <p:grpSpPr>
          <a:xfrm>
            <a:off x="4464108" y="2163683"/>
            <a:ext cx="5195571" cy="4013279"/>
            <a:chOff x="4464108" y="2163683"/>
            <a:chExt cx="5195571" cy="4013279"/>
          </a:xfrm>
        </p:grpSpPr>
        <p:grpSp>
          <p:nvGrpSpPr>
            <p:cNvPr id="21" name="Group 20">
              <a:extLst>
                <a:ext uri="{FF2B5EF4-FFF2-40B4-BE49-F238E27FC236}">
                  <a16:creationId xmlns:a16="http://schemas.microsoft.com/office/drawing/2014/main" id="{38846706-13F3-C69B-7A3E-2C81C97D03CB}"/>
                </a:ext>
              </a:extLst>
            </p:cNvPr>
            <p:cNvGrpSpPr/>
            <p:nvPr/>
          </p:nvGrpSpPr>
          <p:grpSpPr>
            <a:xfrm>
              <a:off x="4464108" y="2228087"/>
              <a:ext cx="3263784" cy="3948875"/>
              <a:chOff x="4464108" y="2228087"/>
              <a:chExt cx="3263784" cy="3948875"/>
            </a:xfrm>
          </p:grpSpPr>
          <p:sp>
            <p:nvSpPr>
              <p:cNvPr id="5" name="Rectangle: Rounded Corners 4">
                <a:extLst>
                  <a:ext uri="{FF2B5EF4-FFF2-40B4-BE49-F238E27FC236}">
                    <a16:creationId xmlns:a16="http://schemas.microsoft.com/office/drawing/2014/main" id="{73CD6B56-DD18-C84C-DF08-9BA31B523569}"/>
                  </a:ext>
                </a:extLst>
              </p:cNvPr>
              <p:cNvSpPr/>
              <p:nvPr/>
            </p:nvSpPr>
            <p:spPr>
              <a:xfrm>
                <a:off x="4633688" y="3183113"/>
                <a:ext cx="2808152" cy="1241804"/>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a:solidFill>
                      <a:schemeClr val="tx1"/>
                    </a:solidFill>
                    <a:latin typeface="+mn-lt"/>
                    <a:ea typeface="+mn-ea"/>
                    <a:cs typeface="+mn-cs"/>
                  </a:rPr>
                  <a:t>Decoder blocks</a:t>
                </a:r>
                <a:endParaRPr lang="en-CA">
                  <a:solidFill>
                    <a:schemeClr val="tx1"/>
                  </a:solidFill>
                </a:endParaRPr>
              </a:p>
            </p:txBody>
          </p:sp>
          <p:sp>
            <p:nvSpPr>
              <p:cNvPr id="6" name="Rectangle 5">
                <a:extLst>
                  <a:ext uri="{FF2B5EF4-FFF2-40B4-BE49-F238E27FC236}">
                    <a16:creationId xmlns:a16="http://schemas.microsoft.com/office/drawing/2014/main" id="{873647BC-9751-FD98-0155-DEC7B3312EFA}"/>
                  </a:ext>
                </a:extLst>
              </p:cNvPr>
              <p:cNvSpPr/>
              <p:nvPr/>
            </p:nvSpPr>
            <p:spPr>
              <a:xfrm>
                <a:off x="5004291" y="5945870"/>
                <a:ext cx="2066947" cy="23109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a:solidFill>
                      <a:schemeClr val="tx1"/>
                    </a:solidFill>
                    <a:latin typeface="+mn-lt"/>
                    <a:ea typeface="+mn-ea"/>
                    <a:cs typeface="+mn-cs"/>
                  </a:rPr>
                  <a:t>Input sequence</a:t>
                </a:r>
                <a:endParaRPr lang="en-CA">
                  <a:solidFill>
                    <a:schemeClr val="tx1"/>
                  </a:solidFill>
                </a:endParaRPr>
              </a:p>
            </p:txBody>
          </p:sp>
          <p:sp>
            <p:nvSpPr>
              <p:cNvPr id="7" name="Arrow: Up 6">
                <a:extLst>
                  <a:ext uri="{FF2B5EF4-FFF2-40B4-BE49-F238E27FC236}">
                    <a16:creationId xmlns:a16="http://schemas.microsoft.com/office/drawing/2014/main" id="{B36277EF-59FF-40BF-2827-3D457F2DDBF9}"/>
                  </a:ext>
                </a:extLst>
              </p:cNvPr>
              <p:cNvSpPr/>
              <p:nvPr/>
            </p:nvSpPr>
            <p:spPr>
              <a:xfrm>
                <a:off x="6045600" y="5774581"/>
                <a:ext cx="97933" cy="151120"/>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47DD6585-87BA-EDEC-57EB-A45887EA7FDC}"/>
                  </a:ext>
                </a:extLst>
              </p:cNvPr>
              <p:cNvSpPr/>
              <p:nvPr/>
            </p:nvSpPr>
            <p:spPr>
              <a:xfrm>
                <a:off x="5004291" y="2228087"/>
                <a:ext cx="2066947" cy="23109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a:solidFill>
                      <a:schemeClr val="tx1"/>
                    </a:solidFill>
                    <a:latin typeface="+mn-lt"/>
                    <a:ea typeface="+mn-ea"/>
                    <a:cs typeface="+mn-cs"/>
                  </a:rPr>
                  <a:t>Output sequence</a:t>
                </a:r>
                <a:endParaRPr lang="en-CA">
                  <a:solidFill>
                    <a:schemeClr val="tx1"/>
                  </a:solidFill>
                </a:endParaRPr>
              </a:p>
            </p:txBody>
          </p:sp>
          <p:sp>
            <p:nvSpPr>
              <p:cNvPr id="10" name="Rectangle 9">
                <a:extLst>
                  <a:ext uri="{FF2B5EF4-FFF2-40B4-BE49-F238E27FC236}">
                    <a16:creationId xmlns:a16="http://schemas.microsoft.com/office/drawing/2014/main" id="{49ED4B9B-FC49-FB2C-D646-4C29E2E5E375}"/>
                  </a:ext>
                </a:extLst>
              </p:cNvPr>
              <p:cNvSpPr/>
              <p:nvPr/>
            </p:nvSpPr>
            <p:spPr>
              <a:xfrm>
                <a:off x="5004291" y="5539631"/>
                <a:ext cx="2066947" cy="23109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a:solidFill>
                      <a:schemeClr val="tx1"/>
                    </a:solidFill>
                    <a:latin typeface="+mn-lt"/>
                    <a:ea typeface="+mn-ea"/>
                    <a:cs typeface="+mn-cs"/>
                  </a:rPr>
                  <a:t>Tokens</a:t>
                </a:r>
                <a:endParaRPr lang="en-CA">
                  <a:solidFill>
                    <a:schemeClr val="tx1"/>
                  </a:solidFill>
                </a:endParaRPr>
              </a:p>
            </p:txBody>
          </p:sp>
          <p:sp>
            <p:nvSpPr>
              <p:cNvPr id="11" name="Rectangle 10">
                <a:extLst>
                  <a:ext uri="{FF2B5EF4-FFF2-40B4-BE49-F238E27FC236}">
                    <a16:creationId xmlns:a16="http://schemas.microsoft.com/office/drawing/2014/main" id="{AC050698-74C6-0216-1D38-8476386C21F4}"/>
                  </a:ext>
                </a:extLst>
              </p:cNvPr>
              <p:cNvSpPr/>
              <p:nvPr/>
            </p:nvSpPr>
            <p:spPr>
              <a:xfrm>
                <a:off x="5004291" y="5133393"/>
                <a:ext cx="2066947" cy="23109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a:solidFill>
                      <a:schemeClr val="tx1"/>
                    </a:solidFill>
                    <a:latin typeface="+mn-lt"/>
                    <a:ea typeface="+mn-ea"/>
                    <a:cs typeface="+mn-cs"/>
                  </a:rPr>
                  <a:t>Token Embeddings</a:t>
                </a:r>
                <a:endParaRPr lang="en-CA">
                  <a:solidFill>
                    <a:schemeClr val="tx1"/>
                  </a:solidFill>
                </a:endParaRPr>
              </a:p>
            </p:txBody>
          </p:sp>
          <p:sp>
            <p:nvSpPr>
              <p:cNvPr id="12" name="Rectangle 11">
                <a:extLst>
                  <a:ext uri="{FF2B5EF4-FFF2-40B4-BE49-F238E27FC236}">
                    <a16:creationId xmlns:a16="http://schemas.microsoft.com/office/drawing/2014/main" id="{14168C77-E8DF-DA8B-16F9-01DC5C61B888}"/>
                  </a:ext>
                </a:extLst>
              </p:cNvPr>
              <p:cNvSpPr/>
              <p:nvPr/>
            </p:nvSpPr>
            <p:spPr>
              <a:xfrm>
                <a:off x="4990661" y="4707067"/>
                <a:ext cx="2066947" cy="23109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a:solidFill>
                      <a:schemeClr val="tx1"/>
                    </a:solidFill>
                    <a:latin typeface="+mn-lt"/>
                    <a:ea typeface="+mn-ea"/>
                    <a:cs typeface="+mn-cs"/>
                  </a:rPr>
                  <a:t>Positional Embeddings</a:t>
                </a:r>
                <a:endParaRPr lang="en-CA">
                  <a:solidFill>
                    <a:schemeClr val="tx1"/>
                  </a:solidFill>
                </a:endParaRPr>
              </a:p>
            </p:txBody>
          </p:sp>
          <p:sp>
            <p:nvSpPr>
              <p:cNvPr id="13" name="Rectangle 12">
                <a:extLst>
                  <a:ext uri="{FF2B5EF4-FFF2-40B4-BE49-F238E27FC236}">
                    <a16:creationId xmlns:a16="http://schemas.microsoft.com/office/drawing/2014/main" id="{47228701-A09C-8AF0-C75D-95C5E070FB08}"/>
                  </a:ext>
                </a:extLst>
              </p:cNvPr>
              <p:cNvSpPr/>
              <p:nvPr/>
            </p:nvSpPr>
            <p:spPr>
              <a:xfrm>
                <a:off x="4990661" y="2671531"/>
                <a:ext cx="2066947" cy="23109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dirty="0">
                    <a:solidFill>
                      <a:schemeClr val="tx1"/>
                    </a:solidFill>
                    <a:latin typeface="+mn-lt"/>
                    <a:ea typeface="+mn-ea"/>
                    <a:cs typeface="+mn-cs"/>
                  </a:rPr>
                  <a:t>Output layer</a:t>
                </a:r>
                <a:endParaRPr lang="en-CA" dirty="0">
                  <a:solidFill>
                    <a:schemeClr val="tx1"/>
                  </a:solidFill>
                </a:endParaRPr>
              </a:p>
            </p:txBody>
          </p:sp>
          <p:sp>
            <p:nvSpPr>
              <p:cNvPr id="15" name="Arrow: Up 14">
                <a:extLst>
                  <a:ext uri="{FF2B5EF4-FFF2-40B4-BE49-F238E27FC236}">
                    <a16:creationId xmlns:a16="http://schemas.microsoft.com/office/drawing/2014/main" id="{2D43E829-36C1-E56C-12B4-CB2B2C3F0F67}"/>
                  </a:ext>
                </a:extLst>
              </p:cNvPr>
              <p:cNvSpPr/>
              <p:nvPr/>
            </p:nvSpPr>
            <p:spPr>
              <a:xfrm>
                <a:off x="6047033" y="5368386"/>
                <a:ext cx="97933" cy="151120"/>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Up 15">
                <a:extLst>
                  <a:ext uri="{FF2B5EF4-FFF2-40B4-BE49-F238E27FC236}">
                    <a16:creationId xmlns:a16="http://schemas.microsoft.com/office/drawing/2014/main" id="{1822F647-CD53-AF02-B208-72038776478F}"/>
                  </a:ext>
                </a:extLst>
              </p:cNvPr>
              <p:cNvSpPr/>
              <p:nvPr/>
            </p:nvSpPr>
            <p:spPr>
              <a:xfrm>
                <a:off x="6037764" y="4962104"/>
                <a:ext cx="97933" cy="151120"/>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Up 16">
                <a:extLst>
                  <a:ext uri="{FF2B5EF4-FFF2-40B4-BE49-F238E27FC236}">
                    <a16:creationId xmlns:a16="http://schemas.microsoft.com/office/drawing/2014/main" id="{8EA9C03F-16E8-01CE-1840-A9AB9578D16D}"/>
                  </a:ext>
                </a:extLst>
              </p:cNvPr>
              <p:cNvSpPr/>
              <p:nvPr/>
            </p:nvSpPr>
            <p:spPr>
              <a:xfrm>
                <a:off x="6045600" y="4490432"/>
                <a:ext cx="97933" cy="151120"/>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Up 17">
                <a:extLst>
                  <a:ext uri="{FF2B5EF4-FFF2-40B4-BE49-F238E27FC236}">
                    <a16:creationId xmlns:a16="http://schemas.microsoft.com/office/drawing/2014/main" id="{D3C39F6F-A8FC-8B71-FCAD-9779AC5EB6A0}"/>
                  </a:ext>
                </a:extLst>
              </p:cNvPr>
              <p:cNvSpPr/>
              <p:nvPr/>
            </p:nvSpPr>
            <p:spPr>
              <a:xfrm>
                <a:off x="6045600" y="2939071"/>
                <a:ext cx="97933" cy="151120"/>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Arrow: Up 18">
                <a:extLst>
                  <a:ext uri="{FF2B5EF4-FFF2-40B4-BE49-F238E27FC236}">
                    <a16:creationId xmlns:a16="http://schemas.microsoft.com/office/drawing/2014/main" id="{14C1ABF6-2BDD-E2E2-E415-0ECC4DBF4031}"/>
                  </a:ext>
                </a:extLst>
              </p:cNvPr>
              <p:cNvSpPr/>
              <p:nvPr/>
            </p:nvSpPr>
            <p:spPr>
              <a:xfrm>
                <a:off x="6037764" y="2473950"/>
                <a:ext cx="97933" cy="151120"/>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Rounded Corners 13">
                <a:extLst>
                  <a:ext uri="{FF2B5EF4-FFF2-40B4-BE49-F238E27FC236}">
                    <a16:creationId xmlns:a16="http://schemas.microsoft.com/office/drawing/2014/main" id="{348BF524-DAD5-19A6-E7C8-C41EB5B85B6C}"/>
                  </a:ext>
                </a:extLst>
              </p:cNvPr>
              <p:cNvSpPr/>
              <p:nvPr/>
            </p:nvSpPr>
            <p:spPr>
              <a:xfrm>
                <a:off x="4464108" y="2544741"/>
                <a:ext cx="3263784" cy="2919678"/>
              </a:xfrm>
              <a:prstGeom prst="roundRect">
                <a:avLst/>
              </a:prstGeom>
              <a:solidFill>
                <a:schemeClr val="bg2">
                  <a:lumMod val="9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70" kern="1200" dirty="0">
                    <a:solidFill>
                      <a:schemeClr val="tx1"/>
                    </a:solidFill>
                    <a:latin typeface="+mn-lt"/>
                    <a:ea typeface="+mn-ea"/>
                    <a:cs typeface="+mn-cs"/>
                  </a:rPr>
                  <a:t>[N]</a:t>
                </a:r>
                <a:endParaRPr lang="en-CA" dirty="0">
                  <a:solidFill>
                    <a:schemeClr val="tx1"/>
                  </a:solidFill>
                </a:endParaRPr>
              </a:p>
            </p:txBody>
          </p:sp>
        </p:grpSp>
        <p:sp>
          <p:nvSpPr>
            <p:cNvPr id="22" name="Callout: Line 21">
              <a:extLst>
                <a:ext uri="{FF2B5EF4-FFF2-40B4-BE49-F238E27FC236}">
                  <a16:creationId xmlns:a16="http://schemas.microsoft.com/office/drawing/2014/main" id="{BD3455BD-6C9C-BA81-4262-2A09E05FC77E}"/>
                </a:ext>
              </a:extLst>
            </p:cNvPr>
            <p:cNvSpPr/>
            <p:nvPr/>
          </p:nvSpPr>
          <p:spPr>
            <a:xfrm>
              <a:off x="8117590" y="2163683"/>
              <a:ext cx="1542089" cy="590991"/>
            </a:xfrm>
            <a:prstGeom prst="borderCallout1">
              <a:avLst>
                <a:gd name="adj1" fmla="val 52952"/>
                <a:gd name="adj2" fmla="val -2059"/>
                <a:gd name="adj3" fmla="val 114422"/>
                <a:gd name="adj4" fmla="val -3796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Decoder only Transformer</a:t>
              </a:r>
              <a:endParaRPr lang="en-CA" dirty="0">
                <a:solidFill>
                  <a:schemeClr val="accent2"/>
                </a:solidFill>
              </a:endParaRPr>
            </a:p>
          </p:txBody>
        </p:sp>
      </p:grpSp>
    </p:spTree>
    <p:extLst>
      <p:ext uri="{BB962C8B-B14F-4D97-AF65-F5344CB8AC3E}">
        <p14:creationId xmlns:p14="http://schemas.microsoft.com/office/powerpoint/2010/main" val="3282677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78D9A8-6B7F-2CC3-AF86-5DB53B6BE077}"/>
              </a:ext>
            </a:extLst>
          </p:cNvPr>
          <p:cNvSpPr>
            <a:spLocks noGrp="1"/>
          </p:cNvSpPr>
          <p:nvPr>
            <p:ph type="title"/>
          </p:nvPr>
        </p:nvSpPr>
        <p:spPr>
          <a:xfrm>
            <a:off x="838200" y="365125"/>
            <a:ext cx="10515600" cy="1325563"/>
          </a:xfrm>
        </p:spPr>
        <p:txBody>
          <a:bodyPr>
            <a:normAutofit fontScale="90000"/>
          </a:bodyPr>
          <a:lstStyle/>
          <a:p>
            <a:r>
              <a:rPr lang="en-US" sz="5400" dirty="0"/>
              <a:t>Decoder only Transformers (simplified)</a:t>
            </a:r>
            <a:endParaRPr lang="en-CA" sz="5400" dirty="0"/>
          </a:p>
        </p:txBody>
      </p:sp>
      <p:sp>
        <p:nvSpPr>
          <p:cNvPr id="2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78AE971-DE1B-A2AB-E348-95433F6BB32F}"/>
              </a:ext>
            </a:extLst>
          </p:cNvPr>
          <p:cNvGrpSpPr/>
          <p:nvPr/>
        </p:nvGrpSpPr>
        <p:grpSpPr>
          <a:xfrm>
            <a:off x="4464108" y="2163683"/>
            <a:ext cx="5195571" cy="4013279"/>
            <a:chOff x="4464108" y="2163683"/>
            <a:chExt cx="5195571" cy="4013279"/>
          </a:xfrm>
        </p:grpSpPr>
        <p:grpSp>
          <p:nvGrpSpPr>
            <p:cNvPr id="21" name="Group 20">
              <a:extLst>
                <a:ext uri="{FF2B5EF4-FFF2-40B4-BE49-F238E27FC236}">
                  <a16:creationId xmlns:a16="http://schemas.microsoft.com/office/drawing/2014/main" id="{38846706-13F3-C69B-7A3E-2C81C97D03CB}"/>
                </a:ext>
              </a:extLst>
            </p:cNvPr>
            <p:cNvGrpSpPr/>
            <p:nvPr/>
          </p:nvGrpSpPr>
          <p:grpSpPr>
            <a:xfrm>
              <a:off x="4464108" y="2228087"/>
              <a:ext cx="3263784" cy="3948875"/>
              <a:chOff x="4464108" y="2228087"/>
              <a:chExt cx="3263784" cy="3948875"/>
            </a:xfrm>
          </p:grpSpPr>
          <p:sp>
            <p:nvSpPr>
              <p:cNvPr id="14" name="Rectangle: Rounded Corners 13">
                <a:extLst>
                  <a:ext uri="{FF2B5EF4-FFF2-40B4-BE49-F238E27FC236}">
                    <a16:creationId xmlns:a16="http://schemas.microsoft.com/office/drawing/2014/main" id="{348BF524-DAD5-19A6-E7C8-C41EB5B85B6C}"/>
                  </a:ext>
                </a:extLst>
              </p:cNvPr>
              <p:cNvSpPr/>
              <p:nvPr/>
            </p:nvSpPr>
            <p:spPr>
              <a:xfrm>
                <a:off x="4464108" y="2544741"/>
                <a:ext cx="3263784" cy="2919678"/>
              </a:xfrm>
              <a:prstGeom prst="roundRect">
                <a:avLst/>
              </a:prstGeom>
              <a:solidFill>
                <a:schemeClr val="bg2">
                  <a:lumMod val="9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endParaRPr lang="en-CA" dirty="0">
                  <a:solidFill>
                    <a:schemeClr val="tx1"/>
                  </a:solidFill>
                </a:endParaRPr>
              </a:p>
            </p:txBody>
          </p:sp>
          <p:sp>
            <p:nvSpPr>
              <p:cNvPr id="5" name="Rectangle: Rounded Corners 4">
                <a:extLst>
                  <a:ext uri="{FF2B5EF4-FFF2-40B4-BE49-F238E27FC236}">
                    <a16:creationId xmlns:a16="http://schemas.microsoft.com/office/drawing/2014/main" id="{73CD6B56-DD18-C84C-DF08-9BA31B523569}"/>
                  </a:ext>
                </a:extLst>
              </p:cNvPr>
              <p:cNvSpPr/>
              <p:nvPr/>
            </p:nvSpPr>
            <p:spPr>
              <a:xfrm>
                <a:off x="4633688" y="4144191"/>
                <a:ext cx="2808152" cy="3105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dirty="0">
                    <a:solidFill>
                      <a:schemeClr val="tx1"/>
                    </a:solidFill>
                    <a:latin typeface="+mn-lt"/>
                    <a:ea typeface="+mn-ea"/>
                    <a:cs typeface="+mn-cs"/>
                  </a:rPr>
                  <a:t>Decoder block 1</a:t>
                </a:r>
                <a:endParaRPr lang="en-CA" dirty="0">
                  <a:solidFill>
                    <a:schemeClr val="tx1"/>
                  </a:solidFill>
                </a:endParaRPr>
              </a:p>
            </p:txBody>
          </p:sp>
          <p:sp>
            <p:nvSpPr>
              <p:cNvPr id="6" name="Rectangle 5">
                <a:extLst>
                  <a:ext uri="{FF2B5EF4-FFF2-40B4-BE49-F238E27FC236}">
                    <a16:creationId xmlns:a16="http://schemas.microsoft.com/office/drawing/2014/main" id="{873647BC-9751-FD98-0155-DEC7B3312EFA}"/>
                  </a:ext>
                </a:extLst>
              </p:cNvPr>
              <p:cNvSpPr/>
              <p:nvPr/>
            </p:nvSpPr>
            <p:spPr>
              <a:xfrm>
                <a:off x="5004291" y="5945870"/>
                <a:ext cx="2066947" cy="23109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a:solidFill>
                      <a:schemeClr val="tx1"/>
                    </a:solidFill>
                    <a:latin typeface="+mn-lt"/>
                    <a:ea typeface="+mn-ea"/>
                    <a:cs typeface="+mn-cs"/>
                  </a:rPr>
                  <a:t>Input sequence</a:t>
                </a:r>
                <a:endParaRPr lang="en-CA">
                  <a:solidFill>
                    <a:schemeClr val="tx1"/>
                  </a:solidFill>
                </a:endParaRPr>
              </a:p>
            </p:txBody>
          </p:sp>
          <p:sp>
            <p:nvSpPr>
              <p:cNvPr id="7" name="Arrow: Up 6">
                <a:extLst>
                  <a:ext uri="{FF2B5EF4-FFF2-40B4-BE49-F238E27FC236}">
                    <a16:creationId xmlns:a16="http://schemas.microsoft.com/office/drawing/2014/main" id="{B36277EF-59FF-40BF-2827-3D457F2DDBF9}"/>
                  </a:ext>
                </a:extLst>
              </p:cNvPr>
              <p:cNvSpPr/>
              <p:nvPr/>
            </p:nvSpPr>
            <p:spPr>
              <a:xfrm>
                <a:off x="6045600" y="5774581"/>
                <a:ext cx="97933" cy="151120"/>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47DD6585-87BA-EDEC-57EB-A45887EA7FDC}"/>
                  </a:ext>
                </a:extLst>
              </p:cNvPr>
              <p:cNvSpPr/>
              <p:nvPr/>
            </p:nvSpPr>
            <p:spPr>
              <a:xfrm>
                <a:off x="5004291" y="2228087"/>
                <a:ext cx="2066947" cy="23109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a:solidFill>
                      <a:schemeClr val="tx1"/>
                    </a:solidFill>
                    <a:latin typeface="+mn-lt"/>
                    <a:ea typeface="+mn-ea"/>
                    <a:cs typeface="+mn-cs"/>
                  </a:rPr>
                  <a:t>Output sequence</a:t>
                </a:r>
                <a:endParaRPr lang="en-CA">
                  <a:solidFill>
                    <a:schemeClr val="tx1"/>
                  </a:solidFill>
                </a:endParaRPr>
              </a:p>
            </p:txBody>
          </p:sp>
          <p:sp>
            <p:nvSpPr>
              <p:cNvPr id="10" name="Rectangle 9">
                <a:extLst>
                  <a:ext uri="{FF2B5EF4-FFF2-40B4-BE49-F238E27FC236}">
                    <a16:creationId xmlns:a16="http://schemas.microsoft.com/office/drawing/2014/main" id="{49ED4B9B-FC49-FB2C-D646-4C29E2E5E375}"/>
                  </a:ext>
                </a:extLst>
              </p:cNvPr>
              <p:cNvSpPr/>
              <p:nvPr/>
            </p:nvSpPr>
            <p:spPr>
              <a:xfrm>
                <a:off x="5004291" y="5539631"/>
                <a:ext cx="2066947" cy="23109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a:solidFill>
                      <a:schemeClr val="tx1"/>
                    </a:solidFill>
                    <a:latin typeface="+mn-lt"/>
                    <a:ea typeface="+mn-ea"/>
                    <a:cs typeface="+mn-cs"/>
                  </a:rPr>
                  <a:t>Tokens</a:t>
                </a:r>
                <a:endParaRPr lang="en-CA">
                  <a:solidFill>
                    <a:schemeClr val="tx1"/>
                  </a:solidFill>
                </a:endParaRPr>
              </a:p>
            </p:txBody>
          </p:sp>
          <p:sp>
            <p:nvSpPr>
              <p:cNvPr id="11" name="Rectangle 10">
                <a:extLst>
                  <a:ext uri="{FF2B5EF4-FFF2-40B4-BE49-F238E27FC236}">
                    <a16:creationId xmlns:a16="http://schemas.microsoft.com/office/drawing/2014/main" id="{AC050698-74C6-0216-1D38-8476386C21F4}"/>
                  </a:ext>
                </a:extLst>
              </p:cNvPr>
              <p:cNvSpPr/>
              <p:nvPr/>
            </p:nvSpPr>
            <p:spPr>
              <a:xfrm>
                <a:off x="5004291" y="5133393"/>
                <a:ext cx="2066947" cy="23109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a:solidFill>
                      <a:schemeClr val="tx1"/>
                    </a:solidFill>
                    <a:latin typeface="+mn-lt"/>
                    <a:ea typeface="+mn-ea"/>
                    <a:cs typeface="+mn-cs"/>
                  </a:rPr>
                  <a:t>Token Embeddings</a:t>
                </a:r>
                <a:endParaRPr lang="en-CA">
                  <a:solidFill>
                    <a:schemeClr val="tx1"/>
                  </a:solidFill>
                </a:endParaRPr>
              </a:p>
            </p:txBody>
          </p:sp>
          <p:sp>
            <p:nvSpPr>
              <p:cNvPr id="12" name="Rectangle 11">
                <a:extLst>
                  <a:ext uri="{FF2B5EF4-FFF2-40B4-BE49-F238E27FC236}">
                    <a16:creationId xmlns:a16="http://schemas.microsoft.com/office/drawing/2014/main" id="{14168C77-E8DF-DA8B-16F9-01DC5C61B888}"/>
                  </a:ext>
                </a:extLst>
              </p:cNvPr>
              <p:cNvSpPr/>
              <p:nvPr/>
            </p:nvSpPr>
            <p:spPr>
              <a:xfrm>
                <a:off x="4990661" y="4707067"/>
                <a:ext cx="2066947" cy="23109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a:solidFill>
                      <a:schemeClr val="tx1"/>
                    </a:solidFill>
                    <a:latin typeface="+mn-lt"/>
                    <a:ea typeface="+mn-ea"/>
                    <a:cs typeface="+mn-cs"/>
                  </a:rPr>
                  <a:t>Positional Embeddings</a:t>
                </a:r>
                <a:endParaRPr lang="en-CA">
                  <a:solidFill>
                    <a:schemeClr val="tx1"/>
                  </a:solidFill>
                </a:endParaRPr>
              </a:p>
            </p:txBody>
          </p:sp>
          <p:sp>
            <p:nvSpPr>
              <p:cNvPr id="13" name="Rectangle 12">
                <a:extLst>
                  <a:ext uri="{FF2B5EF4-FFF2-40B4-BE49-F238E27FC236}">
                    <a16:creationId xmlns:a16="http://schemas.microsoft.com/office/drawing/2014/main" id="{47228701-A09C-8AF0-C75D-95C5E070FB08}"/>
                  </a:ext>
                </a:extLst>
              </p:cNvPr>
              <p:cNvSpPr/>
              <p:nvPr/>
            </p:nvSpPr>
            <p:spPr>
              <a:xfrm>
                <a:off x="4990661" y="2671531"/>
                <a:ext cx="2066947" cy="23109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dirty="0">
                    <a:solidFill>
                      <a:schemeClr val="tx1"/>
                    </a:solidFill>
                    <a:latin typeface="+mn-lt"/>
                    <a:ea typeface="+mn-ea"/>
                    <a:cs typeface="+mn-cs"/>
                  </a:rPr>
                  <a:t>Output layer</a:t>
                </a:r>
                <a:endParaRPr lang="en-CA" dirty="0">
                  <a:solidFill>
                    <a:schemeClr val="tx1"/>
                  </a:solidFill>
                </a:endParaRPr>
              </a:p>
            </p:txBody>
          </p:sp>
          <p:sp>
            <p:nvSpPr>
              <p:cNvPr id="15" name="Arrow: Up 14">
                <a:extLst>
                  <a:ext uri="{FF2B5EF4-FFF2-40B4-BE49-F238E27FC236}">
                    <a16:creationId xmlns:a16="http://schemas.microsoft.com/office/drawing/2014/main" id="{2D43E829-36C1-E56C-12B4-CB2B2C3F0F67}"/>
                  </a:ext>
                </a:extLst>
              </p:cNvPr>
              <p:cNvSpPr/>
              <p:nvPr/>
            </p:nvSpPr>
            <p:spPr>
              <a:xfrm>
                <a:off x="6047033" y="5368386"/>
                <a:ext cx="97933" cy="151120"/>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Up 15">
                <a:extLst>
                  <a:ext uri="{FF2B5EF4-FFF2-40B4-BE49-F238E27FC236}">
                    <a16:creationId xmlns:a16="http://schemas.microsoft.com/office/drawing/2014/main" id="{1822F647-CD53-AF02-B208-72038776478F}"/>
                  </a:ext>
                </a:extLst>
              </p:cNvPr>
              <p:cNvSpPr/>
              <p:nvPr/>
            </p:nvSpPr>
            <p:spPr>
              <a:xfrm>
                <a:off x="6037764" y="4962104"/>
                <a:ext cx="97933" cy="151120"/>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Up 16">
                <a:extLst>
                  <a:ext uri="{FF2B5EF4-FFF2-40B4-BE49-F238E27FC236}">
                    <a16:creationId xmlns:a16="http://schemas.microsoft.com/office/drawing/2014/main" id="{8EA9C03F-16E8-01CE-1840-A9AB9578D16D}"/>
                  </a:ext>
                </a:extLst>
              </p:cNvPr>
              <p:cNvSpPr/>
              <p:nvPr/>
            </p:nvSpPr>
            <p:spPr>
              <a:xfrm>
                <a:off x="6045600" y="4490432"/>
                <a:ext cx="97933" cy="151120"/>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Up 17">
                <a:extLst>
                  <a:ext uri="{FF2B5EF4-FFF2-40B4-BE49-F238E27FC236}">
                    <a16:creationId xmlns:a16="http://schemas.microsoft.com/office/drawing/2014/main" id="{D3C39F6F-A8FC-8B71-FCAD-9779AC5EB6A0}"/>
                  </a:ext>
                </a:extLst>
              </p:cNvPr>
              <p:cNvSpPr/>
              <p:nvPr/>
            </p:nvSpPr>
            <p:spPr>
              <a:xfrm>
                <a:off x="6045600" y="2939071"/>
                <a:ext cx="97933" cy="151120"/>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Arrow: Up 18">
                <a:extLst>
                  <a:ext uri="{FF2B5EF4-FFF2-40B4-BE49-F238E27FC236}">
                    <a16:creationId xmlns:a16="http://schemas.microsoft.com/office/drawing/2014/main" id="{14C1ABF6-2BDD-E2E2-E415-0ECC4DBF4031}"/>
                  </a:ext>
                </a:extLst>
              </p:cNvPr>
              <p:cNvSpPr/>
              <p:nvPr/>
            </p:nvSpPr>
            <p:spPr>
              <a:xfrm>
                <a:off x="6037764" y="2473950"/>
                <a:ext cx="97933" cy="151120"/>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2" name="Callout: Line 21">
              <a:extLst>
                <a:ext uri="{FF2B5EF4-FFF2-40B4-BE49-F238E27FC236}">
                  <a16:creationId xmlns:a16="http://schemas.microsoft.com/office/drawing/2014/main" id="{BD3455BD-6C9C-BA81-4262-2A09E05FC77E}"/>
                </a:ext>
              </a:extLst>
            </p:cNvPr>
            <p:cNvSpPr/>
            <p:nvPr/>
          </p:nvSpPr>
          <p:spPr>
            <a:xfrm>
              <a:off x="8117590" y="2163683"/>
              <a:ext cx="1542089" cy="590991"/>
            </a:xfrm>
            <a:prstGeom prst="borderCallout1">
              <a:avLst>
                <a:gd name="adj1" fmla="val 52952"/>
                <a:gd name="adj2" fmla="val -2059"/>
                <a:gd name="adj3" fmla="val 114422"/>
                <a:gd name="adj4" fmla="val -3796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Decoder only Transformer</a:t>
              </a:r>
              <a:endParaRPr lang="en-CA" dirty="0">
                <a:solidFill>
                  <a:schemeClr val="accent2"/>
                </a:solidFill>
              </a:endParaRPr>
            </a:p>
          </p:txBody>
        </p:sp>
      </p:grpSp>
      <p:sp>
        <p:nvSpPr>
          <p:cNvPr id="3" name="Rectangle: Rounded Corners 2">
            <a:extLst>
              <a:ext uri="{FF2B5EF4-FFF2-40B4-BE49-F238E27FC236}">
                <a16:creationId xmlns:a16="http://schemas.microsoft.com/office/drawing/2014/main" id="{72E4C631-C9EB-3C5D-48B0-532E76AA2396}"/>
              </a:ext>
            </a:extLst>
          </p:cNvPr>
          <p:cNvSpPr/>
          <p:nvPr/>
        </p:nvSpPr>
        <p:spPr>
          <a:xfrm>
            <a:off x="4620058" y="3722497"/>
            <a:ext cx="2808152" cy="3105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dirty="0">
                <a:solidFill>
                  <a:schemeClr val="tx1"/>
                </a:solidFill>
                <a:latin typeface="+mn-lt"/>
                <a:ea typeface="+mn-ea"/>
                <a:cs typeface="+mn-cs"/>
              </a:rPr>
              <a:t>Decoder block 2</a:t>
            </a:r>
            <a:endParaRPr lang="en-CA" dirty="0">
              <a:solidFill>
                <a:schemeClr val="tx1"/>
              </a:solidFill>
            </a:endParaRPr>
          </a:p>
        </p:txBody>
      </p:sp>
      <p:sp>
        <p:nvSpPr>
          <p:cNvPr id="4" name="Rectangle: Rounded Corners 3">
            <a:extLst>
              <a:ext uri="{FF2B5EF4-FFF2-40B4-BE49-F238E27FC236}">
                <a16:creationId xmlns:a16="http://schemas.microsoft.com/office/drawing/2014/main" id="{F2BDF0F9-8E11-7411-E799-616003485757}"/>
              </a:ext>
            </a:extLst>
          </p:cNvPr>
          <p:cNvSpPr/>
          <p:nvPr/>
        </p:nvSpPr>
        <p:spPr>
          <a:xfrm>
            <a:off x="4641524" y="3140043"/>
            <a:ext cx="2808152" cy="3105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dirty="0">
                <a:solidFill>
                  <a:schemeClr val="tx1"/>
                </a:solidFill>
                <a:latin typeface="+mn-lt"/>
                <a:ea typeface="+mn-ea"/>
                <a:cs typeface="+mn-cs"/>
              </a:rPr>
              <a:t>Decoder block N</a:t>
            </a:r>
            <a:endParaRPr lang="en-CA" dirty="0">
              <a:solidFill>
                <a:schemeClr val="tx1"/>
              </a:solidFill>
            </a:endParaRPr>
          </a:p>
        </p:txBody>
      </p:sp>
      <p:sp>
        <p:nvSpPr>
          <p:cNvPr id="8" name="TextBox 7">
            <a:extLst>
              <a:ext uri="{FF2B5EF4-FFF2-40B4-BE49-F238E27FC236}">
                <a16:creationId xmlns:a16="http://schemas.microsoft.com/office/drawing/2014/main" id="{351DDFD0-0C12-8545-0F97-6D0D48A9AB1B}"/>
              </a:ext>
            </a:extLst>
          </p:cNvPr>
          <p:cNvSpPr txBox="1"/>
          <p:nvPr/>
        </p:nvSpPr>
        <p:spPr>
          <a:xfrm>
            <a:off x="5877910" y="3238946"/>
            <a:ext cx="433132" cy="523220"/>
          </a:xfrm>
          <a:prstGeom prst="rect">
            <a:avLst/>
          </a:prstGeom>
          <a:noFill/>
        </p:spPr>
        <p:txBody>
          <a:bodyPr wrap="none" rtlCol="0">
            <a:spAutoFit/>
          </a:bodyPr>
          <a:lstStyle/>
          <a:p>
            <a:r>
              <a:rPr lang="en-US" sz="2800" dirty="0"/>
              <a:t>…</a:t>
            </a:r>
            <a:endParaRPr lang="en-CA" dirty="0"/>
          </a:p>
        </p:txBody>
      </p:sp>
    </p:spTree>
    <p:extLst>
      <p:ext uri="{BB962C8B-B14F-4D97-AF65-F5344CB8AC3E}">
        <p14:creationId xmlns:p14="http://schemas.microsoft.com/office/powerpoint/2010/main" val="3319434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Coin-operated binoculars above Central Park Manhatten">
            <a:extLst>
              <a:ext uri="{FF2B5EF4-FFF2-40B4-BE49-F238E27FC236}">
                <a16:creationId xmlns:a16="http://schemas.microsoft.com/office/drawing/2014/main" id="{A72721C6-0E3C-3646-B28F-3D88357925A0}"/>
              </a:ext>
            </a:extLst>
          </p:cNvPr>
          <p:cNvPicPr>
            <a:picLocks noChangeAspect="1"/>
          </p:cNvPicPr>
          <p:nvPr/>
        </p:nvPicPr>
        <p:blipFill rotWithShape="1">
          <a:blip r:embed="rId2"/>
          <a:srcRect t="15414"/>
          <a:stretch/>
        </p:blipFill>
        <p:spPr>
          <a:xfrm>
            <a:off x="-3047" y="10"/>
            <a:ext cx="12191999" cy="6857990"/>
          </a:xfrm>
          <a:prstGeom prst="rect">
            <a:avLst/>
          </a:prstGeom>
        </p:spPr>
      </p:pic>
      <p:sp>
        <p:nvSpPr>
          <p:cNvPr id="32" name="Rectangle 3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43253D-8DAD-295B-0871-57EDEE01ABDC}"/>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High-level view</a:t>
            </a:r>
          </a:p>
        </p:txBody>
      </p:sp>
    </p:spTree>
    <p:extLst>
      <p:ext uri="{BB962C8B-B14F-4D97-AF65-F5344CB8AC3E}">
        <p14:creationId xmlns:p14="http://schemas.microsoft.com/office/powerpoint/2010/main" val="20561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63F528-63CD-AD8D-466C-8A9D3D1192AE}"/>
              </a:ext>
            </a:extLst>
          </p:cNvPr>
          <p:cNvSpPr>
            <a:spLocks noGrp="1"/>
          </p:cNvSpPr>
          <p:nvPr>
            <p:ph type="title"/>
          </p:nvPr>
        </p:nvSpPr>
        <p:spPr>
          <a:xfrm>
            <a:off x="838200" y="365125"/>
            <a:ext cx="10515600" cy="1325563"/>
          </a:xfrm>
        </p:spPr>
        <p:txBody>
          <a:bodyPr>
            <a:normAutofit/>
          </a:bodyPr>
          <a:lstStyle/>
          <a:p>
            <a:r>
              <a:rPr lang="en-US" sz="5400" dirty="0"/>
              <a:t>Concepts</a:t>
            </a:r>
            <a:endParaRPr lang="en-CA" sz="5400" dirty="0"/>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E52432-9EF5-8125-119A-74938F1424E0}"/>
              </a:ext>
            </a:extLst>
          </p:cNvPr>
          <p:cNvSpPr>
            <a:spLocks noGrp="1"/>
          </p:cNvSpPr>
          <p:nvPr>
            <p:ph idx="1"/>
          </p:nvPr>
        </p:nvSpPr>
        <p:spPr>
          <a:xfrm>
            <a:off x="838200" y="1929384"/>
            <a:ext cx="10515600" cy="4251960"/>
          </a:xfrm>
        </p:spPr>
        <p:txBody>
          <a:bodyPr>
            <a:normAutofit/>
          </a:bodyPr>
          <a:lstStyle/>
          <a:p>
            <a:r>
              <a:rPr lang="en-US" sz="2200" dirty="0"/>
              <a:t>Vocabulary and Tokenization</a:t>
            </a:r>
          </a:p>
          <a:p>
            <a:r>
              <a:rPr lang="en-US" sz="2200" dirty="0"/>
              <a:t>Token embeddings and Positional embeddings</a:t>
            </a:r>
          </a:p>
          <a:p>
            <a:r>
              <a:rPr lang="en-US" sz="2200" dirty="0"/>
              <a:t>Decoder blocks</a:t>
            </a:r>
          </a:p>
          <a:p>
            <a:r>
              <a:rPr lang="en-US" sz="2200" dirty="0"/>
              <a:t>Generate output</a:t>
            </a:r>
          </a:p>
          <a:p>
            <a:pPr marL="0" indent="0">
              <a:buNone/>
            </a:pPr>
            <a:endParaRPr lang="en-CA" sz="2200" dirty="0"/>
          </a:p>
        </p:txBody>
      </p:sp>
    </p:spTree>
    <p:extLst>
      <p:ext uri="{BB962C8B-B14F-4D97-AF65-F5344CB8AC3E}">
        <p14:creationId xmlns:p14="http://schemas.microsoft.com/office/powerpoint/2010/main" val="2664611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82531A-7D66-E455-EBA3-60536B2E1C33}"/>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Vocabulary</a:t>
            </a:r>
          </a:p>
        </p:txBody>
      </p:sp>
      <p:sp>
        <p:nvSpPr>
          <p:cNvPr id="1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3EFB946C-B6C1-3015-C82B-AF6D46D0E09B}"/>
              </a:ext>
            </a:extLst>
          </p:cNvPr>
          <p:cNvGraphicFramePr>
            <a:graphicFrameLocks noGrp="1"/>
          </p:cNvGraphicFramePr>
          <p:nvPr>
            <p:extLst>
              <p:ext uri="{D42A27DB-BD31-4B8C-83A1-F6EECF244321}">
                <p14:modId xmlns:p14="http://schemas.microsoft.com/office/powerpoint/2010/main" val="2257039784"/>
              </p:ext>
            </p:extLst>
          </p:nvPr>
        </p:nvGraphicFramePr>
        <p:xfrm>
          <a:off x="3641305" y="2633472"/>
          <a:ext cx="4906343" cy="3586357"/>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302835">
                  <a:extLst>
                    <a:ext uri="{9D8B030D-6E8A-4147-A177-3AD203B41FA5}">
                      <a16:colId xmlns:a16="http://schemas.microsoft.com/office/drawing/2014/main" val="4084475346"/>
                    </a:ext>
                  </a:extLst>
                </a:gridCol>
                <a:gridCol w="3603508">
                  <a:extLst>
                    <a:ext uri="{9D8B030D-6E8A-4147-A177-3AD203B41FA5}">
                      <a16:colId xmlns:a16="http://schemas.microsoft.com/office/drawing/2014/main" val="3737432725"/>
                    </a:ext>
                  </a:extLst>
                </a:gridCol>
              </a:tblGrid>
              <a:tr h="518278">
                <a:tc>
                  <a:txBody>
                    <a:bodyPr/>
                    <a:lstStyle/>
                    <a:p>
                      <a:r>
                        <a:rPr lang="en-US" sz="1300" b="1" cap="all" spc="60">
                          <a:solidFill>
                            <a:schemeClr val="tx1"/>
                          </a:solidFill>
                        </a:rPr>
                        <a:t>Index</a:t>
                      </a:r>
                      <a:endParaRPr lang="en-CA" sz="1300" b="1" cap="all" spc="60">
                        <a:solidFill>
                          <a:schemeClr val="tx1"/>
                        </a:solidFill>
                      </a:endParaRPr>
                    </a:p>
                  </a:txBody>
                  <a:tcPr marL="143966" marR="143966" marT="143966" marB="143966">
                    <a:lnL w="12700" cmpd="sng">
                      <a:noFill/>
                    </a:lnL>
                    <a:lnR w="12700" cmpd="sng">
                      <a:noFill/>
                    </a:lnR>
                    <a:lnT w="12700" cmpd="sng">
                      <a:noFill/>
                    </a:lnT>
                    <a:lnB w="38100" cmpd="sng">
                      <a:noFill/>
                    </a:lnB>
                    <a:noFill/>
                  </a:tcPr>
                </a:tc>
                <a:tc>
                  <a:txBody>
                    <a:bodyPr/>
                    <a:lstStyle/>
                    <a:p>
                      <a:r>
                        <a:rPr lang="en-US" sz="1300" b="1" cap="all" spc="60" dirty="0">
                          <a:solidFill>
                            <a:schemeClr val="tx1"/>
                          </a:solidFill>
                        </a:rPr>
                        <a:t>Words</a:t>
                      </a:r>
                      <a:endParaRPr lang="en-CA" sz="1300" b="1" cap="all" spc="60" dirty="0">
                        <a:solidFill>
                          <a:schemeClr val="tx1"/>
                        </a:solidFill>
                      </a:endParaRPr>
                    </a:p>
                  </a:txBody>
                  <a:tcPr marL="143966" marR="143966" marT="143966" marB="143966">
                    <a:lnL w="12700" cmpd="sng">
                      <a:noFill/>
                    </a:lnL>
                    <a:lnR w="12700" cmpd="sng">
                      <a:noFill/>
                    </a:lnR>
                    <a:lnT w="12700" cmpd="sng">
                      <a:noFill/>
                    </a:lnT>
                    <a:lnB w="38100" cmpd="sng">
                      <a:noFill/>
                    </a:lnB>
                    <a:noFill/>
                  </a:tcPr>
                </a:tc>
                <a:extLst>
                  <a:ext uri="{0D108BD9-81ED-4DB2-BD59-A6C34878D82A}">
                    <a16:rowId xmlns:a16="http://schemas.microsoft.com/office/drawing/2014/main" val="3059920178"/>
                  </a:ext>
                </a:extLst>
              </a:tr>
              <a:tr h="438297">
                <a:tc>
                  <a:txBody>
                    <a:bodyPr/>
                    <a:lstStyle/>
                    <a:p>
                      <a:r>
                        <a:rPr lang="en-US" sz="1700" cap="none" spc="0">
                          <a:solidFill>
                            <a:schemeClr val="tx1"/>
                          </a:solidFill>
                        </a:rPr>
                        <a:t>0</a:t>
                      </a:r>
                      <a:endParaRPr lang="en-CA" sz="1700" cap="none" spc="0">
                        <a:solidFill>
                          <a:schemeClr val="tx1"/>
                        </a:solidFill>
                      </a:endParaRPr>
                    </a:p>
                  </a:txBody>
                  <a:tcPr marL="95977" marR="95977" marT="47989" marB="95977">
                    <a:lnL w="12700" cmpd="sng">
                      <a:noFill/>
                      <a:prstDash val="solid"/>
                    </a:lnL>
                    <a:lnR w="12700" cmpd="sng">
                      <a:noFill/>
                      <a:prstDash val="solid"/>
                    </a:lnR>
                    <a:lnT w="38100" cmpd="sng">
                      <a:noFill/>
                    </a:lnT>
                    <a:lnB w="12700" cmpd="sng">
                      <a:noFill/>
                      <a:prstDash val="solid"/>
                    </a:lnB>
                    <a:noFill/>
                  </a:tcPr>
                </a:tc>
                <a:tc>
                  <a:txBody>
                    <a:bodyPr/>
                    <a:lstStyle/>
                    <a:p>
                      <a:r>
                        <a:rPr lang="en-US" sz="1700" cap="none" spc="0" dirty="0">
                          <a:solidFill>
                            <a:schemeClr val="tx1"/>
                          </a:solidFill>
                        </a:rPr>
                        <a:t>a</a:t>
                      </a:r>
                      <a:endParaRPr lang="en-CA" sz="1700" cap="none" spc="0" dirty="0">
                        <a:solidFill>
                          <a:schemeClr val="tx1"/>
                        </a:solidFill>
                      </a:endParaRPr>
                    </a:p>
                  </a:txBody>
                  <a:tcPr marL="95977" marR="95977" marT="47989" marB="9597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510053826"/>
                  </a:ext>
                </a:extLst>
              </a:tr>
              <a:tr h="438297">
                <a:tc>
                  <a:txBody>
                    <a:bodyPr/>
                    <a:lstStyle/>
                    <a:p>
                      <a:r>
                        <a:rPr lang="en-US" sz="1700" cap="none" spc="0">
                          <a:solidFill>
                            <a:schemeClr val="tx1"/>
                          </a:solidFill>
                        </a:rPr>
                        <a:t>1</a:t>
                      </a:r>
                      <a:endParaRPr lang="en-CA" sz="1700" cap="none" spc="0">
                        <a:solidFill>
                          <a:schemeClr val="tx1"/>
                        </a:solidFill>
                      </a:endParaRPr>
                    </a:p>
                  </a:txBody>
                  <a:tcPr marL="95977" marR="95977" marT="47989" marB="9597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700" cap="none" spc="0">
                          <a:solidFill>
                            <a:schemeClr val="tx1"/>
                          </a:solidFill>
                        </a:rPr>
                        <a:t>an</a:t>
                      </a:r>
                      <a:endParaRPr lang="en-CA" sz="1700" cap="none" spc="0">
                        <a:solidFill>
                          <a:schemeClr val="tx1"/>
                        </a:solidFill>
                      </a:endParaRPr>
                    </a:p>
                  </a:txBody>
                  <a:tcPr marL="95977" marR="95977" marT="47989" marB="9597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800096601"/>
                  </a:ext>
                </a:extLst>
              </a:tr>
              <a:tr h="438297">
                <a:tc>
                  <a:txBody>
                    <a:bodyPr/>
                    <a:lstStyle/>
                    <a:p>
                      <a:r>
                        <a:rPr lang="en-US" sz="1700" cap="none" spc="0">
                          <a:solidFill>
                            <a:schemeClr val="tx1"/>
                          </a:solidFill>
                        </a:rPr>
                        <a:t>2</a:t>
                      </a:r>
                      <a:endParaRPr lang="en-CA" sz="1700" cap="none" spc="0">
                        <a:solidFill>
                          <a:schemeClr val="tx1"/>
                        </a:solidFill>
                      </a:endParaRPr>
                    </a:p>
                  </a:txBody>
                  <a:tcPr marL="95977" marR="95977" marT="47989" marB="9597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700" cap="none" spc="0">
                          <a:solidFill>
                            <a:schemeClr val="tx1"/>
                          </a:solidFill>
                        </a:rPr>
                        <a:t>am</a:t>
                      </a:r>
                      <a:endParaRPr lang="en-CA" sz="1700" cap="none" spc="0">
                        <a:solidFill>
                          <a:schemeClr val="tx1"/>
                        </a:solidFill>
                      </a:endParaRPr>
                    </a:p>
                  </a:txBody>
                  <a:tcPr marL="95977" marR="95977" marT="47989" marB="9597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650886638"/>
                  </a:ext>
                </a:extLst>
              </a:tr>
              <a:tr h="438297">
                <a:tc>
                  <a:txBody>
                    <a:bodyPr/>
                    <a:lstStyle/>
                    <a:p>
                      <a:r>
                        <a:rPr lang="en-US" sz="1700" cap="none" spc="0">
                          <a:solidFill>
                            <a:schemeClr val="tx1"/>
                          </a:solidFill>
                        </a:rPr>
                        <a:t>3</a:t>
                      </a:r>
                      <a:endParaRPr lang="en-CA" sz="1700" cap="none" spc="0">
                        <a:solidFill>
                          <a:schemeClr val="tx1"/>
                        </a:solidFill>
                      </a:endParaRPr>
                    </a:p>
                  </a:txBody>
                  <a:tcPr marL="95977" marR="95977" marT="47989" marB="9597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700" cap="none" spc="0">
                          <a:solidFill>
                            <a:schemeClr val="tx1"/>
                          </a:solidFill>
                        </a:rPr>
                        <a:t>bat</a:t>
                      </a:r>
                      <a:endParaRPr lang="en-CA" sz="1700" cap="none" spc="0">
                        <a:solidFill>
                          <a:schemeClr val="tx1"/>
                        </a:solidFill>
                      </a:endParaRPr>
                    </a:p>
                  </a:txBody>
                  <a:tcPr marL="95977" marR="95977" marT="47989" marB="9597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2421526665"/>
                  </a:ext>
                </a:extLst>
              </a:tr>
              <a:tr h="438297">
                <a:tc>
                  <a:txBody>
                    <a:bodyPr/>
                    <a:lstStyle/>
                    <a:p>
                      <a:r>
                        <a:rPr lang="en-US" sz="1700" cap="none" spc="0">
                          <a:solidFill>
                            <a:schemeClr val="tx1"/>
                          </a:solidFill>
                        </a:rPr>
                        <a:t>4</a:t>
                      </a:r>
                      <a:endParaRPr lang="en-CA" sz="1700" cap="none" spc="0">
                        <a:solidFill>
                          <a:schemeClr val="tx1"/>
                        </a:solidFill>
                      </a:endParaRPr>
                    </a:p>
                  </a:txBody>
                  <a:tcPr marL="95977" marR="95977" marT="47989" marB="9597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700" cap="none" spc="0">
                          <a:solidFill>
                            <a:schemeClr val="tx1"/>
                          </a:solidFill>
                        </a:rPr>
                        <a:t>ball</a:t>
                      </a:r>
                      <a:endParaRPr lang="en-CA" sz="1700" cap="none" spc="0">
                        <a:solidFill>
                          <a:schemeClr val="tx1"/>
                        </a:solidFill>
                      </a:endParaRPr>
                    </a:p>
                  </a:txBody>
                  <a:tcPr marL="95977" marR="95977" marT="47989" marB="9597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671189548"/>
                  </a:ext>
                </a:extLst>
              </a:tr>
              <a:tr h="438297">
                <a:tc>
                  <a:txBody>
                    <a:bodyPr/>
                    <a:lstStyle/>
                    <a:p>
                      <a:r>
                        <a:rPr lang="en-US" sz="1700" cap="none" spc="0">
                          <a:solidFill>
                            <a:schemeClr val="tx1"/>
                          </a:solidFill>
                        </a:rPr>
                        <a:t>…</a:t>
                      </a:r>
                      <a:endParaRPr lang="en-CA" sz="1700" cap="none" spc="0">
                        <a:solidFill>
                          <a:schemeClr val="tx1"/>
                        </a:solidFill>
                      </a:endParaRPr>
                    </a:p>
                  </a:txBody>
                  <a:tcPr marL="95977" marR="95977" marT="47989" marB="9597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endParaRPr lang="en-CA" sz="1700" cap="none" spc="0">
                        <a:solidFill>
                          <a:schemeClr val="tx1"/>
                        </a:solidFill>
                      </a:endParaRPr>
                    </a:p>
                  </a:txBody>
                  <a:tcPr marL="95977" marR="95977" marT="47989" marB="9597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513336347"/>
                  </a:ext>
                </a:extLst>
              </a:tr>
              <a:tr h="438297">
                <a:tc>
                  <a:txBody>
                    <a:bodyPr/>
                    <a:lstStyle/>
                    <a:p>
                      <a:r>
                        <a:rPr lang="en-US" sz="1700" cap="none" spc="0">
                          <a:solidFill>
                            <a:schemeClr val="tx1"/>
                          </a:solidFill>
                        </a:rPr>
                        <a:t>N</a:t>
                      </a:r>
                      <a:endParaRPr lang="en-CA" sz="1700" cap="none" spc="0">
                        <a:solidFill>
                          <a:schemeClr val="tx1"/>
                        </a:solidFill>
                      </a:endParaRPr>
                    </a:p>
                  </a:txBody>
                  <a:tcPr marL="95977" marR="95977" marT="47989" marB="9597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700" cap="none" spc="0" dirty="0">
                          <a:solidFill>
                            <a:schemeClr val="tx1"/>
                          </a:solidFill>
                        </a:rPr>
                        <a:t>zebra</a:t>
                      </a:r>
                      <a:endParaRPr lang="en-CA" sz="1700" cap="none" spc="0" dirty="0">
                        <a:solidFill>
                          <a:schemeClr val="tx1"/>
                        </a:solidFill>
                      </a:endParaRPr>
                    </a:p>
                  </a:txBody>
                  <a:tcPr marL="95977" marR="95977" marT="47989" marB="9597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72884717"/>
                  </a:ext>
                </a:extLst>
              </a:tr>
            </a:tbl>
          </a:graphicData>
        </a:graphic>
      </p:graphicFrame>
      <p:sp>
        <p:nvSpPr>
          <p:cNvPr id="8" name="Callout: Line 7">
            <a:extLst>
              <a:ext uri="{FF2B5EF4-FFF2-40B4-BE49-F238E27FC236}">
                <a16:creationId xmlns:a16="http://schemas.microsoft.com/office/drawing/2014/main" id="{7EC482CD-2B1E-E349-047D-450DBA56225C}"/>
              </a:ext>
            </a:extLst>
          </p:cNvPr>
          <p:cNvSpPr/>
          <p:nvPr/>
        </p:nvSpPr>
        <p:spPr>
          <a:xfrm>
            <a:off x="1434572" y="2633471"/>
            <a:ext cx="1227221" cy="590991"/>
          </a:xfrm>
          <a:prstGeom prst="borderCallout1">
            <a:avLst>
              <a:gd name="adj1" fmla="val 53852"/>
              <a:gd name="adj2" fmla="val 104074"/>
              <a:gd name="adj3" fmla="val 100029"/>
              <a:gd name="adj4" fmla="val 18816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Token IDs</a:t>
            </a:r>
            <a:endParaRPr lang="en-CA" dirty="0">
              <a:solidFill>
                <a:schemeClr val="accent2"/>
              </a:solidFill>
            </a:endParaRPr>
          </a:p>
        </p:txBody>
      </p:sp>
      <p:sp>
        <p:nvSpPr>
          <p:cNvPr id="9" name="Callout: Line 8">
            <a:extLst>
              <a:ext uri="{FF2B5EF4-FFF2-40B4-BE49-F238E27FC236}">
                <a16:creationId xmlns:a16="http://schemas.microsoft.com/office/drawing/2014/main" id="{3BF5EA2B-5B99-0EDE-9100-AB54E7C6D5F1}"/>
              </a:ext>
            </a:extLst>
          </p:cNvPr>
          <p:cNvSpPr/>
          <p:nvPr/>
        </p:nvSpPr>
        <p:spPr>
          <a:xfrm>
            <a:off x="8801163" y="2633472"/>
            <a:ext cx="1227221" cy="590991"/>
          </a:xfrm>
          <a:prstGeom prst="borderCallout1">
            <a:avLst>
              <a:gd name="adj1" fmla="val 58350"/>
              <a:gd name="adj2" fmla="val 1406"/>
              <a:gd name="adj3" fmla="val 114422"/>
              <a:gd name="adj4" fmla="val -26322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Tokens / words</a:t>
            </a:r>
            <a:endParaRPr lang="en-CA" dirty="0">
              <a:solidFill>
                <a:schemeClr val="accent2"/>
              </a:solidFill>
            </a:endParaRPr>
          </a:p>
        </p:txBody>
      </p:sp>
    </p:spTree>
    <p:extLst>
      <p:ext uri="{BB962C8B-B14F-4D97-AF65-F5344CB8AC3E}">
        <p14:creationId xmlns:p14="http://schemas.microsoft.com/office/powerpoint/2010/main" val="640335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82531A-7D66-E455-EBA3-60536B2E1C3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Vocabulary in reality</a:t>
            </a:r>
          </a:p>
        </p:txBody>
      </p:sp>
      <p:sp>
        <p:nvSpPr>
          <p:cNvPr id="4" name="TextBox 3">
            <a:extLst>
              <a:ext uri="{FF2B5EF4-FFF2-40B4-BE49-F238E27FC236}">
                <a16:creationId xmlns:a16="http://schemas.microsoft.com/office/drawing/2014/main" id="{C065F4A7-AB96-2CB4-49F4-CDC2EC8F419C}"/>
              </a:ext>
            </a:extLst>
          </p:cNvPr>
          <p:cNvSpPr txBox="1"/>
          <p:nvPr/>
        </p:nvSpPr>
        <p:spPr>
          <a:xfrm>
            <a:off x="6476157" y="6217920"/>
            <a:ext cx="3321746" cy="571137"/>
          </a:xfrm>
          <a:prstGeom prst="rect">
            <a:avLst/>
          </a:prstGeom>
        </p:spPr>
        <p:txBody>
          <a:bodyPr vert="horz" lIns="91440" tIns="45720" rIns="91440" bIns="45720" rtlCol="0">
            <a:normAutofit/>
          </a:bodyPr>
          <a:lstStyle/>
          <a:p>
            <a:pPr>
              <a:lnSpc>
                <a:spcPct val="90000"/>
              </a:lnSpc>
              <a:spcBef>
                <a:spcPts val="1000"/>
              </a:spcBef>
            </a:pPr>
            <a:r>
              <a:rPr lang="en-US" sz="2400" kern="1200" dirty="0">
                <a:solidFill>
                  <a:schemeClr val="tx1"/>
                </a:solidFill>
                <a:latin typeface="+mn-lt"/>
                <a:ea typeface="+mn-ea"/>
                <a:cs typeface="+mn-cs"/>
                <a:hlinkClick r:id="rId3"/>
              </a:rPr>
              <a:t>Ref: Mistral-7b-Instruct</a:t>
            </a:r>
            <a:endParaRPr lang="en-US" sz="2400" kern="1200" dirty="0">
              <a:solidFill>
                <a:schemeClr val="tx1"/>
              </a:solidFill>
              <a:latin typeface="+mn-lt"/>
              <a:ea typeface="+mn-ea"/>
              <a:cs typeface="+mn-cs"/>
            </a:endParaRP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275BA30-AD05-7923-784E-C1DAFAE3687C}"/>
              </a:ext>
            </a:extLst>
          </p:cNvPr>
          <p:cNvPicPr>
            <a:picLocks noChangeAspect="1"/>
          </p:cNvPicPr>
          <p:nvPr/>
        </p:nvPicPr>
        <p:blipFill>
          <a:blip r:embed="rId4"/>
          <a:stretch>
            <a:fillRect/>
          </a:stretch>
        </p:blipFill>
        <p:spPr>
          <a:xfrm>
            <a:off x="7200089" y="640080"/>
            <a:ext cx="2123030" cy="5550408"/>
          </a:xfrm>
          <a:prstGeom prst="rect">
            <a:avLst/>
          </a:prstGeom>
        </p:spPr>
      </p:pic>
      <p:sp>
        <p:nvSpPr>
          <p:cNvPr id="9" name="Callout: Line 8">
            <a:extLst>
              <a:ext uri="{FF2B5EF4-FFF2-40B4-BE49-F238E27FC236}">
                <a16:creationId xmlns:a16="http://schemas.microsoft.com/office/drawing/2014/main" id="{CAFDA08A-9CE1-B0F7-99DB-50998A0CD176}"/>
              </a:ext>
            </a:extLst>
          </p:cNvPr>
          <p:cNvSpPr/>
          <p:nvPr/>
        </p:nvSpPr>
        <p:spPr>
          <a:xfrm>
            <a:off x="5429814" y="1834960"/>
            <a:ext cx="1227221" cy="590991"/>
          </a:xfrm>
          <a:prstGeom prst="borderCallout1">
            <a:avLst>
              <a:gd name="adj1" fmla="val 53852"/>
              <a:gd name="adj2" fmla="val 104074"/>
              <a:gd name="adj3" fmla="val 91933"/>
              <a:gd name="adj4" fmla="val 176039"/>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Tokens / Sub-words</a:t>
            </a:r>
            <a:endParaRPr lang="en-CA" dirty="0">
              <a:solidFill>
                <a:schemeClr val="accent2"/>
              </a:solidFill>
            </a:endParaRPr>
          </a:p>
        </p:txBody>
      </p:sp>
      <p:sp>
        <p:nvSpPr>
          <p:cNvPr id="11" name="Callout: Line 10">
            <a:extLst>
              <a:ext uri="{FF2B5EF4-FFF2-40B4-BE49-F238E27FC236}">
                <a16:creationId xmlns:a16="http://schemas.microsoft.com/office/drawing/2014/main" id="{E0525891-E610-964E-B5B3-B3255DDF5988}"/>
              </a:ext>
            </a:extLst>
          </p:cNvPr>
          <p:cNvSpPr/>
          <p:nvPr/>
        </p:nvSpPr>
        <p:spPr>
          <a:xfrm>
            <a:off x="9252562" y="1294762"/>
            <a:ext cx="1227221" cy="590991"/>
          </a:xfrm>
          <a:prstGeom prst="borderCallout1">
            <a:avLst>
              <a:gd name="adj1" fmla="val 41258"/>
              <a:gd name="adj2" fmla="val 2706"/>
              <a:gd name="adj3" fmla="val 100029"/>
              <a:gd name="adj4" fmla="val -7001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Token IDs</a:t>
            </a:r>
            <a:endParaRPr lang="en-CA" dirty="0">
              <a:solidFill>
                <a:schemeClr val="accent2"/>
              </a:solidFill>
            </a:endParaRPr>
          </a:p>
        </p:txBody>
      </p:sp>
    </p:spTree>
    <p:extLst>
      <p:ext uri="{BB962C8B-B14F-4D97-AF65-F5344CB8AC3E}">
        <p14:creationId xmlns:p14="http://schemas.microsoft.com/office/powerpoint/2010/main" val="3187301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9B871-DA25-071A-68F5-B6CF69AD3B7D}"/>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Tokenization</a:t>
            </a:r>
          </a:p>
        </p:txBody>
      </p:sp>
      <p:sp>
        <p:nvSpPr>
          <p:cNvPr id="6" name="TextBox 5">
            <a:extLst>
              <a:ext uri="{FF2B5EF4-FFF2-40B4-BE49-F238E27FC236}">
                <a16:creationId xmlns:a16="http://schemas.microsoft.com/office/drawing/2014/main" id="{F4FF2999-3D25-A1F5-CCDC-4D6CF4782314}"/>
              </a:ext>
            </a:extLst>
          </p:cNvPr>
          <p:cNvSpPr txBox="1"/>
          <p:nvPr/>
        </p:nvSpPr>
        <p:spPr>
          <a:xfrm>
            <a:off x="532555" y="6248400"/>
            <a:ext cx="10909643" cy="552659"/>
          </a:xfrm>
          <a:prstGeom prst="rect">
            <a:avLst/>
          </a:prstGeom>
        </p:spPr>
        <p:txBody>
          <a:bodyPr vert="horz" lIns="91440" tIns="45720" rIns="91440" bIns="45720" rtlCol="0" anchor="ctr">
            <a:normAutofit/>
          </a:bodyPr>
          <a:lstStyle/>
          <a:p>
            <a:pPr algn="ctr">
              <a:lnSpc>
                <a:spcPct val="90000"/>
              </a:lnSpc>
              <a:spcBef>
                <a:spcPts val="1000"/>
              </a:spcBef>
              <a:spcAft>
                <a:spcPts val="600"/>
              </a:spcAft>
            </a:pPr>
            <a:r>
              <a:rPr lang="en-US" sz="2400" dirty="0">
                <a:hlinkClick r:id="rId3">
                  <a:extLst>
                    <a:ext uri="{A12FA001-AC4F-418D-AE19-62706E023703}">
                      <ahyp:hlinkClr xmlns:ahyp="http://schemas.microsoft.com/office/drawing/2018/hyperlinkcolor" val="tx"/>
                    </a:ext>
                  </a:extLst>
                </a:hlinkClick>
              </a:rPr>
              <a:t>OpenAI Platform</a:t>
            </a:r>
            <a:endParaRPr lang="en-US" sz="2400" dirty="0"/>
          </a:p>
        </p:txBody>
      </p:sp>
      <p:sp>
        <p:nvSpPr>
          <p:cNvPr id="5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F6EEEF1-9802-A2AD-FF41-0E24EFD72FB3}"/>
              </a:ext>
            </a:extLst>
          </p:cNvPr>
          <p:cNvPicPr>
            <a:picLocks noChangeAspect="1"/>
          </p:cNvPicPr>
          <p:nvPr/>
        </p:nvPicPr>
        <p:blipFill>
          <a:blip r:embed="rId4"/>
          <a:stretch>
            <a:fillRect/>
          </a:stretch>
        </p:blipFill>
        <p:spPr>
          <a:xfrm>
            <a:off x="928599" y="2283014"/>
            <a:ext cx="4835836" cy="3965386"/>
          </a:xfrm>
          <a:prstGeom prst="rect">
            <a:avLst/>
          </a:prstGeom>
        </p:spPr>
      </p:pic>
      <p:pic>
        <p:nvPicPr>
          <p:cNvPr id="15" name="Picture 14">
            <a:extLst>
              <a:ext uri="{FF2B5EF4-FFF2-40B4-BE49-F238E27FC236}">
                <a16:creationId xmlns:a16="http://schemas.microsoft.com/office/drawing/2014/main" id="{40D9B2F1-F128-9BDC-922A-7FB5A2AA6C59}"/>
              </a:ext>
            </a:extLst>
          </p:cNvPr>
          <p:cNvPicPr>
            <a:picLocks noChangeAspect="1"/>
          </p:cNvPicPr>
          <p:nvPr/>
        </p:nvPicPr>
        <p:blipFill>
          <a:blip r:embed="rId5"/>
          <a:stretch>
            <a:fillRect/>
          </a:stretch>
        </p:blipFill>
        <p:spPr>
          <a:xfrm>
            <a:off x="6424517" y="2283014"/>
            <a:ext cx="4835836" cy="3965386"/>
          </a:xfrm>
          <a:prstGeom prst="rect">
            <a:avLst/>
          </a:prstGeom>
        </p:spPr>
      </p:pic>
      <p:sp>
        <p:nvSpPr>
          <p:cNvPr id="22" name="Callout: Line 21">
            <a:extLst>
              <a:ext uri="{FF2B5EF4-FFF2-40B4-BE49-F238E27FC236}">
                <a16:creationId xmlns:a16="http://schemas.microsoft.com/office/drawing/2014/main" id="{F0490AD9-E7A7-7629-59B4-506F42A52880}"/>
              </a:ext>
            </a:extLst>
          </p:cNvPr>
          <p:cNvSpPr/>
          <p:nvPr/>
        </p:nvSpPr>
        <p:spPr>
          <a:xfrm>
            <a:off x="8601961" y="4038684"/>
            <a:ext cx="1227221" cy="590991"/>
          </a:xfrm>
          <a:prstGeom prst="borderCallout1">
            <a:avLst>
              <a:gd name="adj1" fmla="val 41258"/>
              <a:gd name="adj2" fmla="val 2706"/>
              <a:gd name="adj3" fmla="val 143207"/>
              <a:gd name="adj4" fmla="val -6005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Tokens</a:t>
            </a:r>
            <a:endParaRPr lang="en-CA" dirty="0">
              <a:solidFill>
                <a:schemeClr val="accent2"/>
              </a:solidFill>
            </a:endParaRPr>
          </a:p>
        </p:txBody>
      </p:sp>
      <p:sp>
        <p:nvSpPr>
          <p:cNvPr id="23" name="Callout: Line 22">
            <a:extLst>
              <a:ext uri="{FF2B5EF4-FFF2-40B4-BE49-F238E27FC236}">
                <a16:creationId xmlns:a16="http://schemas.microsoft.com/office/drawing/2014/main" id="{40EC6E7B-3ACD-D6DE-785D-BB7A8AE703B2}"/>
              </a:ext>
            </a:extLst>
          </p:cNvPr>
          <p:cNvSpPr/>
          <p:nvPr/>
        </p:nvSpPr>
        <p:spPr>
          <a:xfrm>
            <a:off x="3766125" y="4078720"/>
            <a:ext cx="1227221" cy="590991"/>
          </a:xfrm>
          <a:prstGeom prst="borderCallout1">
            <a:avLst>
              <a:gd name="adj1" fmla="val 41258"/>
              <a:gd name="adj2" fmla="val 2706"/>
              <a:gd name="adj3" fmla="val 146806"/>
              <a:gd name="adj4" fmla="val -8258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Token IDs</a:t>
            </a:r>
            <a:endParaRPr lang="en-CA" dirty="0">
              <a:solidFill>
                <a:schemeClr val="accent2"/>
              </a:solidFill>
            </a:endParaRPr>
          </a:p>
        </p:txBody>
      </p:sp>
    </p:spTree>
    <p:extLst>
      <p:ext uri="{BB962C8B-B14F-4D97-AF65-F5344CB8AC3E}">
        <p14:creationId xmlns:p14="http://schemas.microsoft.com/office/powerpoint/2010/main" val="2701131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635000" y="640823"/>
            <a:ext cx="3418659" cy="5583148"/>
          </a:xfrm>
        </p:spPr>
        <p:txBody>
          <a:bodyPr anchor="ctr">
            <a:normAutofit/>
          </a:bodyPr>
          <a:lstStyle/>
          <a:p>
            <a:r>
              <a:rPr lang="en-US" sz="5400" dirty="0"/>
              <a:t>Input and output tokens</a:t>
            </a:r>
            <a:endParaRPr lang="en-CA" sz="5400" dirty="0"/>
          </a:p>
        </p:txBody>
      </p:sp>
      <p:sp>
        <p:nvSpPr>
          <p:cNvPr id="9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99DEF7C5-E801-4BC5-3C13-01C4CCE04EFB}"/>
              </a:ext>
            </a:extLst>
          </p:cNvPr>
          <p:cNvSpPr/>
          <p:nvPr/>
        </p:nvSpPr>
        <p:spPr>
          <a:xfrm>
            <a:off x="5950727" y="2467558"/>
            <a:ext cx="4295093" cy="1899351"/>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1746" kern="1200">
                <a:solidFill>
                  <a:schemeClr val="tx1"/>
                </a:solidFill>
                <a:latin typeface="+mn-lt"/>
                <a:ea typeface="+mn-ea"/>
                <a:cs typeface="+mn-cs"/>
              </a:rPr>
              <a:t>Transformer</a:t>
            </a:r>
            <a:endParaRPr lang="en-CA">
              <a:solidFill>
                <a:schemeClr val="tx1"/>
              </a:solidFill>
            </a:endParaRPr>
          </a:p>
        </p:txBody>
      </p:sp>
      <p:grpSp>
        <p:nvGrpSpPr>
          <p:cNvPr id="48" name="Group 47">
            <a:extLst>
              <a:ext uri="{FF2B5EF4-FFF2-40B4-BE49-F238E27FC236}">
                <a16:creationId xmlns:a16="http://schemas.microsoft.com/office/drawing/2014/main" id="{39025B0D-95A7-70DA-ADB8-2A7F5303C70D}"/>
              </a:ext>
            </a:extLst>
          </p:cNvPr>
          <p:cNvGrpSpPr/>
          <p:nvPr/>
        </p:nvGrpSpPr>
        <p:grpSpPr>
          <a:xfrm>
            <a:off x="6772371" y="5818688"/>
            <a:ext cx="2940695" cy="358277"/>
            <a:chOff x="6038022" y="5874194"/>
            <a:chExt cx="3031432" cy="369332"/>
          </a:xfrm>
        </p:grpSpPr>
        <p:sp>
          <p:nvSpPr>
            <p:cNvPr id="16" name="TextBox 15">
              <a:extLst>
                <a:ext uri="{FF2B5EF4-FFF2-40B4-BE49-F238E27FC236}">
                  <a16:creationId xmlns:a16="http://schemas.microsoft.com/office/drawing/2014/main" id="{6900DD2E-08E7-23EB-ED4C-E714726A9DE4}"/>
                </a:ext>
              </a:extLst>
            </p:cNvPr>
            <p:cNvSpPr txBox="1"/>
            <p:nvPr/>
          </p:nvSpPr>
          <p:spPr>
            <a:xfrm>
              <a:off x="6853867" y="5874194"/>
              <a:ext cx="2215587" cy="349000"/>
            </a:xfrm>
            <a:prstGeom prst="rect">
              <a:avLst/>
            </a:prstGeom>
            <a:noFill/>
            <a:ln>
              <a:solidFill>
                <a:schemeClr val="accent1"/>
              </a:solidFill>
            </a:ln>
          </p:spPr>
          <p:txBody>
            <a:bodyPr wrap="square" rtlCol="0">
              <a:spAutoFit/>
            </a:bodyPr>
            <a:lstStyle/>
            <a:p>
              <a:pPr defTabSz="886968">
                <a:spcAft>
                  <a:spcPts val="600"/>
                </a:spcAft>
              </a:pPr>
              <a:r>
                <a:rPr lang="en-US" sz="1600" kern="1200" dirty="0">
                  <a:solidFill>
                    <a:schemeClr val="tx1"/>
                  </a:solidFill>
                  <a:latin typeface="+mn-lt"/>
                  <a:ea typeface="+mn-ea"/>
                  <a:cs typeface="+mn-cs"/>
                </a:rPr>
                <a:t>The cat sat on</a:t>
              </a:r>
              <a:endParaRPr lang="en-CA" sz="1600" dirty="0"/>
            </a:p>
          </p:txBody>
        </p:sp>
        <p:sp>
          <p:nvSpPr>
            <p:cNvPr id="27" name="Rectangle 26">
              <a:extLst>
                <a:ext uri="{FF2B5EF4-FFF2-40B4-BE49-F238E27FC236}">
                  <a16:creationId xmlns:a16="http://schemas.microsoft.com/office/drawing/2014/main" id="{F3E6E7DB-39ED-1469-BB29-E4838D07F2E0}"/>
                </a:ext>
              </a:extLst>
            </p:cNvPr>
            <p:cNvSpPr/>
            <p:nvPr/>
          </p:nvSpPr>
          <p:spPr>
            <a:xfrm>
              <a:off x="6038022" y="5874194"/>
              <a:ext cx="815844" cy="36933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1746" kern="1200" dirty="0">
                  <a:solidFill>
                    <a:schemeClr val="tx1"/>
                  </a:solidFill>
                  <a:latin typeface="+mn-lt"/>
                  <a:ea typeface="+mn-ea"/>
                  <a:cs typeface="+mn-cs"/>
                </a:rPr>
                <a:t>Input</a:t>
              </a:r>
              <a:endParaRPr lang="en-CA" dirty="0">
                <a:solidFill>
                  <a:schemeClr val="tx1"/>
                </a:solidFill>
              </a:endParaRPr>
            </a:p>
          </p:txBody>
        </p:sp>
      </p:grpSp>
      <p:sp>
        <p:nvSpPr>
          <p:cNvPr id="18" name="TextBox 17">
            <a:extLst>
              <a:ext uri="{FF2B5EF4-FFF2-40B4-BE49-F238E27FC236}">
                <a16:creationId xmlns:a16="http://schemas.microsoft.com/office/drawing/2014/main" id="{450FEC9A-F616-E65B-1806-E92FDBA4055F}"/>
              </a:ext>
            </a:extLst>
          </p:cNvPr>
          <p:cNvSpPr txBox="1"/>
          <p:nvPr/>
        </p:nvSpPr>
        <p:spPr>
          <a:xfrm>
            <a:off x="6978870" y="5096611"/>
            <a:ext cx="3040134" cy="338554"/>
          </a:xfrm>
          <a:prstGeom prst="rect">
            <a:avLst/>
          </a:prstGeom>
          <a:noFill/>
          <a:ln>
            <a:solidFill>
              <a:schemeClr val="accent1"/>
            </a:solidFill>
          </a:ln>
        </p:spPr>
        <p:txBody>
          <a:bodyPr wrap="square">
            <a:spAutoFit/>
          </a:bodyPr>
          <a:lstStyle/>
          <a:p>
            <a:pPr defTabSz="886968">
              <a:spcAft>
                <a:spcPts val="600"/>
              </a:spcAft>
            </a:pPr>
            <a:r>
              <a:rPr lang="en-CA" sz="1600" b="0" i="0" dirty="0">
                <a:solidFill>
                  <a:srgbClr val="353740"/>
                </a:solidFill>
                <a:effectLst/>
                <a:highlight>
                  <a:srgbClr val="F7F7F8"/>
                </a:highlight>
                <a:latin typeface="Söhne Mono"/>
              </a:rPr>
              <a:t>[791,        8415,       7731,      389]</a:t>
            </a:r>
            <a:endParaRPr lang="en-CA" dirty="0"/>
          </a:p>
        </p:txBody>
      </p:sp>
      <p:grpSp>
        <p:nvGrpSpPr>
          <p:cNvPr id="64" name="Group 63">
            <a:extLst>
              <a:ext uri="{FF2B5EF4-FFF2-40B4-BE49-F238E27FC236}">
                <a16:creationId xmlns:a16="http://schemas.microsoft.com/office/drawing/2014/main" id="{AD92C509-8470-755A-B224-FF20B3212791}"/>
              </a:ext>
            </a:extLst>
          </p:cNvPr>
          <p:cNvGrpSpPr/>
          <p:nvPr/>
        </p:nvGrpSpPr>
        <p:grpSpPr>
          <a:xfrm>
            <a:off x="6637388" y="640824"/>
            <a:ext cx="3141440" cy="358277"/>
            <a:chOff x="5985141" y="5874194"/>
            <a:chExt cx="3238371" cy="369332"/>
          </a:xfrm>
        </p:grpSpPr>
        <p:sp>
          <p:nvSpPr>
            <p:cNvPr id="65" name="TextBox 64">
              <a:extLst>
                <a:ext uri="{FF2B5EF4-FFF2-40B4-BE49-F238E27FC236}">
                  <a16:creationId xmlns:a16="http://schemas.microsoft.com/office/drawing/2014/main" id="{D4267D1C-6DED-9E63-DFAC-42EC4B7FAAF4}"/>
                </a:ext>
              </a:extLst>
            </p:cNvPr>
            <p:cNvSpPr txBox="1"/>
            <p:nvPr/>
          </p:nvSpPr>
          <p:spPr>
            <a:xfrm>
              <a:off x="6853867" y="5874194"/>
              <a:ext cx="2369645" cy="349001"/>
            </a:xfrm>
            <a:prstGeom prst="rect">
              <a:avLst/>
            </a:prstGeom>
            <a:noFill/>
            <a:ln>
              <a:solidFill>
                <a:schemeClr val="accent1"/>
              </a:solidFill>
            </a:ln>
          </p:spPr>
          <p:txBody>
            <a:bodyPr wrap="square" rtlCol="0">
              <a:spAutoFit/>
            </a:bodyPr>
            <a:lstStyle/>
            <a:p>
              <a:pPr defTabSz="886968">
                <a:spcAft>
                  <a:spcPts val="600"/>
                </a:spcAft>
              </a:pPr>
              <a:r>
                <a:rPr lang="en-US" sz="1600" kern="1200" dirty="0">
                  <a:solidFill>
                    <a:schemeClr val="tx1"/>
                  </a:solidFill>
                  <a:latin typeface="+mn-lt"/>
                  <a:ea typeface="+mn-ea"/>
                  <a:cs typeface="+mn-cs"/>
                </a:rPr>
                <a:t>The cat sat on the mat</a:t>
              </a:r>
              <a:endParaRPr lang="en-CA" sz="1600" dirty="0"/>
            </a:p>
          </p:txBody>
        </p:sp>
        <p:sp>
          <p:nvSpPr>
            <p:cNvPr id="66" name="Rectangle 65">
              <a:extLst>
                <a:ext uri="{FF2B5EF4-FFF2-40B4-BE49-F238E27FC236}">
                  <a16:creationId xmlns:a16="http://schemas.microsoft.com/office/drawing/2014/main" id="{1B57C814-AB53-8435-A9B1-B807F7D406F9}"/>
                </a:ext>
              </a:extLst>
            </p:cNvPr>
            <p:cNvSpPr/>
            <p:nvPr/>
          </p:nvSpPr>
          <p:spPr>
            <a:xfrm>
              <a:off x="5985141" y="5874194"/>
              <a:ext cx="868725" cy="36933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1746" kern="1200">
                  <a:solidFill>
                    <a:schemeClr val="tx1"/>
                  </a:solidFill>
                  <a:latin typeface="+mn-lt"/>
                  <a:ea typeface="+mn-ea"/>
                  <a:cs typeface="+mn-cs"/>
                </a:rPr>
                <a:t>Output</a:t>
              </a:r>
              <a:endParaRPr lang="en-CA">
                <a:solidFill>
                  <a:schemeClr val="tx1"/>
                </a:solidFill>
              </a:endParaRPr>
            </a:p>
          </p:txBody>
        </p:sp>
      </p:grpSp>
      <p:sp>
        <p:nvSpPr>
          <p:cNvPr id="87" name="Arrow: Up 86">
            <a:extLst>
              <a:ext uri="{FF2B5EF4-FFF2-40B4-BE49-F238E27FC236}">
                <a16:creationId xmlns:a16="http://schemas.microsoft.com/office/drawing/2014/main" id="{218A17FA-CBDC-04CA-BD0A-42E558CA5C6A}"/>
              </a:ext>
            </a:extLst>
          </p:cNvPr>
          <p:cNvSpPr/>
          <p:nvPr/>
        </p:nvSpPr>
        <p:spPr>
          <a:xfrm>
            <a:off x="8258830" y="5450500"/>
            <a:ext cx="215288" cy="367756"/>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Arrow: Up 87">
            <a:extLst>
              <a:ext uri="{FF2B5EF4-FFF2-40B4-BE49-F238E27FC236}">
                <a16:creationId xmlns:a16="http://schemas.microsoft.com/office/drawing/2014/main" id="{C1F9AD7A-5E10-69AB-CF84-E97675928273}"/>
              </a:ext>
            </a:extLst>
          </p:cNvPr>
          <p:cNvSpPr/>
          <p:nvPr/>
        </p:nvSpPr>
        <p:spPr>
          <a:xfrm>
            <a:off x="8258829" y="4362862"/>
            <a:ext cx="215288" cy="367756"/>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Arrow: Up 88">
            <a:extLst>
              <a:ext uri="{FF2B5EF4-FFF2-40B4-BE49-F238E27FC236}">
                <a16:creationId xmlns:a16="http://schemas.microsoft.com/office/drawing/2014/main" id="{86945264-5021-D3B7-1FA9-A392F179E435}"/>
              </a:ext>
            </a:extLst>
          </p:cNvPr>
          <p:cNvSpPr/>
          <p:nvPr/>
        </p:nvSpPr>
        <p:spPr>
          <a:xfrm>
            <a:off x="8258829" y="2096651"/>
            <a:ext cx="215288" cy="367756"/>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Arrow: Up 89">
            <a:extLst>
              <a:ext uri="{FF2B5EF4-FFF2-40B4-BE49-F238E27FC236}">
                <a16:creationId xmlns:a16="http://schemas.microsoft.com/office/drawing/2014/main" id="{6F526C70-911A-BADB-9F5C-8346750B40C0}"/>
              </a:ext>
            </a:extLst>
          </p:cNvPr>
          <p:cNvSpPr/>
          <p:nvPr/>
        </p:nvSpPr>
        <p:spPr>
          <a:xfrm>
            <a:off x="8258828" y="991407"/>
            <a:ext cx="215288" cy="367756"/>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 name="Table 4">
            <a:extLst>
              <a:ext uri="{FF2B5EF4-FFF2-40B4-BE49-F238E27FC236}">
                <a16:creationId xmlns:a16="http://schemas.microsoft.com/office/drawing/2014/main" id="{51D239E8-6728-F122-987B-22513077CF84}"/>
              </a:ext>
            </a:extLst>
          </p:cNvPr>
          <p:cNvGraphicFramePr>
            <a:graphicFrameLocks noGrp="1"/>
          </p:cNvGraphicFramePr>
          <p:nvPr>
            <p:extLst>
              <p:ext uri="{D42A27DB-BD31-4B8C-83A1-F6EECF244321}">
                <p14:modId xmlns:p14="http://schemas.microsoft.com/office/powerpoint/2010/main" val="1718313909"/>
              </p:ext>
            </p:extLst>
          </p:nvPr>
        </p:nvGraphicFramePr>
        <p:xfrm>
          <a:off x="6978870" y="4724680"/>
          <a:ext cx="3047600" cy="365760"/>
        </p:xfrm>
        <a:graphic>
          <a:graphicData uri="http://schemas.openxmlformats.org/drawingml/2006/table">
            <a:tbl>
              <a:tblPr firstRow="1" bandRow="1">
                <a:tableStyleId>{5C22544A-7EE6-4342-B048-85BDC9FD1C3A}</a:tableStyleId>
              </a:tblPr>
              <a:tblGrid>
                <a:gridCol w="761900">
                  <a:extLst>
                    <a:ext uri="{9D8B030D-6E8A-4147-A177-3AD203B41FA5}">
                      <a16:colId xmlns:a16="http://schemas.microsoft.com/office/drawing/2014/main" val="1515515909"/>
                    </a:ext>
                  </a:extLst>
                </a:gridCol>
                <a:gridCol w="761900">
                  <a:extLst>
                    <a:ext uri="{9D8B030D-6E8A-4147-A177-3AD203B41FA5}">
                      <a16:colId xmlns:a16="http://schemas.microsoft.com/office/drawing/2014/main" val="1029844955"/>
                    </a:ext>
                  </a:extLst>
                </a:gridCol>
                <a:gridCol w="761900">
                  <a:extLst>
                    <a:ext uri="{9D8B030D-6E8A-4147-A177-3AD203B41FA5}">
                      <a16:colId xmlns:a16="http://schemas.microsoft.com/office/drawing/2014/main" val="616671433"/>
                    </a:ext>
                  </a:extLst>
                </a:gridCol>
                <a:gridCol w="761900">
                  <a:extLst>
                    <a:ext uri="{9D8B030D-6E8A-4147-A177-3AD203B41FA5}">
                      <a16:colId xmlns:a16="http://schemas.microsoft.com/office/drawing/2014/main" val="3458088775"/>
                    </a:ext>
                  </a:extLst>
                </a:gridCol>
              </a:tblGrid>
              <a:tr h="358277">
                <a:tc>
                  <a:txBody>
                    <a:bodyPr/>
                    <a:lstStyle/>
                    <a:p>
                      <a:r>
                        <a:rPr lang="en-US" b="0" dirty="0">
                          <a:solidFill>
                            <a:schemeClr val="tx1"/>
                          </a:solidFill>
                        </a:rPr>
                        <a:t>The</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 cat</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 sat</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 on</a:t>
                      </a:r>
                      <a:endParaRPr lang="en-CA"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692477079"/>
                  </a:ext>
                </a:extLst>
              </a:tr>
            </a:tbl>
          </a:graphicData>
        </a:graphic>
      </p:graphicFrame>
      <p:sp>
        <p:nvSpPr>
          <p:cNvPr id="13" name="TextBox 12">
            <a:extLst>
              <a:ext uri="{FF2B5EF4-FFF2-40B4-BE49-F238E27FC236}">
                <a16:creationId xmlns:a16="http://schemas.microsoft.com/office/drawing/2014/main" id="{A8C4A73A-D923-8859-0DFD-4E745BAAB1EF}"/>
              </a:ext>
            </a:extLst>
          </p:cNvPr>
          <p:cNvSpPr txBox="1"/>
          <p:nvPr/>
        </p:nvSpPr>
        <p:spPr>
          <a:xfrm>
            <a:off x="6667638" y="1748010"/>
            <a:ext cx="3757585" cy="338554"/>
          </a:xfrm>
          <a:prstGeom prst="rect">
            <a:avLst/>
          </a:prstGeom>
          <a:noFill/>
          <a:ln>
            <a:solidFill>
              <a:schemeClr val="accent1"/>
            </a:solidFill>
          </a:ln>
        </p:spPr>
        <p:txBody>
          <a:bodyPr wrap="square">
            <a:spAutoFit/>
          </a:bodyPr>
          <a:lstStyle/>
          <a:p>
            <a:pPr defTabSz="886968">
              <a:spcAft>
                <a:spcPts val="600"/>
              </a:spcAft>
            </a:pPr>
            <a:r>
              <a:rPr lang="en-CA" sz="1600" b="0" i="0" dirty="0">
                <a:solidFill>
                  <a:srgbClr val="353740"/>
                </a:solidFill>
                <a:effectLst/>
                <a:highlight>
                  <a:srgbClr val="F7F7F8"/>
                </a:highlight>
                <a:latin typeface="Söhne Mono"/>
              </a:rPr>
              <a:t>[791,     8415,   7731,    389,      279,    5634</a:t>
            </a:r>
            <a:r>
              <a:rPr lang="en-CA" sz="1600" dirty="0">
                <a:solidFill>
                  <a:srgbClr val="353740"/>
                </a:solidFill>
                <a:highlight>
                  <a:srgbClr val="F7F7F8"/>
                </a:highlight>
                <a:latin typeface="Söhne Mono"/>
              </a:rPr>
              <a:t>]</a:t>
            </a:r>
            <a:endParaRPr lang="en-CA" dirty="0"/>
          </a:p>
        </p:txBody>
      </p:sp>
      <p:sp>
        <p:nvSpPr>
          <p:cNvPr id="14" name="Rectangle 13">
            <a:extLst>
              <a:ext uri="{FF2B5EF4-FFF2-40B4-BE49-F238E27FC236}">
                <a16:creationId xmlns:a16="http://schemas.microsoft.com/office/drawing/2014/main" id="{363D5C04-8A3C-66FF-CF93-75CC7EBE746F}"/>
              </a:ext>
            </a:extLst>
          </p:cNvPr>
          <p:cNvSpPr/>
          <p:nvPr/>
        </p:nvSpPr>
        <p:spPr>
          <a:xfrm>
            <a:off x="5680364" y="1377823"/>
            <a:ext cx="971863" cy="35025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1600" kern="1200" dirty="0">
                <a:solidFill>
                  <a:schemeClr val="tx1"/>
                </a:solidFill>
                <a:latin typeface="+mn-lt"/>
                <a:ea typeface="+mn-ea"/>
                <a:cs typeface="+mn-cs"/>
              </a:rPr>
              <a:t>Tokens</a:t>
            </a:r>
            <a:endParaRPr lang="en-CA" sz="1600" dirty="0">
              <a:solidFill>
                <a:schemeClr val="tx1"/>
              </a:solidFill>
            </a:endParaRPr>
          </a:p>
        </p:txBody>
      </p:sp>
      <p:graphicFrame>
        <p:nvGraphicFramePr>
          <p:cNvPr id="17" name="Table 16">
            <a:extLst>
              <a:ext uri="{FF2B5EF4-FFF2-40B4-BE49-F238E27FC236}">
                <a16:creationId xmlns:a16="http://schemas.microsoft.com/office/drawing/2014/main" id="{E77AF5F3-81B8-849A-41A1-08DF7F00E946}"/>
              </a:ext>
            </a:extLst>
          </p:cNvPr>
          <p:cNvGraphicFramePr>
            <a:graphicFrameLocks noGrp="1"/>
          </p:cNvGraphicFramePr>
          <p:nvPr>
            <p:extLst>
              <p:ext uri="{D42A27DB-BD31-4B8C-83A1-F6EECF244321}">
                <p14:modId xmlns:p14="http://schemas.microsoft.com/office/powerpoint/2010/main" val="1382346933"/>
              </p:ext>
            </p:extLst>
          </p:nvPr>
        </p:nvGraphicFramePr>
        <p:xfrm>
          <a:off x="6667639" y="1362314"/>
          <a:ext cx="3757584" cy="365760"/>
        </p:xfrm>
        <a:graphic>
          <a:graphicData uri="http://schemas.openxmlformats.org/drawingml/2006/table">
            <a:tbl>
              <a:tblPr firstRow="1" bandRow="1">
                <a:tableStyleId>{5C22544A-7EE6-4342-B048-85BDC9FD1C3A}</a:tableStyleId>
              </a:tblPr>
              <a:tblGrid>
                <a:gridCol w="626264">
                  <a:extLst>
                    <a:ext uri="{9D8B030D-6E8A-4147-A177-3AD203B41FA5}">
                      <a16:colId xmlns:a16="http://schemas.microsoft.com/office/drawing/2014/main" val="1515515909"/>
                    </a:ext>
                  </a:extLst>
                </a:gridCol>
                <a:gridCol w="626264">
                  <a:extLst>
                    <a:ext uri="{9D8B030D-6E8A-4147-A177-3AD203B41FA5}">
                      <a16:colId xmlns:a16="http://schemas.microsoft.com/office/drawing/2014/main" val="1029844955"/>
                    </a:ext>
                  </a:extLst>
                </a:gridCol>
                <a:gridCol w="626264">
                  <a:extLst>
                    <a:ext uri="{9D8B030D-6E8A-4147-A177-3AD203B41FA5}">
                      <a16:colId xmlns:a16="http://schemas.microsoft.com/office/drawing/2014/main" val="616671433"/>
                    </a:ext>
                  </a:extLst>
                </a:gridCol>
                <a:gridCol w="626264">
                  <a:extLst>
                    <a:ext uri="{9D8B030D-6E8A-4147-A177-3AD203B41FA5}">
                      <a16:colId xmlns:a16="http://schemas.microsoft.com/office/drawing/2014/main" val="3458088775"/>
                    </a:ext>
                  </a:extLst>
                </a:gridCol>
                <a:gridCol w="626264">
                  <a:extLst>
                    <a:ext uri="{9D8B030D-6E8A-4147-A177-3AD203B41FA5}">
                      <a16:colId xmlns:a16="http://schemas.microsoft.com/office/drawing/2014/main" val="2114164371"/>
                    </a:ext>
                  </a:extLst>
                </a:gridCol>
                <a:gridCol w="626264">
                  <a:extLst>
                    <a:ext uri="{9D8B030D-6E8A-4147-A177-3AD203B41FA5}">
                      <a16:colId xmlns:a16="http://schemas.microsoft.com/office/drawing/2014/main" val="3037861856"/>
                    </a:ext>
                  </a:extLst>
                </a:gridCol>
              </a:tblGrid>
              <a:tr h="358277">
                <a:tc>
                  <a:txBody>
                    <a:bodyPr/>
                    <a:lstStyle/>
                    <a:p>
                      <a:r>
                        <a:rPr lang="en-US" b="0" dirty="0">
                          <a:solidFill>
                            <a:schemeClr val="tx1"/>
                          </a:solidFill>
                        </a:rPr>
                        <a:t>The</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 cat</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 sat</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 on</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 the</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 mat</a:t>
                      </a:r>
                      <a:endParaRPr lang="en-CA"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692477079"/>
                  </a:ext>
                </a:extLst>
              </a:tr>
            </a:tbl>
          </a:graphicData>
        </a:graphic>
      </p:graphicFrame>
      <p:sp>
        <p:nvSpPr>
          <p:cNvPr id="22" name="Rectangle 21">
            <a:extLst>
              <a:ext uri="{FF2B5EF4-FFF2-40B4-BE49-F238E27FC236}">
                <a16:creationId xmlns:a16="http://schemas.microsoft.com/office/drawing/2014/main" id="{B72C2536-5461-9CA8-AC09-95F5EEEE60BC}"/>
              </a:ext>
            </a:extLst>
          </p:cNvPr>
          <p:cNvSpPr/>
          <p:nvPr/>
        </p:nvSpPr>
        <p:spPr>
          <a:xfrm>
            <a:off x="5680364" y="1734632"/>
            <a:ext cx="971863" cy="35025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1600" kern="1200" dirty="0">
                <a:solidFill>
                  <a:schemeClr val="tx1"/>
                </a:solidFill>
                <a:latin typeface="+mn-lt"/>
                <a:ea typeface="+mn-ea"/>
                <a:cs typeface="+mn-cs"/>
              </a:rPr>
              <a:t>Token IDs</a:t>
            </a:r>
            <a:endParaRPr lang="en-CA" sz="1600" dirty="0">
              <a:solidFill>
                <a:schemeClr val="tx1"/>
              </a:solidFill>
            </a:endParaRPr>
          </a:p>
        </p:txBody>
      </p:sp>
      <p:sp>
        <p:nvSpPr>
          <p:cNvPr id="23" name="Rectangle 22">
            <a:extLst>
              <a:ext uri="{FF2B5EF4-FFF2-40B4-BE49-F238E27FC236}">
                <a16:creationId xmlns:a16="http://schemas.microsoft.com/office/drawing/2014/main" id="{A8E75CA7-E861-DCE5-C163-AC028166B3AF}"/>
              </a:ext>
            </a:extLst>
          </p:cNvPr>
          <p:cNvSpPr/>
          <p:nvPr/>
        </p:nvSpPr>
        <p:spPr>
          <a:xfrm>
            <a:off x="6007007" y="4720619"/>
            <a:ext cx="971863" cy="35025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1600" kern="1200" dirty="0">
                <a:solidFill>
                  <a:schemeClr val="tx1"/>
                </a:solidFill>
                <a:latin typeface="+mn-lt"/>
                <a:ea typeface="+mn-ea"/>
                <a:cs typeface="+mn-cs"/>
              </a:rPr>
              <a:t>Tokens</a:t>
            </a:r>
            <a:endParaRPr lang="en-CA" sz="1600" dirty="0">
              <a:solidFill>
                <a:schemeClr val="tx1"/>
              </a:solidFill>
            </a:endParaRPr>
          </a:p>
        </p:txBody>
      </p:sp>
      <p:sp>
        <p:nvSpPr>
          <p:cNvPr id="24" name="Rectangle 23">
            <a:extLst>
              <a:ext uri="{FF2B5EF4-FFF2-40B4-BE49-F238E27FC236}">
                <a16:creationId xmlns:a16="http://schemas.microsoft.com/office/drawing/2014/main" id="{7F1488B3-00C3-D93C-D34D-AB7AD1621603}"/>
              </a:ext>
            </a:extLst>
          </p:cNvPr>
          <p:cNvSpPr/>
          <p:nvPr/>
        </p:nvSpPr>
        <p:spPr>
          <a:xfrm>
            <a:off x="6007007" y="5077428"/>
            <a:ext cx="971863" cy="35025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1600" kern="1200" dirty="0">
                <a:solidFill>
                  <a:schemeClr val="tx1"/>
                </a:solidFill>
                <a:latin typeface="+mn-lt"/>
                <a:ea typeface="+mn-ea"/>
                <a:cs typeface="+mn-cs"/>
              </a:rPr>
              <a:t>Token IDs</a:t>
            </a:r>
            <a:endParaRPr lang="en-CA" sz="1600" dirty="0">
              <a:solidFill>
                <a:schemeClr val="tx1"/>
              </a:solidFill>
            </a:endParaRPr>
          </a:p>
        </p:txBody>
      </p:sp>
    </p:spTree>
    <p:extLst>
      <p:ext uri="{BB962C8B-B14F-4D97-AF65-F5344CB8AC3E}">
        <p14:creationId xmlns:p14="http://schemas.microsoft.com/office/powerpoint/2010/main" val="3694215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E2C68-2B45-DFFD-12C6-1DE2AF492F32}"/>
              </a:ext>
            </a:extLst>
          </p:cNvPr>
          <p:cNvSpPr>
            <a:spLocks noGrp="1"/>
          </p:cNvSpPr>
          <p:nvPr>
            <p:ph type="title"/>
          </p:nvPr>
        </p:nvSpPr>
        <p:spPr>
          <a:xfrm>
            <a:off x="572493" y="238539"/>
            <a:ext cx="11018520" cy="1434415"/>
          </a:xfrm>
        </p:spPr>
        <p:txBody>
          <a:bodyPr anchor="b">
            <a:normAutofit/>
          </a:bodyPr>
          <a:lstStyle/>
          <a:p>
            <a:r>
              <a:rPr lang="en-US" sz="5400" dirty="0"/>
              <a:t>Token Embeddings</a:t>
            </a:r>
            <a:endParaRPr lang="en-CA" sz="5400" dirty="0"/>
          </a:p>
        </p:txBody>
      </p:sp>
      <p:sp>
        <p:nvSpPr>
          <p:cNvPr id="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3EA163-144B-3962-78DC-633845F69B05}"/>
              </a:ext>
            </a:extLst>
          </p:cNvPr>
          <p:cNvSpPr>
            <a:spLocks noGrp="1"/>
          </p:cNvSpPr>
          <p:nvPr>
            <p:ph idx="1"/>
          </p:nvPr>
        </p:nvSpPr>
        <p:spPr>
          <a:xfrm>
            <a:off x="572493" y="2071316"/>
            <a:ext cx="5731039" cy="4119172"/>
          </a:xfrm>
        </p:spPr>
        <p:txBody>
          <a:bodyPr anchor="t">
            <a:normAutofit/>
          </a:bodyPr>
          <a:lstStyle/>
          <a:p>
            <a:r>
              <a:rPr lang="en-US" sz="2200" dirty="0"/>
              <a:t>Convert each token into a vector in an embedding space</a:t>
            </a:r>
          </a:p>
          <a:p>
            <a:r>
              <a:rPr lang="en-US" sz="2200" dirty="0"/>
              <a:t>Represents semantic meaning of a token</a:t>
            </a:r>
          </a:p>
          <a:p>
            <a:r>
              <a:rPr lang="en-US" sz="2200" dirty="0"/>
              <a:t>Related tokens are closer to each other</a:t>
            </a:r>
          </a:p>
          <a:p>
            <a:r>
              <a:rPr lang="en-US" sz="2200" dirty="0"/>
              <a:t>Can be thought of as features automatically learnt by the model during training</a:t>
            </a:r>
          </a:p>
          <a:p>
            <a:r>
              <a:rPr lang="en-US" sz="2200" dirty="0"/>
              <a:t>Transformer model works on embeddings (and not token ids)</a:t>
            </a:r>
            <a:endParaRPr lang="en-CA" sz="2200" dirty="0"/>
          </a:p>
        </p:txBody>
      </p:sp>
      <p:sp>
        <p:nvSpPr>
          <p:cNvPr id="7" name="Rectangle 6">
            <a:extLst>
              <a:ext uri="{FF2B5EF4-FFF2-40B4-BE49-F238E27FC236}">
                <a16:creationId xmlns:a16="http://schemas.microsoft.com/office/drawing/2014/main" id="{D4E258EA-AE55-1B81-C826-4915F894CC41}"/>
              </a:ext>
            </a:extLst>
          </p:cNvPr>
          <p:cNvSpPr/>
          <p:nvPr/>
        </p:nvSpPr>
        <p:spPr>
          <a:xfrm>
            <a:off x="6794206" y="2075990"/>
            <a:ext cx="1057264" cy="32971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1200" kern="1200" dirty="0">
                <a:solidFill>
                  <a:schemeClr val="tx1"/>
                </a:solidFill>
                <a:latin typeface="+mn-lt"/>
                <a:ea typeface="+mn-ea"/>
                <a:cs typeface="+mn-cs"/>
              </a:rPr>
              <a:t>Tokens</a:t>
            </a:r>
            <a:endParaRPr lang="en-CA" sz="1200" dirty="0">
              <a:solidFill>
                <a:schemeClr val="tx1"/>
              </a:solidFill>
            </a:endParaRPr>
          </a:p>
        </p:txBody>
      </p:sp>
      <p:graphicFrame>
        <p:nvGraphicFramePr>
          <p:cNvPr id="8" name="Table 7">
            <a:extLst>
              <a:ext uri="{FF2B5EF4-FFF2-40B4-BE49-F238E27FC236}">
                <a16:creationId xmlns:a16="http://schemas.microsoft.com/office/drawing/2014/main" id="{BB05A4A8-F408-A091-D411-BF7D5359F092}"/>
              </a:ext>
            </a:extLst>
          </p:cNvPr>
          <p:cNvGraphicFramePr>
            <a:graphicFrameLocks noGrp="1"/>
          </p:cNvGraphicFramePr>
          <p:nvPr>
            <p:extLst>
              <p:ext uri="{D42A27DB-BD31-4B8C-83A1-F6EECF244321}">
                <p14:modId xmlns:p14="http://schemas.microsoft.com/office/powerpoint/2010/main" val="922776679"/>
              </p:ext>
            </p:extLst>
          </p:nvPr>
        </p:nvGraphicFramePr>
        <p:xfrm>
          <a:off x="7861372" y="2068403"/>
          <a:ext cx="3047600" cy="365760"/>
        </p:xfrm>
        <a:graphic>
          <a:graphicData uri="http://schemas.openxmlformats.org/drawingml/2006/table">
            <a:tbl>
              <a:tblPr firstRow="1" bandRow="1">
                <a:tableStyleId>{5C22544A-7EE6-4342-B048-85BDC9FD1C3A}</a:tableStyleId>
              </a:tblPr>
              <a:tblGrid>
                <a:gridCol w="761900">
                  <a:extLst>
                    <a:ext uri="{9D8B030D-6E8A-4147-A177-3AD203B41FA5}">
                      <a16:colId xmlns:a16="http://schemas.microsoft.com/office/drawing/2014/main" val="1515515909"/>
                    </a:ext>
                  </a:extLst>
                </a:gridCol>
                <a:gridCol w="761900">
                  <a:extLst>
                    <a:ext uri="{9D8B030D-6E8A-4147-A177-3AD203B41FA5}">
                      <a16:colId xmlns:a16="http://schemas.microsoft.com/office/drawing/2014/main" val="1029844955"/>
                    </a:ext>
                  </a:extLst>
                </a:gridCol>
                <a:gridCol w="761900">
                  <a:extLst>
                    <a:ext uri="{9D8B030D-6E8A-4147-A177-3AD203B41FA5}">
                      <a16:colId xmlns:a16="http://schemas.microsoft.com/office/drawing/2014/main" val="616671433"/>
                    </a:ext>
                  </a:extLst>
                </a:gridCol>
                <a:gridCol w="761900">
                  <a:extLst>
                    <a:ext uri="{9D8B030D-6E8A-4147-A177-3AD203B41FA5}">
                      <a16:colId xmlns:a16="http://schemas.microsoft.com/office/drawing/2014/main" val="3458088775"/>
                    </a:ext>
                  </a:extLst>
                </a:gridCol>
              </a:tblGrid>
              <a:tr h="358277">
                <a:tc>
                  <a:txBody>
                    <a:bodyPr/>
                    <a:lstStyle/>
                    <a:p>
                      <a:r>
                        <a:rPr lang="en-US" b="0" dirty="0">
                          <a:solidFill>
                            <a:schemeClr val="tx1"/>
                          </a:solidFill>
                        </a:rPr>
                        <a:t>The</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 cat</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 sat</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 on</a:t>
                      </a:r>
                      <a:endParaRPr lang="en-CA"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692477079"/>
                  </a:ext>
                </a:extLst>
              </a:tr>
            </a:tbl>
          </a:graphicData>
        </a:graphic>
      </p:graphicFrame>
      <p:sp>
        <p:nvSpPr>
          <p:cNvPr id="9" name="Arrow: Up 8">
            <a:extLst>
              <a:ext uri="{FF2B5EF4-FFF2-40B4-BE49-F238E27FC236}">
                <a16:creationId xmlns:a16="http://schemas.microsoft.com/office/drawing/2014/main" id="{D713585F-891D-98C1-21A5-792A2D871827}"/>
              </a:ext>
            </a:extLst>
          </p:cNvPr>
          <p:cNvSpPr/>
          <p:nvPr/>
        </p:nvSpPr>
        <p:spPr>
          <a:xfrm rot="10800000">
            <a:off x="8081578" y="2865568"/>
            <a:ext cx="215288" cy="367756"/>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13" name="Table 12">
            <a:extLst>
              <a:ext uri="{FF2B5EF4-FFF2-40B4-BE49-F238E27FC236}">
                <a16:creationId xmlns:a16="http://schemas.microsoft.com/office/drawing/2014/main" id="{D0CCF829-9254-06FC-373B-6E815A948703}"/>
              </a:ext>
            </a:extLst>
          </p:cNvPr>
          <p:cNvGraphicFramePr>
            <a:graphicFrameLocks noGrp="1"/>
          </p:cNvGraphicFramePr>
          <p:nvPr>
            <p:extLst>
              <p:ext uri="{D42A27DB-BD31-4B8C-83A1-F6EECF244321}">
                <p14:modId xmlns:p14="http://schemas.microsoft.com/office/powerpoint/2010/main" val="1201817544"/>
              </p:ext>
            </p:extLst>
          </p:nvPr>
        </p:nvGraphicFramePr>
        <p:xfrm>
          <a:off x="7904718" y="3327990"/>
          <a:ext cx="661368" cy="3190752"/>
        </p:xfrm>
        <a:graphic>
          <a:graphicData uri="http://schemas.openxmlformats.org/drawingml/2006/table">
            <a:tbl>
              <a:tblPr firstRow="1" bandRow="1">
                <a:tableStyleId>{2D5ABB26-0587-4C30-8999-92F81FD0307C}</a:tableStyleId>
              </a:tblPr>
              <a:tblGrid>
                <a:gridCol w="661368">
                  <a:extLst>
                    <a:ext uri="{9D8B030D-6E8A-4147-A177-3AD203B41FA5}">
                      <a16:colId xmlns:a16="http://schemas.microsoft.com/office/drawing/2014/main" val="3771070958"/>
                    </a:ext>
                  </a:extLst>
                </a:gridCol>
              </a:tblGrid>
              <a:tr h="398844">
                <a:tc>
                  <a:txBody>
                    <a:bodyPr/>
                    <a:lstStyle/>
                    <a:p>
                      <a:r>
                        <a:rPr lang="en-US" dirty="0"/>
                        <a:t>-0.12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1553252"/>
                  </a:ext>
                </a:extLst>
              </a:tr>
              <a:tr h="398844">
                <a:tc>
                  <a:txBody>
                    <a:bodyPr/>
                    <a:lstStyle/>
                    <a:p>
                      <a:r>
                        <a:rPr lang="en-US" dirty="0"/>
                        <a:t>2.19</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9188498"/>
                  </a:ext>
                </a:extLst>
              </a:tr>
              <a:tr h="398844">
                <a:tc>
                  <a:txBody>
                    <a:bodyPr/>
                    <a:lstStyle/>
                    <a:p>
                      <a:r>
                        <a:rPr lang="en-US" dirty="0"/>
                        <a:t>1.87</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18809808"/>
                  </a:ext>
                </a:extLst>
              </a:tr>
              <a:tr h="398844">
                <a:tc>
                  <a:txBody>
                    <a:bodyPr/>
                    <a:lstStyle/>
                    <a:p>
                      <a:r>
                        <a:rPr lang="en-US" dirty="0"/>
                        <a:t>-2.33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54186170"/>
                  </a:ext>
                </a:extLst>
              </a:tr>
              <a:tr h="398844">
                <a:tc>
                  <a:txBody>
                    <a:bodyPr/>
                    <a:lstStyle/>
                    <a:p>
                      <a:r>
                        <a:rPr lang="en-US" dirty="0"/>
                        <a:t>0.02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90608336"/>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5642687"/>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12371204"/>
                  </a:ext>
                </a:extLst>
              </a:tr>
              <a:tr h="398844">
                <a:tc>
                  <a:txBody>
                    <a:bodyPr/>
                    <a:lstStyle/>
                    <a:p>
                      <a:r>
                        <a:rPr lang="en-US" dirty="0"/>
                        <a:t>0.44</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27265653"/>
                  </a:ext>
                </a:extLst>
              </a:tr>
            </a:tbl>
          </a:graphicData>
        </a:graphic>
      </p:graphicFrame>
      <p:graphicFrame>
        <p:nvGraphicFramePr>
          <p:cNvPr id="14" name="Table 13">
            <a:extLst>
              <a:ext uri="{FF2B5EF4-FFF2-40B4-BE49-F238E27FC236}">
                <a16:creationId xmlns:a16="http://schemas.microsoft.com/office/drawing/2014/main" id="{C8EC20C4-C268-88EA-2B0B-C75A13729F2A}"/>
              </a:ext>
            </a:extLst>
          </p:cNvPr>
          <p:cNvGraphicFramePr>
            <a:graphicFrameLocks noGrp="1"/>
          </p:cNvGraphicFramePr>
          <p:nvPr>
            <p:extLst>
              <p:ext uri="{D42A27DB-BD31-4B8C-83A1-F6EECF244321}">
                <p14:modId xmlns:p14="http://schemas.microsoft.com/office/powerpoint/2010/main" val="78184164"/>
              </p:ext>
            </p:extLst>
          </p:nvPr>
        </p:nvGraphicFramePr>
        <p:xfrm>
          <a:off x="8685592" y="3327990"/>
          <a:ext cx="661368" cy="3190752"/>
        </p:xfrm>
        <a:graphic>
          <a:graphicData uri="http://schemas.openxmlformats.org/drawingml/2006/table">
            <a:tbl>
              <a:tblPr firstRow="1" bandRow="1">
                <a:tableStyleId>{2D5ABB26-0587-4C30-8999-92F81FD0307C}</a:tableStyleId>
              </a:tblPr>
              <a:tblGrid>
                <a:gridCol w="661368">
                  <a:extLst>
                    <a:ext uri="{9D8B030D-6E8A-4147-A177-3AD203B41FA5}">
                      <a16:colId xmlns:a16="http://schemas.microsoft.com/office/drawing/2014/main" val="3771070958"/>
                    </a:ext>
                  </a:extLst>
                </a:gridCol>
              </a:tblGrid>
              <a:tr h="398844">
                <a:tc>
                  <a:txBody>
                    <a:bodyPr/>
                    <a:lstStyle/>
                    <a:p>
                      <a:r>
                        <a:rPr lang="en-US" dirty="0"/>
                        <a:t>2.54</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1553252"/>
                  </a:ext>
                </a:extLst>
              </a:tr>
              <a:tr h="398844">
                <a:tc>
                  <a:txBody>
                    <a:bodyPr/>
                    <a:lstStyle/>
                    <a:p>
                      <a:r>
                        <a:rPr lang="en-US" dirty="0"/>
                        <a:t>-1.02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9188498"/>
                  </a:ext>
                </a:extLst>
              </a:tr>
              <a:tr h="398844">
                <a:tc>
                  <a:txBody>
                    <a:bodyPr/>
                    <a:lstStyle/>
                    <a:p>
                      <a:r>
                        <a:rPr lang="en-US" dirty="0"/>
                        <a:t>1.27</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18809808"/>
                  </a:ext>
                </a:extLst>
              </a:tr>
              <a:tr h="398844">
                <a:tc>
                  <a:txBody>
                    <a:bodyPr/>
                    <a:lstStyle/>
                    <a:p>
                      <a:r>
                        <a:rPr lang="en-US" dirty="0"/>
                        <a:t>0.21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54186170"/>
                  </a:ext>
                </a:extLst>
              </a:tr>
              <a:tr h="398844">
                <a:tc>
                  <a:txBody>
                    <a:bodyPr/>
                    <a:lstStyle/>
                    <a:p>
                      <a:r>
                        <a:rPr lang="en-US" dirty="0"/>
                        <a:t>2.99</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90608336"/>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5642687"/>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12371204"/>
                  </a:ext>
                </a:extLst>
              </a:tr>
              <a:tr h="398844">
                <a:tc>
                  <a:txBody>
                    <a:bodyPr/>
                    <a:lstStyle/>
                    <a:p>
                      <a:r>
                        <a:rPr lang="en-US" dirty="0"/>
                        <a:t>1.22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27265653"/>
                  </a:ext>
                </a:extLst>
              </a:tr>
            </a:tbl>
          </a:graphicData>
        </a:graphic>
      </p:graphicFrame>
      <p:graphicFrame>
        <p:nvGraphicFramePr>
          <p:cNvPr id="15" name="Table 14">
            <a:extLst>
              <a:ext uri="{FF2B5EF4-FFF2-40B4-BE49-F238E27FC236}">
                <a16:creationId xmlns:a16="http://schemas.microsoft.com/office/drawing/2014/main" id="{222F0961-B8C8-A77F-AAFD-A8D5DD752885}"/>
              </a:ext>
            </a:extLst>
          </p:cNvPr>
          <p:cNvGraphicFramePr>
            <a:graphicFrameLocks noGrp="1"/>
          </p:cNvGraphicFramePr>
          <p:nvPr>
            <p:extLst>
              <p:ext uri="{D42A27DB-BD31-4B8C-83A1-F6EECF244321}">
                <p14:modId xmlns:p14="http://schemas.microsoft.com/office/powerpoint/2010/main" val="2130375101"/>
              </p:ext>
            </p:extLst>
          </p:nvPr>
        </p:nvGraphicFramePr>
        <p:xfrm>
          <a:off x="9453518" y="3327990"/>
          <a:ext cx="661368" cy="3190752"/>
        </p:xfrm>
        <a:graphic>
          <a:graphicData uri="http://schemas.openxmlformats.org/drawingml/2006/table">
            <a:tbl>
              <a:tblPr firstRow="1" bandRow="1">
                <a:tableStyleId>{2D5ABB26-0587-4C30-8999-92F81FD0307C}</a:tableStyleId>
              </a:tblPr>
              <a:tblGrid>
                <a:gridCol w="661368">
                  <a:extLst>
                    <a:ext uri="{9D8B030D-6E8A-4147-A177-3AD203B41FA5}">
                      <a16:colId xmlns:a16="http://schemas.microsoft.com/office/drawing/2014/main" val="3771070958"/>
                    </a:ext>
                  </a:extLst>
                </a:gridCol>
              </a:tblGrid>
              <a:tr h="398844">
                <a:tc>
                  <a:txBody>
                    <a:bodyPr/>
                    <a:lstStyle/>
                    <a:p>
                      <a:r>
                        <a:rPr lang="en-US" dirty="0"/>
                        <a:t>2.99</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1553252"/>
                  </a:ext>
                </a:extLst>
              </a:tr>
              <a:tr h="398844">
                <a:tc>
                  <a:txBody>
                    <a:bodyPr/>
                    <a:lstStyle/>
                    <a:p>
                      <a:r>
                        <a:rPr lang="en-US" dirty="0"/>
                        <a:t>0.91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9188498"/>
                  </a:ext>
                </a:extLst>
              </a:tr>
              <a:tr h="398844">
                <a:tc>
                  <a:txBody>
                    <a:bodyPr/>
                    <a:lstStyle/>
                    <a:p>
                      <a:r>
                        <a:rPr lang="en-US" dirty="0"/>
                        <a:t>-2.48</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18809808"/>
                  </a:ext>
                </a:extLst>
              </a:tr>
              <a:tr h="398844">
                <a:tc>
                  <a:txBody>
                    <a:bodyPr/>
                    <a:lstStyle/>
                    <a:p>
                      <a:r>
                        <a:rPr lang="en-US" dirty="0"/>
                        <a:t>1.81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54186170"/>
                  </a:ext>
                </a:extLst>
              </a:tr>
              <a:tr h="398844">
                <a:tc>
                  <a:txBody>
                    <a:bodyPr/>
                    <a:lstStyle/>
                    <a:p>
                      <a:r>
                        <a:rPr lang="en-US" dirty="0"/>
                        <a:t>-0.93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90608336"/>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5642687"/>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12371204"/>
                  </a:ext>
                </a:extLst>
              </a:tr>
              <a:tr h="398844">
                <a:tc>
                  <a:txBody>
                    <a:bodyPr/>
                    <a:lstStyle/>
                    <a:p>
                      <a:r>
                        <a:rPr lang="en-US" dirty="0"/>
                        <a:t>1.90</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27265653"/>
                  </a:ext>
                </a:extLst>
              </a:tr>
            </a:tbl>
          </a:graphicData>
        </a:graphic>
      </p:graphicFrame>
      <p:graphicFrame>
        <p:nvGraphicFramePr>
          <p:cNvPr id="16" name="Table 15">
            <a:extLst>
              <a:ext uri="{FF2B5EF4-FFF2-40B4-BE49-F238E27FC236}">
                <a16:creationId xmlns:a16="http://schemas.microsoft.com/office/drawing/2014/main" id="{66596A0D-F95A-7B19-FA8B-EE0808F2D0B6}"/>
              </a:ext>
            </a:extLst>
          </p:cNvPr>
          <p:cNvGraphicFramePr>
            <a:graphicFrameLocks noGrp="1"/>
          </p:cNvGraphicFramePr>
          <p:nvPr>
            <p:extLst>
              <p:ext uri="{D42A27DB-BD31-4B8C-83A1-F6EECF244321}">
                <p14:modId xmlns:p14="http://schemas.microsoft.com/office/powerpoint/2010/main" val="125047880"/>
              </p:ext>
            </p:extLst>
          </p:nvPr>
        </p:nvGraphicFramePr>
        <p:xfrm>
          <a:off x="10219896" y="3327989"/>
          <a:ext cx="661368" cy="3190752"/>
        </p:xfrm>
        <a:graphic>
          <a:graphicData uri="http://schemas.openxmlformats.org/drawingml/2006/table">
            <a:tbl>
              <a:tblPr firstRow="1" bandRow="1">
                <a:tableStyleId>{2D5ABB26-0587-4C30-8999-92F81FD0307C}</a:tableStyleId>
              </a:tblPr>
              <a:tblGrid>
                <a:gridCol w="661368">
                  <a:extLst>
                    <a:ext uri="{9D8B030D-6E8A-4147-A177-3AD203B41FA5}">
                      <a16:colId xmlns:a16="http://schemas.microsoft.com/office/drawing/2014/main" val="3771070958"/>
                    </a:ext>
                  </a:extLst>
                </a:gridCol>
              </a:tblGrid>
              <a:tr h="398844">
                <a:tc>
                  <a:txBody>
                    <a:bodyPr/>
                    <a:lstStyle/>
                    <a:p>
                      <a:r>
                        <a:rPr lang="en-US" dirty="0"/>
                        <a:t>-1.65</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1553252"/>
                  </a:ext>
                </a:extLst>
              </a:tr>
              <a:tr h="398844">
                <a:tc>
                  <a:txBody>
                    <a:bodyPr/>
                    <a:lstStyle/>
                    <a:p>
                      <a:r>
                        <a:rPr lang="en-US" dirty="0"/>
                        <a:t>1.38</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9188498"/>
                  </a:ext>
                </a:extLst>
              </a:tr>
              <a:tr h="398844">
                <a:tc>
                  <a:txBody>
                    <a:bodyPr/>
                    <a:lstStyle/>
                    <a:p>
                      <a:r>
                        <a:rPr lang="en-US" dirty="0"/>
                        <a:t>-1.76</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18809808"/>
                  </a:ext>
                </a:extLst>
              </a:tr>
              <a:tr h="398844">
                <a:tc>
                  <a:txBody>
                    <a:bodyPr/>
                    <a:lstStyle/>
                    <a:p>
                      <a:r>
                        <a:rPr lang="en-US" dirty="0"/>
                        <a:t>2.03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54186170"/>
                  </a:ext>
                </a:extLst>
              </a:tr>
              <a:tr h="398844">
                <a:tc>
                  <a:txBody>
                    <a:bodyPr/>
                    <a:lstStyle/>
                    <a:p>
                      <a:r>
                        <a:rPr lang="en-US" dirty="0"/>
                        <a:t>-0.39</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90608336"/>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5642687"/>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12371204"/>
                  </a:ext>
                </a:extLst>
              </a:tr>
              <a:tr h="398844">
                <a:tc>
                  <a:txBody>
                    <a:bodyPr/>
                    <a:lstStyle/>
                    <a:p>
                      <a:r>
                        <a:rPr lang="en-US" dirty="0"/>
                        <a:t>2.17</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27265653"/>
                  </a:ext>
                </a:extLst>
              </a:tr>
            </a:tbl>
          </a:graphicData>
        </a:graphic>
      </p:graphicFrame>
      <p:sp>
        <p:nvSpPr>
          <p:cNvPr id="17" name="Arrow: Up 16">
            <a:extLst>
              <a:ext uri="{FF2B5EF4-FFF2-40B4-BE49-F238E27FC236}">
                <a16:creationId xmlns:a16="http://schemas.microsoft.com/office/drawing/2014/main" id="{F9DDD0CE-6C88-04A1-04DE-9D5D48E24E0F}"/>
              </a:ext>
            </a:extLst>
          </p:cNvPr>
          <p:cNvSpPr/>
          <p:nvPr/>
        </p:nvSpPr>
        <p:spPr>
          <a:xfrm rot="10800000">
            <a:off x="8859317" y="2850845"/>
            <a:ext cx="215288" cy="367756"/>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Up 17">
            <a:extLst>
              <a:ext uri="{FF2B5EF4-FFF2-40B4-BE49-F238E27FC236}">
                <a16:creationId xmlns:a16="http://schemas.microsoft.com/office/drawing/2014/main" id="{D65ED469-8515-B086-1C64-22B759E2276B}"/>
              </a:ext>
            </a:extLst>
          </p:cNvPr>
          <p:cNvSpPr/>
          <p:nvPr/>
        </p:nvSpPr>
        <p:spPr>
          <a:xfrm rot="10800000">
            <a:off x="9645927" y="2865568"/>
            <a:ext cx="215288" cy="367756"/>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Arrow: Up 18">
            <a:extLst>
              <a:ext uri="{FF2B5EF4-FFF2-40B4-BE49-F238E27FC236}">
                <a16:creationId xmlns:a16="http://schemas.microsoft.com/office/drawing/2014/main" id="{4AE32B7C-162C-9096-147C-AEF38A2B37B6}"/>
              </a:ext>
            </a:extLst>
          </p:cNvPr>
          <p:cNvSpPr/>
          <p:nvPr/>
        </p:nvSpPr>
        <p:spPr>
          <a:xfrm rot="10800000">
            <a:off x="10416490" y="2849610"/>
            <a:ext cx="215288" cy="367756"/>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D9804380-5178-E650-97C1-B80E3179B5F1}"/>
              </a:ext>
            </a:extLst>
          </p:cNvPr>
          <p:cNvSpPr/>
          <p:nvPr/>
        </p:nvSpPr>
        <p:spPr>
          <a:xfrm>
            <a:off x="6794205" y="2429594"/>
            <a:ext cx="1057265" cy="32788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1200" kern="1200" dirty="0">
                <a:solidFill>
                  <a:schemeClr val="tx1"/>
                </a:solidFill>
                <a:latin typeface="+mn-lt"/>
                <a:ea typeface="+mn-ea"/>
                <a:cs typeface="+mn-cs"/>
              </a:rPr>
              <a:t>Token IDs</a:t>
            </a:r>
            <a:endParaRPr lang="en-CA" sz="1200" dirty="0">
              <a:solidFill>
                <a:schemeClr val="tx1"/>
              </a:solidFill>
            </a:endParaRPr>
          </a:p>
        </p:txBody>
      </p:sp>
      <p:graphicFrame>
        <p:nvGraphicFramePr>
          <p:cNvPr id="21" name="Table 20">
            <a:extLst>
              <a:ext uri="{FF2B5EF4-FFF2-40B4-BE49-F238E27FC236}">
                <a16:creationId xmlns:a16="http://schemas.microsoft.com/office/drawing/2014/main" id="{DFD6B03C-479E-96E2-44BF-10785791C134}"/>
              </a:ext>
            </a:extLst>
          </p:cNvPr>
          <p:cNvGraphicFramePr>
            <a:graphicFrameLocks noGrp="1"/>
          </p:cNvGraphicFramePr>
          <p:nvPr>
            <p:extLst>
              <p:ext uri="{D42A27DB-BD31-4B8C-83A1-F6EECF244321}">
                <p14:modId xmlns:p14="http://schemas.microsoft.com/office/powerpoint/2010/main" val="372357822"/>
              </p:ext>
            </p:extLst>
          </p:nvPr>
        </p:nvGraphicFramePr>
        <p:xfrm>
          <a:off x="7860706" y="2420912"/>
          <a:ext cx="3047600" cy="365760"/>
        </p:xfrm>
        <a:graphic>
          <a:graphicData uri="http://schemas.openxmlformats.org/drawingml/2006/table">
            <a:tbl>
              <a:tblPr firstRow="1" bandRow="1">
                <a:tableStyleId>{5C22544A-7EE6-4342-B048-85BDC9FD1C3A}</a:tableStyleId>
              </a:tblPr>
              <a:tblGrid>
                <a:gridCol w="761900">
                  <a:extLst>
                    <a:ext uri="{9D8B030D-6E8A-4147-A177-3AD203B41FA5}">
                      <a16:colId xmlns:a16="http://schemas.microsoft.com/office/drawing/2014/main" val="1515515909"/>
                    </a:ext>
                  </a:extLst>
                </a:gridCol>
                <a:gridCol w="761900">
                  <a:extLst>
                    <a:ext uri="{9D8B030D-6E8A-4147-A177-3AD203B41FA5}">
                      <a16:colId xmlns:a16="http://schemas.microsoft.com/office/drawing/2014/main" val="1029844955"/>
                    </a:ext>
                  </a:extLst>
                </a:gridCol>
                <a:gridCol w="761900">
                  <a:extLst>
                    <a:ext uri="{9D8B030D-6E8A-4147-A177-3AD203B41FA5}">
                      <a16:colId xmlns:a16="http://schemas.microsoft.com/office/drawing/2014/main" val="616671433"/>
                    </a:ext>
                  </a:extLst>
                </a:gridCol>
                <a:gridCol w="761900">
                  <a:extLst>
                    <a:ext uri="{9D8B030D-6E8A-4147-A177-3AD203B41FA5}">
                      <a16:colId xmlns:a16="http://schemas.microsoft.com/office/drawing/2014/main" val="3458088775"/>
                    </a:ext>
                  </a:extLst>
                </a:gridCol>
              </a:tblGrid>
              <a:tr h="358277">
                <a:tc>
                  <a:txBody>
                    <a:bodyPr/>
                    <a:lstStyle/>
                    <a:p>
                      <a:r>
                        <a:rPr lang="en-CA" sz="1800" b="0" i="0" dirty="0">
                          <a:solidFill>
                            <a:schemeClr val="tx1"/>
                          </a:solidFill>
                          <a:effectLst/>
                          <a:latin typeface="Söhne Mono"/>
                        </a:rPr>
                        <a:t>791</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 </a:t>
                      </a:r>
                      <a:r>
                        <a:rPr lang="en-CA" sz="1800" b="0" i="0" dirty="0">
                          <a:solidFill>
                            <a:schemeClr val="tx1"/>
                          </a:solidFill>
                          <a:effectLst/>
                          <a:latin typeface="Söhne Mono"/>
                        </a:rPr>
                        <a:t>8415</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 </a:t>
                      </a:r>
                      <a:r>
                        <a:rPr lang="en-CA" sz="1800" b="0" i="0" dirty="0">
                          <a:solidFill>
                            <a:schemeClr val="tx1"/>
                          </a:solidFill>
                          <a:effectLst/>
                          <a:latin typeface="Söhne Mono"/>
                        </a:rPr>
                        <a:t>7731</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 </a:t>
                      </a:r>
                      <a:r>
                        <a:rPr lang="en-CA" sz="1800" b="0" i="0" dirty="0">
                          <a:solidFill>
                            <a:schemeClr val="tx1"/>
                          </a:solidFill>
                          <a:effectLst/>
                          <a:latin typeface="Söhne Mono"/>
                        </a:rPr>
                        <a:t>389</a:t>
                      </a:r>
                      <a:endParaRPr lang="en-CA"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692477079"/>
                  </a:ext>
                </a:extLst>
              </a:tr>
            </a:tbl>
          </a:graphicData>
        </a:graphic>
      </p:graphicFrame>
      <p:sp>
        <p:nvSpPr>
          <p:cNvPr id="22" name="Rectangle 21">
            <a:extLst>
              <a:ext uri="{FF2B5EF4-FFF2-40B4-BE49-F238E27FC236}">
                <a16:creationId xmlns:a16="http://schemas.microsoft.com/office/drawing/2014/main" id="{7A138461-C007-B396-CD3B-7C30A2F0259B}"/>
              </a:ext>
            </a:extLst>
          </p:cNvPr>
          <p:cNvSpPr/>
          <p:nvPr/>
        </p:nvSpPr>
        <p:spPr>
          <a:xfrm>
            <a:off x="6783885" y="3327988"/>
            <a:ext cx="1057264" cy="319075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1200" kern="1200" dirty="0">
                <a:solidFill>
                  <a:schemeClr val="tx1"/>
                </a:solidFill>
                <a:latin typeface="+mn-lt"/>
                <a:ea typeface="+mn-ea"/>
                <a:cs typeface="+mn-cs"/>
              </a:rPr>
              <a:t>Token embeddings</a:t>
            </a:r>
            <a:endParaRPr lang="en-CA" sz="1200" dirty="0">
              <a:solidFill>
                <a:schemeClr val="tx1"/>
              </a:solidFill>
            </a:endParaRPr>
          </a:p>
        </p:txBody>
      </p:sp>
    </p:spTree>
    <p:extLst>
      <p:ext uri="{BB962C8B-B14F-4D97-AF65-F5344CB8AC3E}">
        <p14:creationId xmlns:p14="http://schemas.microsoft.com/office/powerpoint/2010/main" val="1259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E2C68-2B45-DFFD-12C6-1DE2AF492F32}"/>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Embeddings</a:t>
            </a:r>
            <a:r>
              <a:rPr lang="en-US" sz="6600" dirty="0"/>
              <a:t> intuition</a:t>
            </a:r>
            <a:endParaRPr lang="en-US" sz="6600" kern="1200" dirty="0">
              <a:solidFill>
                <a:schemeClr val="tx1"/>
              </a:solidFill>
              <a:latin typeface="+mj-lt"/>
              <a:ea typeface="+mj-ea"/>
              <a:cs typeface="+mj-cs"/>
            </a:endParaRPr>
          </a:p>
        </p:txBody>
      </p:sp>
      <p:sp>
        <p:nvSpPr>
          <p:cNvPr id="3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018CE36-28B7-5BDA-3955-008E6FD3C232}"/>
              </a:ext>
            </a:extLst>
          </p:cNvPr>
          <p:cNvPicPr>
            <a:picLocks noChangeAspect="1"/>
          </p:cNvPicPr>
          <p:nvPr/>
        </p:nvPicPr>
        <p:blipFill>
          <a:blip r:embed="rId3"/>
          <a:stretch>
            <a:fillRect/>
          </a:stretch>
        </p:blipFill>
        <p:spPr>
          <a:xfrm>
            <a:off x="1375590" y="2633472"/>
            <a:ext cx="9437772" cy="3586353"/>
          </a:xfrm>
          <a:prstGeom prst="rect">
            <a:avLst/>
          </a:prstGeom>
        </p:spPr>
      </p:pic>
      <p:sp>
        <p:nvSpPr>
          <p:cNvPr id="6" name="TextBox 5">
            <a:extLst>
              <a:ext uri="{FF2B5EF4-FFF2-40B4-BE49-F238E27FC236}">
                <a16:creationId xmlns:a16="http://schemas.microsoft.com/office/drawing/2014/main" id="{7E87A369-15A8-88CC-E579-766BA29EECBC}"/>
              </a:ext>
            </a:extLst>
          </p:cNvPr>
          <p:cNvSpPr txBox="1"/>
          <p:nvPr/>
        </p:nvSpPr>
        <p:spPr>
          <a:xfrm>
            <a:off x="1375590" y="2348912"/>
            <a:ext cx="3021468" cy="369332"/>
          </a:xfrm>
          <a:prstGeom prst="rect">
            <a:avLst/>
          </a:prstGeom>
          <a:noFill/>
        </p:spPr>
        <p:txBody>
          <a:bodyPr wrap="none" rtlCol="0">
            <a:spAutoFit/>
          </a:bodyPr>
          <a:lstStyle/>
          <a:p>
            <a:r>
              <a:rPr lang="en-US" dirty="0"/>
              <a:t>queen – king = man – woman</a:t>
            </a:r>
            <a:endParaRPr lang="en-CA" dirty="0"/>
          </a:p>
        </p:txBody>
      </p:sp>
      <p:sp>
        <p:nvSpPr>
          <p:cNvPr id="10" name="TextBox 9">
            <a:extLst>
              <a:ext uri="{FF2B5EF4-FFF2-40B4-BE49-F238E27FC236}">
                <a16:creationId xmlns:a16="http://schemas.microsoft.com/office/drawing/2014/main" id="{425BAA55-308C-3E60-688E-C88203E60E22}"/>
              </a:ext>
            </a:extLst>
          </p:cNvPr>
          <p:cNvSpPr txBox="1"/>
          <p:nvPr/>
        </p:nvSpPr>
        <p:spPr>
          <a:xfrm>
            <a:off x="5530309" y="6255758"/>
            <a:ext cx="1126783" cy="369332"/>
          </a:xfrm>
          <a:prstGeom prst="rect">
            <a:avLst/>
          </a:prstGeom>
          <a:noFill/>
        </p:spPr>
        <p:txBody>
          <a:bodyPr wrap="none" rtlCol="0">
            <a:spAutoFit/>
          </a:bodyPr>
          <a:lstStyle/>
          <a:p>
            <a:r>
              <a:rPr lang="en-US" dirty="0">
                <a:hlinkClick r:id="rId4"/>
              </a:rPr>
              <a:t>Reference</a:t>
            </a:r>
            <a:endParaRPr lang="en-CA" dirty="0"/>
          </a:p>
        </p:txBody>
      </p:sp>
    </p:spTree>
    <p:extLst>
      <p:ext uri="{BB962C8B-B14F-4D97-AF65-F5344CB8AC3E}">
        <p14:creationId xmlns:p14="http://schemas.microsoft.com/office/powerpoint/2010/main" val="98917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AFE63F-D9D1-2469-51EB-643F01A5A219}"/>
              </a:ext>
            </a:extLst>
          </p:cNvPr>
          <p:cNvSpPr>
            <a:spLocks noGrp="1"/>
          </p:cNvSpPr>
          <p:nvPr>
            <p:ph type="title"/>
          </p:nvPr>
        </p:nvSpPr>
        <p:spPr>
          <a:xfrm>
            <a:off x="630918" y="643465"/>
            <a:ext cx="3895359" cy="1846615"/>
          </a:xfrm>
        </p:spPr>
        <p:txBody>
          <a:bodyPr anchor="b">
            <a:normAutofit/>
          </a:bodyPr>
          <a:lstStyle/>
          <a:p>
            <a:r>
              <a:rPr lang="en-CA" sz="5400" dirty="0"/>
              <a:t>Introduction</a:t>
            </a:r>
          </a:p>
        </p:txBody>
      </p:sp>
      <p:sp>
        <p:nvSpPr>
          <p:cNvPr id="1037" name="sketch line">
            <a:extLst>
              <a:ext uri="{FF2B5EF4-FFF2-40B4-BE49-F238E27FC236}">
                <a16:creationId xmlns:a16="http://schemas.microsoft.com/office/drawing/2014/main" id="{0059B5C0-FEC8-4370-AF45-02E3AEF6F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659144"/>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4A141B-C55B-F1BC-1370-58C4CBDC87B4}"/>
              </a:ext>
            </a:extLst>
          </p:cNvPr>
          <p:cNvSpPr>
            <a:spLocks noGrp="1"/>
          </p:cNvSpPr>
          <p:nvPr>
            <p:ph idx="1"/>
          </p:nvPr>
        </p:nvSpPr>
        <p:spPr>
          <a:xfrm>
            <a:off x="630936" y="2807167"/>
            <a:ext cx="3895522" cy="3386399"/>
          </a:xfrm>
        </p:spPr>
        <p:txBody>
          <a:bodyPr>
            <a:normAutofit/>
          </a:bodyPr>
          <a:lstStyle/>
          <a:p>
            <a:r>
              <a:rPr lang="en-CA" sz="2200" dirty="0"/>
              <a:t>Transformers are the workhorse of recent advancements in AI</a:t>
            </a:r>
          </a:p>
          <a:p>
            <a:r>
              <a:rPr lang="en-CA" sz="2200" dirty="0"/>
              <a:t>Introduced for Language translation but now SOTA across modalities</a:t>
            </a:r>
          </a:p>
          <a:p>
            <a:r>
              <a:rPr lang="en-CA" sz="2200" dirty="0"/>
              <a:t>The ‘T’ in GPT</a:t>
            </a:r>
          </a:p>
          <a:p>
            <a:r>
              <a:rPr lang="en-CA" sz="2200" dirty="0"/>
              <a:t>We can only secure what we understand</a:t>
            </a:r>
          </a:p>
          <a:p>
            <a:endParaRPr lang="en-CA" sz="2200" dirty="0"/>
          </a:p>
          <a:p>
            <a:pPr marL="0" indent="0">
              <a:buNone/>
            </a:pPr>
            <a:endParaRPr lang="en-CA" sz="2200" dirty="0"/>
          </a:p>
        </p:txBody>
      </p:sp>
      <p:grpSp>
        <p:nvGrpSpPr>
          <p:cNvPr id="21" name="Group 20">
            <a:extLst>
              <a:ext uri="{FF2B5EF4-FFF2-40B4-BE49-F238E27FC236}">
                <a16:creationId xmlns:a16="http://schemas.microsoft.com/office/drawing/2014/main" id="{17D7A312-5540-44CA-DC95-B39960B0F0BD}"/>
              </a:ext>
            </a:extLst>
          </p:cNvPr>
          <p:cNvGrpSpPr/>
          <p:nvPr/>
        </p:nvGrpSpPr>
        <p:grpSpPr>
          <a:xfrm>
            <a:off x="5116753" y="164592"/>
            <a:ext cx="2851557" cy="3456432"/>
            <a:chOff x="5116753" y="164592"/>
            <a:chExt cx="2851557" cy="3456432"/>
          </a:xfrm>
        </p:grpSpPr>
        <p:pic>
          <p:nvPicPr>
            <p:cNvPr id="12" name="Picture 11">
              <a:extLst>
                <a:ext uri="{FF2B5EF4-FFF2-40B4-BE49-F238E27FC236}">
                  <a16:creationId xmlns:a16="http://schemas.microsoft.com/office/drawing/2014/main" id="{A1142E73-9E3D-5EE8-D102-8297206A790A}"/>
                </a:ext>
              </a:extLst>
            </p:cNvPr>
            <p:cNvPicPr>
              <a:picLocks noChangeAspect="1"/>
            </p:cNvPicPr>
            <p:nvPr/>
          </p:nvPicPr>
          <p:blipFill>
            <a:blip r:embed="rId3"/>
            <a:stretch>
              <a:fillRect/>
            </a:stretch>
          </p:blipFill>
          <p:spPr>
            <a:xfrm>
              <a:off x="5116753" y="164592"/>
              <a:ext cx="2851557" cy="3456432"/>
            </a:xfrm>
            <a:prstGeom prst="rect">
              <a:avLst/>
            </a:prstGeom>
          </p:spPr>
        </p:pic>
        <p:sp>
          <p:nvSpPr>
            <p:cNvPr id="17" name="TextBox 16">
              <a:extLst>
                <a:ext uri="{FF2B5EF4-FFF2-40B4-BE49-F238E27FC236}">
                  <a16:creationId xmlns:a16="http://schemas.microsoft.com/office/drawing/2014/main" id="{1B4CF171-23A9-5731-CB4C-BD597DBA54D2}"/>
                </a:ext>
              </a:extLst>
            </p:cNvPr>
            <p:cNvSpPr txBox="1"/>
            <p:nvPr/>
          </p:nvSpPr>
          <p:spPr>
            <a:xfrm>
              <a:off x="5382522" y="2869478"/>
              <a:ext cx="1217256" cy="523220"/>
            </a:xfrm>
            <a:prstGeom prst="rect">
              <a:avLst/>
            </a:prstGeom>
            <a:noFill/>
          </p:spPr>
          <p:txBody>
            <a:bodyPr wrap="none" rtlCol="0">
              <a:spAutoFit/>
            </a:bodyPr>
            <a:lstStyle/>
            <a:p>
              <a:r>
                <a:rPr lang="en-US" sz="2800" dirty="0">
                  <a:solidFill>
                    <a:schemeClr val="bg1"/>
                  </a:solidFill>
                </a:rPr>
                <a:t>Images</a:t>
              </a:r>
              <a:endParaRPr lang="en-CA" sz="2800" dirty="0">
                <a:solidFill>
                  <a:schemeClr val="bg1"/>
                </a:solidFill>
              </a:endParaRPr>
            </a:p>
          </p:txBody>
        </p:sp>
      </p:grpSp>
      <p:grpSp>
        <p:nvGrpSpPr>
          <p:cNvPr id="23" name="Group 22">
            <a:extLst>
              <a:ext uri="{FF2B5EF4-FFF2-40B4-BE49-F238E27FC236}">
                <a16:creationId xmlns:a16="http://schemas.microsoft.com/office/drawing/2014/main" id="{008FF7E0-A716-E009-59FF-552D56D5F8FB}"/>
              </a:ext>
            </a:extLst>
          </p:cNvPr>
          <p:cNvGrpSpPr/>
          <p:nvPr/>
        </p:nvGrpSpPr>
        <p:grpSpPr>
          <a:xfrm>
            <a:off x="8247888" y="539475"/>
            <a:ext cx="3785616" cy="1892808"/>
            <a:chOff x="8247888" y="539475"/>
            <a:chExt cx="3785616" cy="1892808"/>
          </a:xfrm>
        </p:grpSpPr>
        <p:pic>
          <p:nvPicPr>
            <p:cNvPr id="1028" name="Picture 4" descr="Image result for audio">
              <a:extLst>
                <a:ext uri="{FF2B5EF4-FFF2-40B4-BE49-F238E27FC236}">
                  <a16:creationId xmlns:a16="http://schemas.microsoft.com/office/drawing/2014/main" id="{4DEC3843-C865-37A6-0D98-ECA07E24FC2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47888" y="539475"/>
              <a:ext cx="3785616" cy="189280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40E0CD2-FF37-9A56-B215-A20D0ADDACBE}"/>
                </a:ext>
              </a:extLst>
            </p:cNvPr>
            <p:cNvSpPr txBox="1"/>
            <p:nvPr/>
          </p:nvSpPr>
          <p:spPr>
            <a:xfrm>
              <a:off x="8247888" y="539475"/>
              <a:ext cx="1042273" cy="523220"/>
            </a:xfrm>
            <a:prstGeom prst="rect">
              <a:avLst/>
            </a:prstGeom>
            <a:noFill/>
          </p:spPr>
          <p:txBody>
            <a:bodyPr wrap="none" rtlCol="0">
              <a:spAutoFit/>
            </a:bodyPr>
            <a:lstStyle/>
            <a:p>
              <a:r>
                <a:rPr lang="en-US" sz="2800" dirty="0">
                  <a:solidFill>
                    <a:schemeClr val="bg1"/>
                  </a:solidFill>
                </a:rPr>
                <a:t>Audio</a:t>
              </a:r>
              <a:endParaRPr lang="en-CA" sz="2800" dirty="0">
                <a:solidFill>
                  <a:schemeClr val="bg1"/>
                </a:solidFill>
              </a:endParaRPr>
            </a:p>
          </p:txBody>
        </p:sp>
      </p:grpSp>
      <p:grpSp>
        <p:nvGrpSpPr>
          <p:cNvPr id="22" name="Group 21">
            <a:extLst>
              <a:ext uri="{FF2B5EF4-FFF2-40B4-BE49-F238E27FC236}">
                <a16:creationId xmlns:a16="http://schemas.microsoft.com/office/drawing/2014/main" id="{967E9648-969C-656F-0212-56C2C41CCB9F}"/>
              </a:ext>
            </a:extLst>
          </p:cNvPr>
          <p:cNvGrpSpPr/>
          <p:nvPr/>
        </p:nvGrpSpPr>
        <p:grpSpPr>
          <a:xfrm>
            <a:off x="4992624" y="4103347"/>
            <a:ext cx="3099816" cy="1782394"/>
            <a:chOff x="4992624" y="4103347"/>
            <a:chExt cx="3099816" cy="1782394"/>
          </a:xfrm>
        </p:grpSpPr>
        <p:pic>
          <p:nvPicPr>
            <p:cNvPr id="16" name="Picture 15">
              <a:extLst>
                <a:ext uri="{FF2B5EF4-FFF2-40B4-BE49-F238E27FC236}">
                  <a16:creationId xmlns:a16="http://schemas.microsoft.com/office/drawing/2014/main" id="{5FABC340-090E-4286-24F1-83658A57661D}"/>
                </a:ext>
              </a:extLst>
            </p:cNvPr>
            <p:cNvPicPr>
              <a:picLocks noChangeAspect="1"/>
            </p:cNvPicPr>
            <p:nvPr/>
          </p:nvPicPr>
          <p:blipFill>
            <a:blip r:embed="rId5"/>
            <a:stretch>
              <a:fillRect/>
            </a:stretch>
          </p:blipFill>
          <p:spPr>
            <a:xfrm>
              <a:off x="4992624" y="4103347"/>
              <a:ext cx="3099816" cy="1782394"/>
            </a:xfrm>
            <a:prstGeom prst="rect">
              <a:avLst/>
            </a:prstGeom>
          </p:spPr>
        </p:pic>
        <p:sp>
          <p:nvSpPr>
            <p:cNvPr id="19" name="TextBox 18">
              <a:extLst>
                <a:ext uri="{FF2B5EF4-FFF2-40B4-BE49-F238E27FC236}">
                  <a16:creationId xmlns:a16="http://schemas.microsoft.com/office/drawing/2014/main" id="{0D66D4A2-5A70-A9F4-693C-0373FCA4B63A}"/>
                </a:ext>
              </a:extLst>
            </p:cNvPr>
            <p:cNvSpPr txBox="1"/>
            <p:nvPr/>
          </p:nvSpPr>
          <p:spPr>
            <a:xfrm>
              <a:off x="5382522" y="5196018"/>
              <a:ext cx="1568314" cy="523220"/>
            </a:xfrm>
            <a:prstGeom prst="rect">
              <a:avLst/>
            </a:prstGeom>
            <a:noFill/>
          </p:spPr>
          <p:txBody>
            <a:bodyPr wrap="none" rtlCol="0">
              <a:spAutoFit/>
            </a:bodyPr>
            <a:lstStyle/>
            <a:p>
              <a:r>
                <a:rPr lang="en-US" sz="2800" dirty="0"/>
                <a:t>Language</a:t>
              </a:r>
              <a:endParaRPr lang="en-CA" sz="2800" dirty="0"/>
            </a:p>
          </p:txBody>
        </p:sp>
      </p:grpSp>
      <p:grpSp>
        <p:nvGrpSpPr>
          <p:cNvPr id="24" name="Group 23">
            <a:extLst>
              <a:ext uri="{FF2B5EF4-FFF2-40B4-BE49-F238E27FC236}">
                <a16:creationId xmlns:a16="http://schemas.microsoft.com/office/drawing/2014/main" id="{7AB5347A-46D8-1921-78C2-109E00E0AAD7}"/>
              </a:ext>
            </a:extLst>
          </p:cNvPr>
          <p:cNvGrpSpPr/>
          <p:nvPr/>
        </p:nvGrpSpPr>
        <p:grpSpPr>
          <a:xfrm>
            <a:off x="8247888" y="3366533"/>
            <a:ext cx="3785616" cy="2432258"/>
            <a:chOff x="8247888" y="3366533"/>
            <a:chExt cx="3785616" cy="2432258"/>
          </a:xfrm>
        </p:grpSpPr>
        <p:pic>
          <p:nvPicPr>
            <p:cNvPr id="1030" name="Picture 6" descr="Image result for video">
              <a:extLst>
                <a:ext uri="{FF2B5EF4-FFF2-40B4-BE49-F238E27FC236}">
                  <a16:creationId xmlns:a16="http://schemas.microsoft.com/office/drawing/2014/main" id="{DDC80EC8-44B5-15DD-AB55-B0EDF7BA165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247888" y="3366533"/>
              <a:ext cx="3785616" cy="243225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184D0F7-8882-1EFC-75A3-E7749743CD53}"/>
                </a:ext>
              </a:extLst>
            </p:cNvPr>
            <p:cNvSpPr txBox="1"/>
            <p:nvPr/>
          </p:nvSpPr>
          <p:spPr>
            <a:xfrm>
              <a:off x="8705158" y="5196018"/>
              <a:ext cx="1026243" cy="523220"/>
            </a:xfrm>
            <a:prstGeom prst="rect">
              <a:avLst/>
            </a:prstGeom>
            <a:noFill/>
          </p:spPr>
          <p:txBody>
            <a:bodyPr wrap="none" rtlCol="0">
              <a:spAutoFit/>
            </a:bodyPr>
            <a:lstStyle/>
            <a:p>
              <a:r>
                <a:rPr lang="en-US" sz="2800" dirty="0">
                  <a:solidFill>
                    <a:schemeClr val="bg1"/>
                  </a:solidFill>
                </a:rPr>
                <a:t>Video</a:t>
              </a:r>
              <a:endParaRPr lang="en-CA" sz="2800" dirty="0">
                <a:solidFill>
                  <a:schemeClr val="bg1"/>
                </a:solidFill>
              </a:endParaRPr>
            </a:p>
          </p:txBody>
        </p:sp>
      </p:grpSp>
    </p:spTree>
    <p:extLst>
      <p:ext uri="{BB962C8B-B14F-4D97-AF65-F5344CB8AC3E}">
        <p14:creationId xmlns:p14="http://schemas.microsoft.com/office/powerpoint/2010/main" val="34282363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40A34C-B6C3-D3B1-D985-824C7EA0415B}"/>
              </a:ext>
            </a:extLst>
          </p:cNvPr>
          <p:cNvSpPr>
            <a:spLocks noGrp="1"/>
          </p:cNvSpPr>
          <p:nvPr>
            <p:ph type="title"/>
          </p:nvPr>
        </p:nvSpPr>
        <p:spPr>
          <a:xfrm>
            <a:off x="630936" y="640080"/>
            <a:ext cx="4818888" cy="1481328"/>
          </a:xfrm>
        </p:spPr>
        <p:txBody>
          <a:bodyPr anchor="b">
            <a:normAutofit/>
          </a:bodyPr>
          <a:lstStyle/>
          <a:p>
            <a:r>
              <a:rPr lang="en-US" sz="5000"/>
              <a:t>Positional embeddings</a:t>
            </a:r>
            <a:endParaRPr lang="en-CA" sz="5000"/>
          </a:p>
        </p:txBody>
      </p:sp>
      <p:sp>
        <p:nvSpPr>
          <p:cNvPr id="38"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968FD8F-A3CF-3FD1-7E3C-7666ACDABE18}"/>
              </a:ext>
            </a:extLst>
          </p:cNvPr>
          <p:cNvSpPr>
            <a:spLocks noGrp="1"/>
          </p:cNvSpPr>
          <p:nvPr>
            <p:ph idx="1"/>
          </p:nvPr>
        </p:nvSpPr>
        <p:spPr>
          <a:xfrm>
            <a:off x="630936" y="2660904"/>
            <a:ext cx="4818888" cy="3547872"/>
          </a:xfrm>
        </p:spPr>
        <p:txBody>
          <a:bodyPr anchor="t">
            <a:normAutofit/>
          </a:bodyPr>
          <a:lstStyle/>
          <a:p>
            <a:r>
              <a:rPr lang="en-US" sz="2200" dirty="0"/>
              <a:t>Allow the model to differentiate same word at different positions</a:t>
            </a:r>
          </a:p>
          <a:p>
            <a:r>
              <a:rPr lang="en-US" sz="2200" dirty="0"/>
              <a:t>Can be learned or can be predefined</a:t>
            </a:r>
          </a:p>
          <a:p>
            <a:r>
              <a:rPr lang="en-US" sz="2200" dirty="0"/>
              <a:t>GPT learns positional embeddings </a:t>
            </a:r>
            <a:r>
              <a:rPr lang="en-US" sz="2200"/>
              <a:t>during training</a:t>
            </a:r>
            <a:endParaRPr lang="en-US" sz="2200" dirty="0"/>
          </a:p>
        </p:txBody>
      </p:sp>
      <p:grpSp>
        <p:nvGrpSpPr>
          <p:cNvPr id="7" name="Group 6">
            <a:extLst>
              <a:ext uri="{FF2B5EF4-FFF2-40B4-BE49-F238E27FC236}">
                <a16:creationId xmlns:a16="http://schemas.microsoft.com/office/drawing/2014/main" id="{AB2F1350-45ED-673A-23C4-B1145D6EDA03}"/>
              </a:ext>
            </a:extLst>
          </p:cNvPr>
          <p:cNvGrpSpPr/>
          <p:nvPr/>
        </p:nvGrpSpPr>
        <p:grpSpPr>
          <a:xfrm>
            <a:off x="6099048" y="1945319"/>
            <a:ext cx="5458968" cy="2967352"/>
            <a:chOff x="4279898" y="4319305"/>
            <a:chExt cx="2149565" cy="1168448"/>
          </a:xfrm>
        </p:grpSpPr>
        <p:sp>
          <p:nvSpPr>
            <p:cNvPr id="4" name="TextBox 3">
              <a:extLst>
                <a:ext uri="{FF2B5EF4-FFF2-40B4-BE49-F238E27FC236}">
                  <a16:creationId xmlns:a16="http://schemas.microsoft.com/office/drawing/2014/main" id="{4BD95464-BFFE-3646-E802-CB97A2B45DA9}"/>
                </a:ext>
              </a:extLst>
            </p:cNvPr>
            <p:cNvSpPr txBox="1"/>
            <p:nvPr/>
          </p:nvSpPr>
          <p:spPr>
            <a:xfrm>
              <a:off x="4279899" y="4319305"/>
              <a:ext cx="2149564" cy="307126"/>
            </a:xfrm>
            <a:prstGeom prst="rect">
              <a:avLst/>
            </a:prstGeom>
            <a:solidFill>
              <a:schemeClr val="bg1"/>
            </a:solidFill>
          </p:spPr>
          <p:txBody>
            <a:bodyPr wrap="none" rtlCol="0">
              <a:spAutoFit/>
            </a:bodyPr>
            <a:lstStyle/>
            <a:p>
              <a:pPr defTabSz="2292035">
                <a:spcAft>
                  <a:spcPts val="498"/>
                </a:spcAft>
              </a:pPr>
              <a:r>
                <a:rPr lang="en-US" sz="4512" kern="1200" dirty="0">
                  <a:ln>
                    <a:solidFill>
                      <a:schemeClr val="accent1">
                        <a:shade val="15000"/>
                      </a:schemeClr>
                    </a:solidFill>
                  </a:ln>
                  <a:solidFill>
                    <a:schemeClr val="accent1">
                      <a:lumMod val="75000"/>
                    </a:schemeClr>
                  </a:solidFill>
                  <a:latin typeface="+mn-lt"/>
                  <a:ea typeface="+mn-ea"/>
                  <a:cs typeface="+mn-cs"/>
                </a:rPr>
                <a:t>The cat sat on the mat</a:t>
              </a:r>
              <a:endParaRPr lang="en-CA" dirty="0">
                <a:ln>
                  <a:solidFill>
                    <a:schemeClr val="accent1">
                      <a:shade val="15000"/>
                    </a:schemeClr>
                  </a:solidFill>
                </a:ln>
                <a:solidFill>
                  <a:schemeClr val="accent1">
                    <a:lumMod val="75000"/>
                  </a:schemeClr>
                </a:solidFill>
              </a:endParaRPr>
            </a:p>
          </p:txBody>
        </p:sp>
        <p:sp>
          <p:nvSpPr>
            <p:cNvPr id="5" name="TextBox 4">
              <a:extLst>
                <a:ext uri="{FF2B5EF4-FFF2-40B4-BE49-F238E27FC236}">
                  <a16:creationId xmlns:a16="http://schemas.microsoft.com/office/drawing/2014/main" id="{354E0A71-FC8F-F7FE-351F-BBF53B3A3CCD}"/>
                </a:ext>
              </a:extLst>
            </p:cNvPr>
            <p:cNvSpPr txBox="1"/>
            <p:nvPr/>
          </p:nvSpPr>
          <p:spPr>
            <a:xfrm>
              <a:off x="4279898" y="5180627"/>
              <a:ext cx="2149564" cy="307126"/>
            </a:xfrm>
            <a:prstGeom prst="rect">
              <a:avLst/>
            </a:prstGeom>
            <a:solidFill>
              <a:schemeClr val="bg1"/>
            </a:solidFill>
          </p:spPr>
          <p:txBody>
            <a:bodyPr wrap="none" rtlCol="0">
              <a:spAutoFit/>
            </a:bodyPr>
            <a:lstStyle/>
            <a:p>
              <a:pPr defTabSz="2292035">
                <a:spcAft>
                  <a:spcPts val="498"/>
                </a:spcAft>
              </a:pPr>
              <a:r>
                <a:rPr lang="en-US" sz="4512" kern="1200">
                  <a:ln>
                    <a:solidFill>
                      <a:schemeClr val="accent1">
                        <a:shade val="15000"/>
                      </a:schemeClr>
                    </a:solidFill>
                  </a:ln>
                  <a:solidFill>
                    <a:schemeClr val="accent1">
                      <a:lumMod val="75000"/>
                    </a:schemeClr>
                  </a:solidFill>
                  <a:latin typeface="+mn-lt"/>
                  <a:ea typeface="+mn-ea"/>
                  <a:cs typeface="+mn-cs"/>
                </a:rPr>
                <a:t>The mat sat on the cat</a:t>
              </a:r>
              <a:endParaRPr lang="en-CA">
                <a:solidFill>
                  <a:schemeClr val="accent1">
                    <a:lumMod val="75000"/>
                  </a:schemeClr>
                </a:solidFill>
              </a:endParaRPr>
            </a:p>
          </p:txBody>
        </p:sp>
        <p:sp>
          <p:nvSpPr>
            <p:cNvPr id="6" name="TextBox 5">
              <a:extLst>
                <a:ext uri="{FF2B5EF4-FFF2-40B4-BE49-F238E27FC236}">
                  <a16:creationId xmlns:a16="http://schemas.microsoft.com/office/drawing/2014/main" id="{007CD521-B999-340D-5FD0-6F954A9CA28E}"/>
                </a:ext>
              </a:extLst>
            </p:cNvPr>
            <p:cNvSpPr txBox="1"/>
            <p:nvPr/>
          </p:nvSpPr>
          <p:spPr>
            <a:xfrm>
              <a:off x="5355386" y="4749966"/>
              <a:ext cx="375424" cy="369332"/>
            </a:xfrm>
            <a:prstGeom prst="rect">
              <a:avLst/>
            </a:prstGeom>
            <a:noFill/>
          </p:spPr>
          <p:txBody>
            <a:bodyPr wrap="none" rtlCol="0">
              <a:spAutoFit/>
            </a:bodyPr>
            <a:lstStyle/>
            <a:p>
              <a:pPr defTabSz="2292035">
                <a:spcAft>
                  <a:spcPts val="498"/>
                </a:spcAft>
              </a:pPr>
              <a:r>
                <a:rPr lang="en-US" sz="4512" kern="1200">
                  <a:ln>
                    <a:solidFill>
                      <a:schemeClr val="accent1">
                        <a:shade val="15000"/>
                      </a:schemeClr>
                    </a:solidFill>
                  </a:ln>
                  <a:solidFill>
                    <a:srgbClr val="FF0000"/>
                  </a:solidFill>
                  <a:latin typeface="+mn-lt"/>
                  <a:ea typeface="+mn-ea"/>
                  <a:cs typeface="+mn-cs"/>
                </a:rPr>
                <a:t>!=</a:t>
              </a:r>
              <a:endParaRPr lang="en-CA">
                <a:ln>
                  <a:solidFill>
                    <a:schemeClr val="accent1">
                      <a:shade val="15000"/>
                    </a:schemeClr>
                  </a:solidFill>
                </a:ln>
                <a:solidFill>
                  <a:schemeClr val="accent1">
                    <a:lumMod val="75000"/>
                  </a:schemeClr>
                </a:solidFill>
              </a:endParaRPr>
            </a:p>
          </p:txBody>
        </p:sp>
      </p:grpSp>
    </p:spTree>
    <p:extLst>
      <p:ext uri="{BB962C8B-B14F-4D97-AF65-F5344CB8AC3E}">
        <p14:creationId xmlns:p14="http://schemas.microsoft.com/office/powerpoint/2010/main" val="2972396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635000" y="640823"/>
            <a:ext cx="3418659" cy="5583148"/>
          </a:xfrm>
        </p:spPr>
        <p:txBody>
          <a:bodyPr anchor="ctr">
            <a:normAutofit/>
          </a:bodyPr>
          <a:lstStyle/>
          <a:p>
            <a:r>
              <a:rPr lang="en-US" sz="5000" dirty="0"/>
              <a:t>Decoder block</a:t>
            </a:r>
            <a:endParaRPr lang="en-CA" sz="5000" dirty="0"/>
          </a:p>
        </p:txBody>
      </p:sp>
      <p:sp>
        <p:nvSpPr>
          <p:cNvPr id="6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FC943097-5EBE-68B6-9CEB-1AFAD2FE1E2B}"/>
              </a:ext>
            </a:extLst>
          </p:cNvPr>
          <p:cNvGrpSpPr/>
          <p:nvPr/>
        </p:nvGrpSpPr>
        <p:grpSpPr>
          <a:xfrm>
            <a:off x="5688606" y="640822"/>
            <a:ext cx="4819342" cy="5536145"/>
            <a:chOff x="5869355" y="640822"/>
            <a:chExt cx="4819346" cy="5536145"/>
          </a:xfrm>
        </p:grpSpPr>
        <p:sp>
          <p:nvSpPr>
            <p:cNvPr id="4" name="Rectangle: Rounded Corners 3">
              <a:extLst>
                <a:ext uri="{FF2B5EF4-FFF2-40B4-BE49-F238E27FC236}">
                  <a16:creationId xmlns:a16="http://schemas.microsoft.com/office/drawing/2014/main" id="{52F16359-12CE-7EE7-DF82-C61D58B99784}"/>
                </a:ext>
              </a:extLst>
            </p:cNvPr>
            <p:cNvSpPr/>
            <p:nvPr/>
          </p:nvSpPr>
          <p:spPr>
            <a:xfrm>
              <a:off x="7454957" y="5736226"/>
              <a:ext cx="1642786" cy="440741"/>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74890">
                <a:spcAft>
                  <a:spcPts val="576"/>
                </a:spcAft>
              </a:pPr>
              <a:r>
                <a:rPr lang="en-US" sz="1919" kern="1200">
                  <a:solidFill>
                    <a:schemeClr val="tx1"/>
                  </a:solidFill>
                  <a:latin typeface="+mn-lt"/>
                  <a:ea typeface="+mn-ea"/>
                  <a:cs typeface="+mn-cs"/>
                </a:rPr>
                <a:t>Token</a:t>
              </a:r>
              <a:endParaRPr lang="en-CA">
                <a:solidFill>
                  <a:schemeClr val="tx1"/>
                </a:solidFill>
              </a:endParaRPr>
            </a:p>
          </p:txBody>
        </p:sp>
        <p:sp>
          <p:nvSpPr>
            <p:cNvPr id="5" name="Rectangle: Rounded Corners 4">
              <a:extLst>
                <a:ext uri="{FF2B5EF4-FFF2-40B4-BE49-F238E27FC236}">
                  <a16:creationId xmlns:a16="http://schemas.microsoft.com/office/drawing/2014/main" id="{53DC9174-1722-B500-C8A5-7E5DD5B84598}"/>
                </a:ext>
              </a:extLst>
            </p:cNvPr>
            <p:cNvSpPr/>
            <p:nvPr/>
          </p:nvSpPr>
          <p:spPr>
            <a:xfrm>
              <a:off x="7292311" y="5033329"/>
              <a:ext cx="1960077" cy="462631"/>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74890">
                <a:spcAft>
                  <a:spcPts val="576"/>
                </a:spcAft>
              </a:pPr>
              <a:r>
                <a:rPr lang="en-US" sz="1919" kern="1200" dirty="0">
                  <a:solidFill>
                    <a:srgbClr val="555555"/>
                  </a:solidFill>
                  <a:latin typeface="+mn-lt"/>
                  <a:ea typeface="+mn-ea"/>
                  <a:cs typeface="+mn-cs"/>
                </a:rPr>
                <a:t>Embedding</a:t>
              </a:r>
              <a:endParaRPr lang="en-CA" dirty="0"/>
            </a:p>
          </p:txBody>
        </p:sp>
        <p:sp>
          <p:nvSpPr>
            <p:cNvPr id="6" name="Rectangle: Rounded Corners 5">
              <a:extLst>
                <a:ext uri="{FF2B5EF4-FFF2-40B4-BE49-F238E27FC236}">
                  <a16:creationId xmlns:a16="http://schemas.microsoft.com/office/drawing/2014/main" id="{37512B67-E989-8BD0-69C6-141B2ECF843F}"/>
                </a:ext>
              </a:extLst>
            </p:cNvPr>
            <p:cNvSpPr/>
            <p:nvPr/>
          </p:nvSpPr>
          <p:spPr>
            <a:xfrm>
              <a:off x="5905220" y="4117315"/>
              <a:ext cx="1960077" cy="465262"/>
            </a:xfrm>
            <a:prstGeom prst="round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74890">
                <a:spcAft>
                  <a:spcPts val="576"/>
                </a:spcAft>
              </a:pPr>
              <a:r>
                <a:rPr lang="en-US" sz="1919" kern="1200">
                  <a:solidFill>
                    <a:srgbClr val="555555"/>
                  </a:solidFill>
                  <a:latin typeface="+mn-lt"/>
                  <a:ea typeface="+mn-ea"/>
                  <a:cs typeface="+mn-cs"/>
                </a:rPr>
                <a:t>Attention</a:t>
              </a:r>
              <a:endParaRPr lang="en-CA"/>
            </a:p>
          </p:txBody>
        </p:sp>
        <p:sp>
          <p:nvSpPr>
            <p:cNvPr id="7" name="Rectangle: Rounded Corners 6">
              <a:extLst>
                <a:ext uri="{FF2B5EF4-FFF2-40B4-BE49-F238E27FC236}">
                  <a16:creationId xmlns:a16="http://schemas.microsoft.com/office/drawing/2014/main" id="{D1188320-63FB-7D01-4532-C4A813C06159}"/>
                </a:ext>
              </a:extLst>
            </p:cNvPr>
            <p:cNvSpPr/>
            <p:nvPr/>
          </p:nvSpPr>
          <p:spPr>
            <a:xfrm>
              <a:off x="5905220" y="2691174"/>
              <a:ext cx="1960077" cy="441409"/>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74890">
                <a:spcAft>
                  <a:spcPts val="576"/>
                </a:spcAft>
              </a:pPr>
              <a:r>
                <a:rPr lang="en-US" sz="1919" kern="1200">
                  <a:solidFill>
                    <a:srgbClr val="555555"/>
                  </a:solidFill>
                  <a:latin typeface="+mn-lt"/>
                  <a:ea typeface="+mn-ea"/>
                  <a:cs typeface="+mn-cs"/>
                </a:rPr>
                <a:t>Feed forward</a:t>
              </a:r>
              <a:endParaRPr lang="en-CA"/>
            </a:p>
          </p:txBody>
        </p:sp>
        <p:sp>
          <p:nvSpPr>
            <p:cNvPr id="8" name="Rectangle: Rounded Corners 7">
              <a:extLst>
                <a:ext uri="{FF2B5EF4-FFF2-40B4-BE49-F238E27FC236}">
                  <a16:creationId xmlns:a16="http://schemas.microsoft.com/office/drawing/2014/main" id="{5D5DF3A3-2709-61C5-53F2-F872B12F589F}"/>
                </a:ext>
              </a:extLst>
            </p:cNvPr>
            <p:cNvSpPr/>
            <p:nvPr/>
          </p:nvSpPr>
          <p:spPr>
            <a:xfrm>
              <a:off x="7283797" y="1455095"/>
              <a:ext cx="1960077" cy="472441"/>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74890">
                <a:spcAft>
                  <a:spcPts val="576"/>
                </a:spcAft>
              </a:pPr>
              <a:r>
                <a:rPr lang="en-US" sz="2000" kern="1200" dirty="0">
                  <a:solidFill>
                    <a:srgbClr val="555555"/>
                  </a:solidFill>
                  <a:latin typeface="+mn-lt"/>
                  <a:ea typeface="+mn-ea"/>
                  <a:cs typeface="+mn-cs"/>
                </a:rPr>
                <a:t>Output layer</a:t>
              </a:r>
              <a:endParaRPr lang="en-CA" dirty="0"/>
            </a:p>
          </p:txBody>
        </p:sp>
        <p:cxnSp>
          <p:nvCxnSpPr>
            <p:cNvPr id="12" name="Straight Arrow Connector 11">
              <a:extLst>
                <a:ext uri="{FF2B5EF4-FFF2-40B4-BE49-F238E27FC236}">
                  <a16:creationId xmlns:a16="http://schemas.microsoft.com/office/drawing/2014/main" id="{C816DDCD-B8C4-4DE7-C27D-DEBB07E73E00}"/>
                </a:ext>
              </a:extLst>
            </p:cNvPr>
            <p:cNvCxnSpPr>
              <a:cxnSpLocks/>
              <a:stCxn id="5" idx="0"/>
              <a:endCxn id="3" idx="2"/>
            </p:cNvCxnSpPr>
            <p:nvPr/>
          </p:nvCxnSpPr>
          <p:spPr>
            <a:xfrm flipV="1">
              <a:off x="8272350" y="4873789"/>
              <a:ext cx="6678" cy="159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8D2A658A-21DA-90DE-F8A7-D3DD79390274}"/>
                </a:ext>
              </a:extLst>
            </p:cNvPr>
            <p:cNvCxnSpPr>
              <a:cxnSpLocks/>
              <a:stCxn id="5" idx="0"/>
              <a:endCxn id="6" idx="2"/>
            </p:cNvCxnSpPr>
            <p:nvPr/>
          </p:nvCxnSpPr>
          <p:spPr>
            <a:xfrm rot="16200000" flipV="1">
              <a:off x="7353429" y="4114407"/>
              <a:ext cx="450752" cy="1387092"/>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FBBB2E7-2A14-5FC4-95C5-0AEECDCDF8D2}"/>
                </a:ext>
              </a:extLst>
            </p:cNvPr>
            <p:cNvCxnSpPr>
              <a:cxnSpLocks/>
              <a:stCxn id="7" idx="0"/>
              <a:endCxn id="10" idx="1"/>
            </p:cNvCxnSpPr>
            <p:nvPr/>
          </p:nvCxnSpPr>
          <p:spPr>
            <a:xfrm rot="5400000" flipH="1" flipV="1">
              <a:off x="7387705" y="1823231"/>
              <a:ext cx="365498" cy="137038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BF57F4D-C769-4227-27E4-672333013BB4}"/>
                </a:ext>
              </a:extLst>
            </p:cNvPr>
            <p:cNvCxnSpPr>
              <a:cxnSpLocks/>
              <a:stCxn id="4" idx="0"/>
              <a:endCxn id="5" idx="2"/>
            </p:cNvCxnSpPr>
            <p:nvPr/>
          </p:nvCxnSpPr>
          <p:spPr>
            <a:xfrm flipH="1" flipV="1">
              <a:off x="8272350" y="5495959"/>
              <a:ext cx="4000" cy="2402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8241D97-6161-5E6A-2F05-6719EA84CC34}"/>
                </a:ext>
              </a:extLst>
            </p:cNvPr>
            <p:cNvSpPr/>
            <p:nvPr/>
          </p:nvSpPr>
          <p:spPr>
            <a:xfrm>
              <a:off x="7287051" y="640822"/>
              <a:ext cx="1960077" cy="53378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74890">
                <a:spcAft>
                  <a:spcPts val="576"/>
                </a:spcAft>
              </a:pPr>
              <a:r>
                <a:rPr lang="en-US" sz="1919" kern="1200">
                  <a:solidFill>
                    <a:schemeClr val="tx1"/>
                  </a:solidFill>
                  <a:latin typeface="+mn-lt"/>
                  <a:ea typeface="+mn-ea"/>
                  <a:cs typeface="+mn-cs"/>
                </a:rPr>
                <a:t>Next token</a:t>
              </a:r>
              <a:endParaRPr lang="en-CA">
                <a:solidFill>
                  <a:schemeClr val="tx1"/>
                </a:solidFill>
              </a:endParaRPr>
            </a:p>
          </p:txBody>
        </p:sp>
        <p:cxnSp>
          <p:nvCxnSpPr>
            <p:cNvPr id="40" name="Straight Arrow Connector 39">
              <a:extLst>
                <a:ext uri="{FF2B5EF4-FFF2-40B4-BE49-F238E27FC236}">
                  <a16:creationId xmlns:a16="http://schemas.microsoft.com/office/drawing/2014/main" id="{656DA63A-2558-FC6E-BED7-34168111E388}"/>
                </a:ext>
              </a:extLst>
            </p:cNvPr>
            <p:cNvCxnSpPr>
              <a:cxnSpLocks/>
              <a:stCxn id="8" idx="0"/>
              <a:endCxn id="29" idx="2"/>
            </p:cNvCxnSpPr>
            <p:nvPr/>
          </p:nvCxnSpPr>
          <p:spPr>
            <a:xfrm flipV="1">
              <a:off x="8263836" y="1174604"/>
              <a:ext cx="3253" cy="2804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 name="Plus Sign 9">
              <a:extLst>
                <a:ext uri="{FF2B5EF4-FFF2-40B4-BE49-F238E27FC236}">
                  <a16:creationId xmlns:a16="http://schemas.microsoft.com/office/drawing/2014/main" id="{2DE60D5F-3456-D45B-143B-D3E89BEF1EEB}"/>
                </a:ext>
              </a:extLst>
            </p:cNvPr>
            <p:cNvSpPr/>
            <p:nvPr/>
          </p:nvSpPr>
          <p:spPr>
            <a:xfrm>
              <a:off x="8179739" y="2187720"/>
              <a:ext cx="151818" cy="159036"/>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Plus Sign 10">
              <a:extLst>
                <a:ext uri="{FF2B5EF4-FFF2-40B4-BE49-F238E27FC236}">
                  <a16:creationId xmlns:a16="http://schemas.microsoft.com/office/drawing/2014/main" id="{450987DE-3C55-90F4-DC8E-F8A6FA58ACBC}"/>
                </a:ext>
              </a:extLst>
            </p:cNvPr>
            <p:cNvSpPr/>
            <p:nvPr/>
          </p:nvSpPr>
          <p:spPr>
            <a:xfrm>
              <a:off x="8185046" y="3564854"/>
              <a:ext cx="151818" cy="159036"/>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 name="Connector: Elbow 12">
              <a:extLst>
                <a:ext uri="{FF2B5EF4-FFF2-40B4-BE49-F238E27FC236}">
                  <a16:creationId xmlns:a16="http://schemas.microsoft.com/office/drawing/2014/main" id="{8C03EC47-CDD6-6EF5-926F-2FFFD0A54BB3}"/>
                </a:ext>
              </a:extLst>
            </p:cNvPr>
            <p:cNvCxnSpPr>
              <a:cxnSpLocks/>
              <a:stCxn id="6" idx="0"/>
              <a:endCxn id="11" idx="1"/>
            </p:cNvCxnSpPr>
            <p:nvPr/>
          </p:nvCxnSpPr>
          <p:spPr>
            <a:xfrm rot="5400000" flipH="1" flipV="1">
              <a:off x="7365854" y="3222214"/>
              <a:ext cx="414505" cy="13756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54C05E9-823C-4776-20BE-E75285124B67}"/>
                </a:ext>
              </a:extLst>
            </p:cNvPr>
            <p:cNvCxnSpPr>
              <a:cxnSpLocks/>
              <a:stCxn id="11" idx="3"/>
              <a:endCxn id="10" idx="1"/>
            </p:cNvCxnSpPr>
            <p:nvPr/>
          </p:nvCxnSpPr>
          <p:spPr>
            <a:xfrm flipH="1" flipV="1">
              <a:off x="8255648" y="2325676"/>
              <a:ext cx="5308" cy="1260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062DCB-52A4-36CD-7CF1-271199C1E40D}"/>
                </a:ext>
              </a:extLst>
            </p:cNvPr>
            <p:cNvCxnSpPr>
              <a:cxnSpLocks/>
              <a:stCxn id="10" idx="3"/>
              <a:endCxn id="8" idx="2"/>
            </p:cNvCxnSpPr>
            <p:nvPr/>
          </p:nvCxnSpPr>
          <p:spPr>
            <a:xfrm flipV="1">
              <a:off x="8255648" y="1927536"/>
              <a:ext cx="8189" cy="28126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C33AD48D-4C16-1615-0D88-D9DE0EAFCEA6}"/>
                </a:ext>
              </a:extLst>
            </p:cNvPr>
            <p:cNvCxnSpPr>
              <a:cxnSpLocks/>
              <a:stCxn id="11" idx="3"/>
              <a:endCxn id="7" idx="2"/>
            </p:cNvCxnSpPr>
            <p:nvPr/>
          </p:nvCxnSpPr>
          <p:spPr>
            <a:xfrm rot="16200000" flipV="1">
              <a:off x="7346431" y="2671410"/>
              <a:ext cx="453352" cy="13756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8F4CC933-5830-8F51-EBC6-F88F985C6F98}"/>
                </a:ext>
              </a:extLst>
            </p:cNvPr>
            <p:cNvSpPr/>
            <p:nvPr/>
          </p:nvSpPr>
          <p:spPr>
            <a:xfrm>
              <a:off x="5869355" y="2144356"/>
              <a:ext cx="4819346" cy="2729433"/>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78279">
                <a:spcAft>
                  <a:spcPts val="588"/>
                </a:spcAft>
              </a:pPr>
              <a:r>
                <a:rPr lang="en-US" sz="1921" kern="1200" dirty="0">
                  <a:solidFill>
                    <a:schemeClr val="tx1"/>
                  </a:solidFill>
                  <a:latin typeface="+mn-lt"/>
                  <a:ea typeface="+mn-ea"/>
                  <a:cs typeface="+mn-cs"/>
                </a:rPr>
                <a:t>Decoder </a:t>
              </a:r>
              <a:r>
                <a:rPr lang="en-US" dirty="0">
                  <a:solidFill>
                    <a:schemeClr val="tx1"/>
                  </a:solidFill>
                </a:rPr>
                <a:t>block</a:t>
              </a:r>
              <a:endParaRPr lang="en-CA" sz="2000" dirty="0">
                <a:solidFill>
                  <a:schemeClr val="tx1"/>
                </a:solidFill>
              </a:endParaRPr>
            </a:p>
          </p:txBody>
        </p:sp>
      </p:grpSp>
    </p:spTree>
    <p:extLst>
      <p:ext uri="{BB962C8B-B14F-4D97-AF65-F5344CB8AC3E}">
        <p14:creationId xmlns:p14="http://schemas.microsoft.com/office/powerpoint/2010/main" val="11826398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635000" y="640823"/>
            <a:ext cx="3418659" cy="5583148"/>
          </a:xfrm>
        </p:spPr>
        <p:txBody>
          <a:bodyPr anchor="ctr">
            <a:normAutofit/>
          </a:bodyPr>
          <a:lstStyle/>
          <a:p>
            <a:r>
              <a:rPr lang="en-US" sz="5000" dirty="0"/>
              <a:t>Decoder block</a:t>
            </a:r>
            <a:endParaRPr lang="en-CA" sz="5000" dirty="0"/>
          </a:p>
        </p:txBody>
      </p:sp>
      <p:sp>
        <p:nvSpPr>
          <p:cNvPr id="6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FC943097-5EBE-68B6-9CEB-1AFAD2FE1E2B}"/>
              </a:ext>
            </a:extLst>
          </p:cNvPr>
          <p:cNvGrpSpPr/>
          <p:nvPr/>
        </p:nvGrpSpPr>
        <p:grpSpPr>
          <a:xfrm>
            <a:off x="5688606" y="640822"/>
            <a:ext cx="4819342" cy="5536145"/>
            <a:chOff x="5869355" y="640822"/>
            <a:chExt cx="4819346" cy="5536145"/>
          </a:xfrm>
        </p:grpSpPr>
        <p:sp>
          <p:nvSpPr>
            <p:cNvPr id="4" name="Rectangle: Rounded Corners 3">
              <a:extLst>
                <a:ext uri="{FF2B5EF4-FFF2-40B4-BE49-F238E27FC236}">
                  <a16:creationId xmlns:a16="http://schemas.microsoft.com/office/drawing/2014/main" id="{52F16359-12CE-7EE7-DF82-C61D58B99784}"/>
                </a:ext>
              </a:extLst>
            </p:cNvPr>
            <p:cNvSpPr/>
            <p:nvPr/>
          </p:nvSpPr>
          <p:spPr>
            <a:xfrm>
              <a:off x="7454957" y="5736226"/>
              <a:ext cx="1642786" cy="440741"/>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74890">
                <a:spcAft>
                  <a:spcPts val="576"/>
                </a:spcAft>
              </a:pPr>
              <a:r>
                <a:rPr lang="en-US" sz="1919" kern="1200">
                  <a:solidFill>
                    <a:schemeClr val="tx1"/>
                  </a:solidFill>
                  <a:latin typeface="+mn-lt"/>
                  <a:ea typeface="+mn-ea"/>
                  <a:cs typeface="+mn-cs"/>
                </a:rPr>
                <a:t>Token</a:t>
              </a:r>
              <a:endParaRPr lang="en-CA">
                <a:solidFill>
                  <a:schemeClr val="tx1"/>
                </a:solidFill>
              </a:endParaRPr>
            </a:p>
          </p:txBody>
        </p:sp>
        <p:sp>
          <p:nvSpPr>
            <p:cNvPr id="5" name="Rectangle: Rounded Corners 4">
              <a:extLst>
                <a:ext uri="{FF2B5EF4-FFF2-40B4-BE49-F238E27FC236}">
                  <a16:creationId xmlns:a16="http://schemas.microsoft.com/office/drawing/2014/main" id="{53DC9174-1722-B500-C8A5-7E5DD5B84598}"/>
                </a:ext>
              </a:extLst>
            </p:cNvPr>
            <p:cNvSpPr/>
            <p:nvPr/>
          </p:nvSpPr>
          <p:spPr>
            <a:xfrm>
              <a:off x="7292311" y="5033329"/>
              <a:ext cx="1960077" cy="462631"/>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74890">
                <a:spcAft>
                  <a:spcPts val="576"/>
                </a:spcAft>
              </a:pPr>
              <a:r>
                <a:rPr lang="en-US" sz="1919" kern="1200" dirty="0">
                  <a:solidFill>
                    <a:srgbClr val="555555"/>
                  </a:solidFill>
                  <a:latin typeface="+mn-lt"/>
                  <a:ea typeface="+mn-ea"/>
                  <a:cs typeface="+mn-cs"/>
                </a:rPr>
                <a:t>Embedding</a:t>
              </a:r>
              <a:endParaRPr lang="en-CA" dirty="0"/>
            </a:p>
          </p:txBody>
        </p:sp>
        <p:sp>
          <p:nvSpPr>
            <p:cNvPr id="6" name="Rectangle: Rounded Corners 5">
              <a:extLst>
                <a:ext uri="{FF2B5EF4-FFF2-40B4-BE49-F238E27FC236}">
                  <a16:creationId xmlns:a16="http://schemas.microsoft.com/office/drawing/2014/main" id="{37512B67-E989-8BD0-69C6-141B2ECF843F}"/>
                </a:ext>
              </a:extLst>
            </p:cNvPr>
            <p:cNvSpPr/>
            <p:nvPr/>
          </p:nvSpPr>
          <p:spPr>
            <a:xfrm>
              <a:off x="5905220" y="4117315"/>
              <a:ext cx="1960077" cy="46526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74890">
                <a:spcAft>
                  <a:spcPts val="576"/>
                </a:spcAft>
              </a:pPr>
              <a:r>
                <a:rPr lang="en-US" sz="1919" kern="1200">
                  <a:solidFill>
                    <a:srgbClr val="555555"/>
                  </a:solidFill>
                  <a:latin typeface="+mn-lt"/>
                  <a:ea typeface="+mn-ea"/>
                  <a:cs typeface="+mn-cs"/>
                </a:rPr>
                <a:t>Attention</a:t>
              </a:r>
              <a:endParaRPr lang="en-CA"/>
            </a:p>
          </p:txBody>
        </p:sp>
        <p:sp>
          <p:nvSpPr>
            <p:cNvPr id="7" name="Rectangle: Rounded Corners 6">
              <a:extLst>
                <a:ext uri="{FF2B5EF4-FFF2-40B4-BE49-F238E27FC236}">
                  <a16:creationId xmlns:a16="http://schemas.microsoft.com/office/drawing/2014/main" id="{D1188320-63FB-7D01-4532-C4A813C06159}"/>
                </a:ext>
              </a:extLst>
            </p:cNvPr>
            <p:cNvSpPr/>
            <p:nvPr/>
          </p:nvSpPr>
          <p:spPr>
            <a:xfrm>
              <a:off x="5905220" y="2691174"/>
              <a:ext cx="1960077" cy="441409"/>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74890">
                <a:spcAft>
                  <a:spcPts val="576"/>
                </a:spcAft>
              </a:pPr>
              <a:r>
                <a:rPr lang="en-US" sz="1919" kern="1200">
                  <a:solidFill>
                    <a:srgbClr val="555555"/>
                  </a:solidFill>
                  <a:latin typeface="+mn-lt"/>
                  <a:ea typeface="+mn-ea"/>
                  <a:cs typeface="+mn-cs"/>
                </a:rPr>
                <a:t>Feed forward</a:t>
              </a:r>
              <a:endParaRPr lang="en-CA"/>
            </a:p>
          </p:txBody>
        </p:sp>
        <p:sp>
          <p:nvSpPr>
            <p:cNvPr id="8" name="Rectangle: Rounded Corners 7">
              <a:extLst>
                <a:ext uri="{FF2B5EF4-FFF2-40B4-BE49-F238E27FC236}">
                  <a16:creationId xmlns:a16="http://schemas.microsoft.com/office/drawing/2014/main" id="{5D5DF3A3-2709-61C5-53F2-F872B12F589F}"/>
                </a:ext>
              </a:extLst>
            </p:cNvPr>
            <p:cNvSpPr/>
            <p:nvPr/>
          </p:nvSpPr>
          <p:spPr>
            <a:xfrm>
              <a:off x="7283797" y="1455095"/>
              <a:ext cx="1960077" cy="472441"/>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74890">
                <a:spcAft>
                  <a:spcPts val="576"/>
                </a:spcAft>
              </a:pPr>
              <a:r>
                <a:rPr lang="en-US" sz="2000" kern="1200" dirty="0">
                  <a:solidFill>
                    <a:srgbClr val="555555"/>
                  </a:solidFill>
                  <a:latin typeface="+mn-lt"/>
                  <a:ea typeface="+mn-ea"/>
                  <a:cs typeface="+mn-cs"/>
                </a:rPr>
                <a:t>Output</a:t>
              </a:r>
              <a:endParaRPr lang="en-CA" dirty="0"/>
            </a:p>
          </p:txBody>
        </p:sp>
        <p:cxnSp>
          <p:nvCxnSpPr>
            <p:cNvPr id="12" name="Straight Arrow Connector 11">
              <a:extLst>
                <a:ext uri="{FF2B5EF4-FFF2-40B4-BE49-F238E27FC236}">
                  <a16:creationId xmlns:a16="http://schemas.microsoft.com/office/drawing/2014/main" id="{C816DDCD-B8C4-4DE7-C27D-DEBB07E73E00}"/>
                </a:ext>
              </a:extLst>
            </p:cNvPr>
            <p:cNvCxnSpPr>
              <a:cxnSpLocks/>
              <a:stCxn id="5" idx="0"/>
              <a:endCxn id="3" idx="2"/>
            </p:cNvCxnSpPr>
            <p:nvPr/>
          </p:nvCxnSpPr>
          <p:spPr>
            <a:xfrm flipV="1">
              <a:off x="8272350" y="4873789"/>
              <a:ext cx="6678" cy="159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8D2A658A-21DA-90DE-F8A7-D3DD79390274}"/>
                </a:ext>
              </a:extLst>
            </p:cNvPr>
            <p:cNvCxnSpPr>
              <a:cxnSpLocks/>
              <a:stCxn id="5" idx="0"/>
              <a:endCxn id="6" idx="2"/>
            </p:cNvCxnSpPr>
            <p:nvPr/>
          </p:nvCxnSpPr>
          <p:spPr>
            <a:xfrm rot="16200000" flipV="1">
              <a:off x="7353429" y="4114407"/>
              <a:ext cx="450752" cy="1387092"/>
            </a:xfrm>
            <a:prstGeom prst="bent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FBBB2E7-2A14-5FC4-95C5-0AEECDCDF8D2}"/>
                </a:ext>
              </a:extLst>
            </p:cNvPr>
            <p:cNvCxnSpPr>
              <a:cxnSpLocks/>
              <a:stCxn id="7" idx="0"/>
              <a:endCxn id="10" idx="1"/>
            </p:cNvCxnSpPr>
            <p:nvPr/>
          </p:nvCxnSpPr>
          <p:spPr>
            <a:xfrm rot="5400000" flipH="1" flipV="1">
              <a:off x="7387705" y="1823231"/>
              <a:ext cx="365498" cy="137038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BF57F4D-C769-4227-27E4-672333013BB4}"/>
                </a:ext>
              </a:extLst>
            </p:cNvPr>
            <p:cNvCxnSpPr>
              <a:cxnSpLocks/>
              <a:stCxn id="4" idx="0"/>
              <a:endCxn id="5" idx="2"/>
            </p:cNvCxnSpPr>
            <p:nvPr/>
          </p:nvCxnSpPr>
          <p:spPr>
            <a:xfrm flipH="1" flipV="1">
              <a:off x="8272350" y="5495959"/>
              <a:ext cx="4000" cy="2402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8241D97-6161-5E6A-2F05-6719EA84CC34}"/>
                </a:ext>
              </a:extLst>
            </p:cNvPr>
            <p:cNvSpPr/>
            <p:nvPr/>
          </p:nvSpPr>
          <p:spPr>
            <a:xfrm>
              <a:off x="7287051" y="640822"/>
              <a:ext cx="1960077" cy="53378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74890">
                <a:spcAft>
                  <a:spcPts val="576"/>
                </a:spcAft>
              </a:pPr>
              <a:r>
                <a:rPr lang="en-US" sz="1919" kern="1200">
                  <a:solidFill>
                    <a:schemeClr val="tx1"/>
                  </a:solidFill>
                  <a:latin typeface="+mn-lt"/>
                  <a:ea typeface="+mn-ea"/>
                  <a:cs typeface="+mn-cs"/>
                </a:rPr>
                <a:t>Next token</a:t>
              </a:r>
              <a:endParaRPr lang="en-CA">
                <a:solidFill>
                  <a:schemeClr val="tx1"/>
                </a:solidFill>
              </a:endParaRPr>
            </a:p>
          </p:txBody>
        </p:sp>
        <p:cxnSp>
          <p:nvCxnSpPr>
            <p:cNvPr id="40" name="Straight Arrow Connector 39">
              <a:extLst>
                <a:ext uri="{FF2B5EF4-FFF2-40B4-BE49-F238E27FC236}">
                  <a16:creationId xmlns:a16="http://schemas.microsoft.com/office/drawing/2014/main" id="{656DA63A-2558-FC6E-BED7-34168111E388}"/>
                </a:ext>
              </a:extLst>
            </p:cNvPr>
            <p:cNvCxnSpPr>
              <a:cxnSpLocks/>
              <a:stCxn id="8" idx="0"/>
              <a:endCxn id="29" idx="2"/>
            </p:cNvCxnSpPr>
            <p:nvPr/>
          </p:nvCxnSpPr>
          <p:spPr>
            <a:xfrm flipV="1">
              <a:off x="8263836" y="1174604"/>
              <a:ext cx="3253" cy="2804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 name="Plus Sign 9">
              <a:extLst>
                <a:ext uri="{FF2B5EF4-FFF2-40B4-BE49-F238E27FC236}">
                  <a16:creationId xmlns:a16="http://schemas.microsoft.com/office/drawing/2014/main" id="{2DE60D5F-3456-D45B-143B-D3E89BEF1EEB}"/>
                </a:ext>
              </a:extLst>
            </p:cNvPr>
            <p:cNvSpPr/>
            <p:nvPr/>
          </p:nvSpPr>
          <p:spPr>
            <a:xfrm>
              <a:off x="8179739" y="2187720"/>
              <a:ext cx="151818" cy="159036"/>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Plus Sign 10">
              <a:extLst>
                <a:ext uri="{FF2B5EF4-FFF2-40B4-BE49-F238E27FC236}">
                  <a16:creationId xmlns:a16="http://schemas.microsoft.com/office/drawing/2014/main" id="{450987DE-3C55-90F4-DC8E-F8A6FA58ACBC}"/>
                </a:ext>
              </a:extLst>
            </p:cNvPr>
            <p:cNvSpPr/>
            <p:nvPr/>
          </p:nvSpPr>
          <p:spPr>
            <a:xfrm>
              <a:off x="8185046" y="3564854"/>
              <a:ext cx="151818" cy="159036"/>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 name="Connector: Elbow 12">
              <a:extLst>
                <a:ext uri="{FF2B5EF4-FFF2-40B4-BE49-F238E27FC236}">
                  <a16:creationId xmlns:a16="http://schemas.microsoft.com/office/drawing/2014/main" id="{8C03EC47-CDD6-6EF5-926F-2FFFD0A54BB3}"/>
                </a:ext>
              </a:extLst>
            </p:cNvPr>
            <p:cNvCxnSpPr>
              <a:cxnSpLocks/>
              <a:stCxn id="6" idx="0"/>
              <a:endCxn id="11" idx="1"/>
            </p:cNvCxnSpPr>
            <p:nvPr/>
          </p:nvCxnSpPr>
          <p:spPr>
            <a:xfrm rot="5400000" flipH="1" flipV="1">
              <a:off x="7365854" y="3222214"/>
              <a:ext cx="414505" cy="13756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54C05E9-823C-4776-20BE-E75285124B67}"/>
                </a:ext>
              </a:extLst>
            </p:cNvPr>
            <p:cNvCxnSpPr>
              <a:cxnSpLocks/>
              <a:stCxn id="11" idx="3"/>
              <a:endCxn id="10" idx="1"/>
            </p:cNvCxnSpPr>
            <p:nvPr/>
          </p:nvCxnSpPr>
          <p:spPr>
            <a:xfrm flipH="1" flipV="1">
              <a:off x="8255648" y="2325676"/>
              <a:ext cx="5308" cy="1260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062DCB-52A4-36CD-7CF1-271199C1E40D}"/>
                </a:ext>
              </a:extLst>
            </p:cNvPr>
            <p:cNvCxnSpPr>
              <a:cxnSpLocks/>
              <a:stCxn id="10" idx="3"/>
              <a:endCxn id="8" idx="2"/>
            </p:cNvCxnSpPr>
            <p:nvPr/>
          </p:nvCxnSpPr>
          <p:spPr>
            <a:xfrm flipV="1">
              <a:off x="8255648" y="1927536"/>
              <a:ext cx="8189" cy="28126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C33AD48D-4C16-1615-0D88-D9DE0EAFCEA6}"/>
                </a:ext>
              </a:extLst>
            </p:cNvPr>
            <p:cNvCxnSpPr>
              <a:cxnSpLocks/>
              <a:stCxn id="11" idx="3"/>
              <a:endCxn id="7" idx="2"/>
            </p:cNvCxnSpPr>
            <p:nvPr/>
          </p:nvCxnSpPr>
          <p:spPr>
            <a:xfrm rot="16200000" flipV="1">
              <a:off x="7346431" y="2671410"/>
              <a:ext cx="453352" cy="13756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8F4CC933-5830-8F51-EBC6-F88F985C6F98}"/>
                </a:ext>
              </a:extLst>
            </p:cNvPr>
            <p:cNvSpPr/>
            <p:nvPr/>
          </p:nvSpPr>
          <p:spPr>
            <a:xfrm>
              <a:off x="5869355" y="2144356"/>
              <a:ext cx="4819346" cy="2729433"/>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78279">
                <a:spcAft>
                  <a:spcPts val="588"/>
                </a:spcAft>
              </a:pPr>
              <a:r>
                <a:rPr lang="en-US" sz="1921" kern="1200" dirty="0">
                  <a:solidFill>
                    <a:schemeClr val="tx1"/>
                  </a:solidFill>
                  <a:latin typeface="+mn-lt"/>
                  <a:ea typeface="+mn-ea"/>
                  <a:cs typeface="+mn-cs"/>
                </a:rPr>
                <a:t>                                          Decoder </a:t>
              </a:r>
              <a:r>
                <a:rPr lang="en-US" dirty="0">
                  <a:solidFill>
                    <a:schemeClr val="tx1"/>
                  </a:solidFill>
                </a:rPr>
                <a:t>block</a:t>
              </a:r>
              <a:endParaRPr lang="en-CA" sz="2000" dirty="0">
                <a:solidFill>
                  <a:schemeClr val="tx1"/>
                </a:solidFill>
              </a:endParaRPr>
            </a:p>
          </p:txBody>
        </p:sp>
      </p:grpSp>
      <p:cxnSp>
        <p:nvCxnSpPr>
          <p:cNvPr id="9" name="Straight Arrow Connector 8">
            <a:extLst>
              <a:ext uri="{FF2B5EF4-FFF2-40B4-BE49-F238E27FC236}">
                <a16:creationId xmlns:a16="http://schemas.microsoft.com/office/drawing/2014/main" id="{42729BA4-9B27-0272-F954-B373B925AF97}"/>
              </a:ext>
            </a:extLst>
          </p:cNvPr>
          <p:cNvCxnSpPr>
            <a:cxnSpLocks/>
            <a:stCxn id="3" idx="2"/>
            <a:endCxn id="11" idx="1"/>
          </p:cNvCxnSpPr>
          <p:nvPr/>
        </p:nvCxnSpPr>
        <p:spPr>
          <a:xfrm flipH="1" flipV="1">
            <a:off x="8080204" y="3702810"/>
            <a:ext cx="18073" cy="1170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037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1A1C70-70A8-1501-B7E0-D9F43D8BBC1F}"/>
              </a:ext>
            </a:extLst>
          </p:cNvPr>
          <p:cNvSpPr>
            <a:spLocks noGrp="1"/>
          </p:cNvSpPr>
          <p:nvPr>
            <p:ph type="title"/>
          </p:nvPr>
        </p:nvSpPr>
        <p:spPr>
          <a:xfrm>
            <a:off x="572493" y="238539"/>
            <a:ext cx="11018520" cy="1434415"/>
          </a:xfrm>
        </p:spPr>
        <p:txBody>
          <a:bodyPr anchor="b">
            <a:normAutofit/>
          </a:bodyPr>
          <a:lstStyle/>
          <a:p>
            <a:r>
              <a:rPr lang="en-US" sz="5400" dirty="0"/>
              <a:t>Output layer</a:t>
            </a:r>
            <a:endParaRPr lang="en-CA" sz="5400" dirty="0"/>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9D2260-901D-52FF-5CA2-6CF3837342F0}"/>
              </a:ext>
            </a:extLst>
          </p:cNvPr>
          <p:cNvSpPr>
            <a:spLocks noGrp="1"/>
          </p:cNvSpPr>
          <p:nvPr>
            <p:ph idx="1"/>
          </p:nvPr>
        </p:nvSpPr>
        <p:spPr>
          <a:xfrm>
            <a:off x="572492" y="2071316"/>
            <a:ext cx="8639661" cy="823712"/>
          </a:xfrm>
        </p:spPr>
        <p:txBody>
          <a:bodyPr anchor="t">
            <a:normAutofit/>
          </a:bodyPr>
          <a:lstStyle/>
          <a:p>
            <a:r>
              <a:rPr lang="en-US" sz="2200" dirty="0"/>
              <a:t>Convert output from the last Decoder block to the predicted token</a:t>
            </a:r>
          </a:p>
          <a:p>
            <a:r>
              <a:rPr lang="en-US" sz="2200" dirty="0"/>
              <a:t>Reverse of embedding</a:t>
            </a:r>
          </a:p>
          <a:p>
            <a:pPr marL="0" indent="0">
              <a:buNone/>
            </a:pPr>
            <a:endParaRPr lang="en-CA" sz="2200" dirty="0"/>
          </a:p>
        </p:txBody>
      </p:sp>
      <p:graphicFrame>
        <p:nvGraphicFramePr>
          <p:cNvPr id="20" name="Table 19">
            <a:extLst>
              <a:ext uri="{FF2B5EF4-FFF2-40B4-BE49-F238E27FC236}">
                <a16:creationId xmlns:a16="http://schemas.microsoft.com/office/drawing/2014/main" id="{10B41129-75E7-4E92-55F5-8603ED0D552B}"/>
              </a:ext>
            </a:extLst>
          </p:cNvPr>
          <p:cNvGraphicFramePr>
            <a:graphicFrameLocks noGrp="1"/>
          </p:cNvGraphicFramePr>
          <p:nvPr>
            <p:extLst>
              <p:ext uri="{D42A27DB-BD31-4B8C-83A1-F6EECF244321}">
                <p14:modId xmlns:p14="http://schemas.microsoft.com/office/powerpoint/2010/main" val="531213222"/>
              </p:ext>
            </p:extLst>
          </p:nvPr>
        </p:nvGraphicFramePr>
        <p:xfrm>
          <a:off x="4353085" y="3513781"/>
          <a:ext cx="661368" cy="2560320"/>
        </p:xfrm>
        <a:graphic>
          <a:graphicData uri="http://schemas.openxmlformats.org/drawingml/2006/table">
            <a:tbl>
              <a:tblPr firstRow="1" bandRow="1">
                <a:tableStyleId>{2D5ABB26-0587-4C30-8999-92F81FD0307C}</a:tableStyleId>
              </a:tblPr>
              <a:tblGrid>
                <a:gridCol w="661368">
                  <a:extLst>
                    <a:ext uri="{9D8B030D-6E8A-4147-A177-3AD203B41FA5}">
                      <a16:colId xmlns:a16="http://schemas.microsoft.com/office/drawing/2014/main" val="3771070958"/>
                    </a:ext>
                  </a:extLst>
                </a:gridCol>
              </a:tblGrid>
              <a:tr h="315407">
                <a:tc>
                  <a:txBody>
                    <a:bodyPr/>
                    <a:lstStyle/>
                    <a:p>
                      <a:r>
                        <a:rPr lang="en-US" dirty="0"/>
                        <a:t>0.21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1553252"/>
                  </a:ext>
                </a:extLst>
              </a:tr>
              <a:tr h="315407">
                <a:tc>
                  <a:txBody>
                    <a:bodyPr/>
                    <a:lstStyle/>
                    <a:p>
                      <a:r>
                        <a:rPr lang="en-US" dirty="0"/>
                        <a:t>1.92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9188498"/>
                  </a:ext>
                </a:extLst>
              </a:tr>
              <a:tr h="315407">
                <a:tc>
                  <a:txBody>
                    <a:bodyPr/>
                    <a:lstStyle/>
                    <a:p>
                      <a:r>
                        <a:rPr lang="en-US" dirty="0"/>
                        <a:t>0.18</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18809808"/>
                  </a:ext>
                </a:extLst>
              </a:tr>
              <a:tr h="315407">
                <a:tc>
                  <a:txBody>
                    <a:bodyPr/>
                    <a:lstStyle/>
                    <a:p>
                      <a:r>
                        <a:rPr lang="en-US" dirty="0"/>
                        <a:t>-3.22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54186170"/>
                  </a:ext>
                </a:extLst>
              </a:tr>
              <a:tr h="315407">
                <a:tc>
                  <a:txBody>
                    <a:bodyPr/>
                    <a:lstStyle/>
                    <a:p>
                      <a:r>
                        <a:rPr lang="en-US" dirty="0"/>
                        <a:t>2.00</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90608336"/>
                  </a:ext>
                </a:extLst>
              </a:tr>
              <a:tr h="315407">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12371204"/>
                  </a:ext>
                </a:extLst>
              </a:tr>
              <a:tr h="315407">
                <a:tc>
                  <a:txBody>
                    <a:bodyPr/>
                    <a:lstStyle/>
                    <a:p>
                      <a:r>
                        <a:rPr lang="en-US" dirty="0"/>
                        <a:t>-1.24</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27265653"/>
                  </a:ext>
                </a:extLst>
              </a:tr>
            </a:tbl>
          </a:graphicData>
        </a:graphic>
      </p:graphicFrame>
      <p:sp>
        <p:nvSpPr>
          <p:cNvPr id="37" name="Rectangle: Rounded Corners 36">
            <a:extLst>
              <a:ext uri="{FF2B5EF4-FFF2-40B4-BE49-F238E27FC236}">
                <a16:creationId xmlns:a16="http://schemas.microsoft.com/office/drawing/2014/main" id="{634AD484-8EA1-C3A5-F86B-5820AF5F0B95}"/>
              </a:ext>
            </a:extLst>
          </p:cNvPr>
          <p:cNvSpPr/>
          <p:nvPr/>
        </p:nvSpPr>
        <p:spPr>
          <a:xfrm>
            <a:off x="9349138" y="4600252"/>
            <a:ext cx="645699" cy="35662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800" b="0" i="0" dirty="0">
                <a:solidFill>
                  <a:srgbClr val="353740"/>
                </a:solidFill>
                <a:effectLst/>
                <a:latin typeface="Söhne Mono"/>
              </a:rPr>
              <a:t>279</a:t>
            </a:r>
            <a:endParaRPr lang="en-CA" dirty="0"/>
          </a:p>
        </p:txBody>
      </p:sp>
      <p:sp>
        <p:nvSpPr>
          <p:cNvPr id="38" name="Rectangle: Rounded Corners 37">
            <a:extLst>
              <a:ext uri="{FF2B5EF4-FFF2-40B4-BE49-F238E27FC236}">
                <a16:creationId xmlns:a16="http://schemas.microsoft.com/office/drawing/2014/main" id="{B8A5E023-D561-B382-31C9-986011C17299}"/>
              </a:ext>
            </a:extLst>
          </p:cNvPr>
          <p:cNvSpPr/>
          <p:nvPr/>
        </p:nvSpPr>
        <p:spPr>
          <a:xfrm>
            <a:off x="10822187" y="4600252"/>
            <a:ext cx="645699" cy="35662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endParaRPr lang="en-CA" dirty="0">
              <a:solidFill>
                <a:schemeClr val="tx1"/>
              </a:solidFill>
            </a:endParaRPr>
          </a:p>
        </p:txBody>
      </p:sp>
      <p:sp>
        <p:nvSpPr>
          <p:cNvPr id="41" name="TextBox 40">
            <a:extLst>
              <a:ext uri="{FF2B5EF4-FFF2-40B4-BE49-F238E27FC236}">
                <a16:creationId xmlns:a16="http://schemas.microsoft.com/office/drawing/2014/main" id="{4C42B8C6-622F-CBF9-C6A1-AD5D3494B5F0}"/>
              </a:ext>
            </a:extLst>
          </p:cNvPr>
          <p:cNvSpPr txBox="1"/>
          <p:nvPr/>
        </p:nvSpPr>
        <p:spPr>
          <a:xfrm>
            <a:off x="4367428" y="3048327"/>
            <a:ext cx="712375" cy="461665"/>
          </a:xfrm>
          <a:prstGeom prst="rect">
            <a:avLst/>
          </a:prstGeom>
          <a:noFill/>
        </p:spPr>
        <p:txBody>
          <a:bodyPr wrap="none" rtlCol="0">
            <a:spAutoFit/>
          </a:bodyPr>
          <a:lstStyle/>
          <a:p>
            <a:r>
              <a:rPr lang="en-US" sz="1200" dirty="0"/>
              <a:t>Decoder</a:t>
            </a:r>
          </a:p>
          <a:p>
            <a:r>
              <a:rPr lang="en-US" sz="1200" dirty="0"/>
              <a:t>output</a:t>
            </a:r>
            <a:endParaRPr lang="en-CA" sz="1200" dirty="0"/>
          </a:p>
        </p:txBody>
      </p:sp>
      <p:sp>
        <p:nvSpPr>
          <p:cNvPr id="48" name="TextBox 47">
            <a:extLst>
              <a:ext uri="{FF2B5EF4-FFF2-40B4-BE49-F238E27FC236}">
                <a16:creationId xmlns:a16="http://schemas.microsoft.com/office/drawing/2014/main" id="{16C44154-0C1D-C14E-29E7-80E6483AC55C}"/>
              </a:ext>
            </a:extLst>
          </p:cNvPr>
          <p:cNvSpPr txBox="1"/>
          <p:nvPr/>
        </p:nvSpPr>
        <p:spPr>
          <a:xfrm>
            <a:off x="9312433" y="4323253"/>
            <a:ext cx="719108" cy="276999"/>
          </a:xfrm>
          <a:prstGeom prst="rect">
            <a:avLst/>
          </a:prstGeom>
          <a:noFill/>
        </p:spPr>
        <p:txBody>
          <a:bodyPr wrap="none" rtlCol="0">
            <a:spAutoFit/>
          </a:bodyPr>
          <a:lstStyle/>
          <a:p>
            <a:pPr algn="ctr"/>
            <a:r>
              <a:rPr lang="en-US" sz="1200" dirty="0"/>
              <a:t>Token ID</a:t>
            </a:r>
            <a:endParaRPr lang="en-CA" sz="1200" dirty="0"/>
          </a:p>
        </p:txBody>
      </p:sp>
      <p:sp>
        <p:nvSpPr>
          <p:cNvPr id="49" name="TextBox 48">
            <a:extLst>
              <a:ext uri="{FF2B5EF4-FFF2-40B4-BE49-F238E27FC236}">
                <a16:creationId xmlns:a16="http://schemas.microsoft.com/office/drawing/2014/main" id="{CFB1CA80-B64E-963B-8672-4078AAB64719}"/>
              </a:ext>
            </a:extLst>
          </p:cNvPr>
          <p:cNvSpPr txBox="1"/>
          <p:nvPr/>
        </p:nvSpPr>
        <p:spPr>
          <a:xfrm>
            <a:off x="10869640" y="4346427"/>
            <a:ext cx="550792" cy="276999"/>
          </a:xfrm>
          <a:prstGeom prst="rect">
            <a:avLst/>
          </a:prstGeom>
          <a:noFill/>
        </p:spPr>
        <p:txBody>
          <a:bodyPr wrap="none" rtlCol="0">
            <a:spAutoFit/>
          </a:bodyPr>
          <a:lstStyle/>
          <a:p>
            <a:pPr algn="ctr"/>
            <a:r>
              <a:rPr lang="en-US" sz="1200" dirty="0"/>
              <a:t>Token</a:t>
            </a:r>
            <a:endParaRPr lang="en-CA" sz="1200" dirty="0"/>
          </a:p>
        </p:txBody>
      </p:sp>
      <p:sp>
        <p:nvSpPr>
          <p:cNvPr id="4" name="Rectangle: Rounded Corners 3">
            <a:extLst>
              <a:ext uri="{FF2B5EF4-FFF2-40B4-BE49-F238E27FC236}">
                <a16:creationId xmlns:a16="http://schemas.microsoft.com/office/drawing/2014/main" id="{A2D8B3D3-0812-6A55-D9B0-B5C296954395}"/>
              </a:ext>
            </a:extLst>
          </p:cNvPr>
          <p:cNvSpPr/>
          <p:nvPr/>
        </p:nvSpPr>
        <p:spPr>
          <a:xfrm>
            <a:off x="6562498" y="2995058"/>
            <a:ext cx="1267240" cy="3478695"/>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 layer</a:t>
            </a:r>
            <a:endParaRPr lang="en-CA" dirty="0">
              <a:solidFill>
                <a:schemeClr val="tx1"/>
              </a:solidFill>
            </a:endParaRPr>
          </a:p>
        </p:txBody>
      </p:sp>
      <p:sp>
        <p:nvSpPr>
          <p:cNvPr id="5" name="Arrow: Right 4">
            <a:extLst>
              <a:ext uri="{FF2B5EF4-FFF2-40B4-BE49-F238E27FC236}">
                <a16:creationId xmlns:a16="http://schemas.microsoft.com/office/drawing/2014/main" id="{BA369B90-E364-1BAD-80B4-4E9831D057E1}"/>
              </a:ext>
            </a:extLst>
          </p:cNvPr>
          <p:cNvSpPr/>
          <p:nvPr/>
        </p:nvSpPr>
        <p:spPr>
          <a:xfrm>
            <a:off x="5188226" y="4545562"/>
            <a:ext cx="998883" cy="4113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Arrow: Right 5">
            <a:extLst>
              <a:ext uri="{FF2B5EF4-FFF2-40B4-BE49-F238E27FC236}">
                <a16:creationId xmlns:a16="http://schemas.microsoft.com/office/drawing/2014/main" id="{515A91E2-59FD-348C-BFEB-84374C64754D}"/>
              </a:ext>
            </a:extLst>
          </p:cNvPr>
          <p:cNvSpPr/>
          <p:nvPr/>
        </p:nvSpPr>
        <p:spPr>
          <a:xfrm>
            <a:off x="8046516" y="4545562"/>
            <a:ext cx="998883" cy="4113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Arrow: Right 6">
            <a:extLst>
              <a:ext uri="{FF2B5EF4-FFF2-40B4-BE49-F238E27FC236}">
                <a16:creationId xmlns:a16="http://schemas.microsoft.com/office/drawing/2014/main" id="{F8CEC5C9-B383-CEF8-D5FD-427A4168D44C}"/>
              </a:ext>
            </a:extLst>
          </p:cNvPr>
          <p:cNvSpPr/>
          <p:nvPr/>
        </p:nvSpPr>
        <p:spPr>
          <a:xfrm>
            <a:off x="10202520" y="4704588"/>
            <a:ext cx="387626" cy="1506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31184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78D9A8-6B7F-2CC3-AF86-5DB53B6BE077}"/>
              </a:ext>
            </a:extLst>
          </p:cNvPr>
          <p:cNvSpPr>
            <a:spLocks noGrp="1"/>
          </p:cNvSpPr>
          <p:nvPr>
            <p:ph type="title"/>
          </p:nvPr>
        </p:nvSpPr>
        <p:spPr>
          <a:xfrm>
            <a:off x="838200" y="365125"/>
            <a:ext cx="10515600" cy="1325563"/>
          </a:xfrm>
        </p:spPr>
        <p:txBody>
          <a:bodyPr>
            <a:normAutofit/>
          </a:bodyPr>
          <a:lstStyle/>
          <a:p>
            <a:r>
              <a:rPr lang="en-US" sz="5400" dirty="0"/>
              <a:t>What we covered…</a:t>
            </a:r>
            <a:endParaRPr lang="en-CA" sz="5400" dirty="0"/>
          </a:p>
        </p:txBody>
      </p:sp>
      <p:sp>
        <p:nvSpPr>
          <p:cNvPr id="2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78AE971-DE1B-A2AB-E348-95433F6BB32F}"/>
              </a:ext>
            </a:extLst>
          </p:cNvPr>
          <p:cNvGrpSpPr/>
          <p:nvPr/>
        </p:nvGrpSpPr>
        <p:grpSpPr>
          <a:xfrm>
            <a:off x="4464108" y="2163683"/>
            <a:ext cx="5195571" cy="4013279"/>
            <a:chOff x="4464108" y="2163683"/>
            <a:chExt cx="5195571" cy="4013279"/>
          </a:xfrm>
        </p:grpSpPr>
        <p:grpSp>
          <p:nvGrpSpPr>
            <p:cNvPr id="21" name="Group 20">
              <a:extLst>
                <a:ext uri="{FF2B5EF4-FFF2-40B4-BE49-F238E27FC236}">
                  <a16:creationId xmlns:a16="http://schemas.microsoft.com/office/drawing/2014/main" id="{38846706-13F3-C69B-7A3E-2C81C97D03CB}"/>
                </a:ext>
              </a:extLst>
            </p:cNvPr>
            <p:cNvGrpSpPr/>
            <p:nvPr/>
          </p:nvGrpSpPr>
          <p:grpSpPr>
            <a:xfrm>
              <a:off x="4464108" y="2228087"/>
              <a:ext cx="3263784" cy="3948875"/>
              <a:chOff x="4464108" y="2228087"/>
              <a:chExt cx="3263784" cy="3948875"/>
            </a:xfrm>
          </p:grpSpPr>
          <p:sp>
            <p:nvSpPr>
              <p:cNvPr id="14" name="Rectangle: Rounded Corners 13">
                <a:extLst>
                  <a:ext uri="{FF2B5EF4-FFF2-40B4-BE49-F238E27FC236}">
                    <a16:creationId xmlns:a16="http://schemas.microsoft.com/office/drawing/2014/main" id="{348BF524-DAD5-19A6-E7C8-C41EB5B85B6C}"/>
                  </a:ext>
                </a:extLst>
              </p:cNvPr>
              <p:cNvSpPr/>
              <p:nvPr/>
            </p:nvSpPr>
            <p:spPr>
              <a:xfrm>
                <a:off x="4464108" y="2544741"/>
                <a:ext cx="3263784" cy="2919678"/>
              </a:xfrm>
              <a:prstGeom prst="roundRect">
                <a:avLst/>
              </a:prstGeom>
              <a:solidFill>
                <a:schemeClr val="bg2">
                  <a:lumMod val="9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endParaRPr lang="en-CA" dirty="0">
                  <a:solidFill>
                    <a:schemeClr val="tx1"/>
                  </a:solidFill>
                </a:endParaRPr>
              </a:p>
            </p:txBody>
          </p:sp>
          <p:sp>
            <p:nvSpPr>
              <p:cNvPr id="5" name="Rectangle: Rounded Corners 4">
                <a:extLst>
                  <a:ext uri="{FF2B5EF4-FFF2-40B4-BE49-F238E27FC236}">
                    <a16:creationId xmlns:a16="http://schemas.microsoft.com/office/drawing/2014/main" id="{73CD6B56-DD18-C84C-DF08-9BA31B523569}"/>
                  </a:ext>
                </a:extLst>
              </p:cNvPr>
              <p:cNvSpPr/>
              <p:nvPr/>
            </p:nvSpPr>
            <p:spPr>
              <a:xfrm>
                <a:off x="4633688" y="4144191"/>
                <a:ext cx="2808152" cy="3105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dirty="0">
                    <a:solidFill>
                      <a:schemeClr val="tx1"/>
                    </a:solidFill>
                    <a:latin typeface="+mn-lt"/>
                    <a:ea typeface="+mn-ea"/>
                    <a:cs typeface="+mn-cs"/>
                  </a:rPr>
                  <a:t>Decoder block 1</a:t>
                </a:r>
                <a:endParaRPr lang="en-CA" dirty="0">
                  <a:solidFill>
                    <a:schemeClr val="tx1"/>
                  </a:solidFill>
                </a:endParaRPr>
              </a:p>
            </p:txBody>
          </p:sp>
          <p:sp>
            <p:nvSpPr>
              <p:cNvPr id="6" name="Rectangle 5">
                <a:extLst>
                  <a:ext uri="{FF2B5EF4-FFF2-40B4-BE49-F238E27FC236}">
                    <a16:creationId xmlns:a16="http://schemas.microsoft.com/office/drawing/2014/main" id="{873647BC-9751-FD98-0155-DEC7B3312EFA}"/>
                  </a:ext>
                </a:extLst>
              </p:cNvPr>
              <p:cNvSpPr/>
              <p:nvPr/>
            </p:nvSpPr>
            <p:spPr>
              <a:xfrm>
                <a:off x="5004291" y="5945870"/>
                <a:ext cx="2066947" cy="23109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a:solidFill>
                      <a:schemeClr val="tx1"/>
                    </a:solidFill>
                    <a:latin typeface="+mn-lt"/>
                    <a:ea typeface="+mn-ea"/>
                    <a:cs typeface="+mn-cs"/>
                  </a:rPr>
                  <a:t>Input sequence</a:t>
                </a:r>
                <a:endParaRPr lang="en-CA">
                  <a:solidFill>
                    <a:schemeClr val="tx1"/>
                  </a:solidFill>
                </a:endParaRPr>
              </a:p>
            </p:txBody>
          </p:sp>
          <p:sp>
            <p:nvSpPr>
              <p:cNvPr id="7" name="Arrow: Up 6">
                <a:extLst>
                  <a:ext uri="{FF2B5EF4-FFF2-40B4-BE49-F238E27FC236}">
                    <a16:creationId xmlns:a16="http://schemas.microsoft.com/office/drawing/2014/main" id="{B36277EF-59FF-40BF-2827-3D457F2DDBF9}"/>
                  </a:ext>
                </a:extLst>
              </p:cNvPr>
              <p:cNvSpPr/>
              <p:nvPr/>
            </p:nvSpPr>
            <p:spPr>
              <a:xfrm>
                <a:off x="6045600" y="5774581"/>
                <a:ext cx="97933" cy="151120"/>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47DD6585-87BA-EDEC-57EB-A45887EA7FDC}"/>
                  </a:ext>
                </a:extLst>
              </p:cNvPr>
              <p:cNvSpPr/>
              <p:nvPr/>
            </p:nvSpPr>
            <p:spPr>
              <a:xfrm>
                <a:off x="5004291" y="2228087"/>
                <a:ext cx="2066947" cy="23109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a:solidFill>
                      <a:schemeClr val="tx1"/>
                    </a:solidFill>
                    <a:latin typeface="+mn-lt"/>
                    <a:ea typeface="+mn-ea"/>
                    <a:cs typeface="+mn-cs"/>
                  </a:rPr>
                  <a:t>Output sequence</a:t>
                </a:r>
                <a:endParaRPr lang="en-CA">
                  <a:solidFill>
                    <a:schemeClr val="tx1"/>
                  </a:solidFill>
                </a:endParaRPr>
              </a:p>
            </p:txBody>
          </p:sp>
          <p:sp>
            <p:nvSpPr>
              <p:cNvPr id="10" name="Rectangle 9">
                <a:extLst>
                  <a:ext uri="{FF2B5EF4-FFF2-40B4-BE49-F238E27FC236}">
                    <a16:creationId xmlns:a16="http://schemas.microsoft.com/office/drawing/2014/main" id="{49ED4B9B-FC49-FB2C-D646-4C29E2E5E375}"/>
                  </a:ext>
                </a:extLst>
              </p:cNvPr>
              <p:cNvSpPr/>
              <p:nvPr/>
            </p:nvSpPr>
            <p:spPr>
              <a:xfrm>
                <a:off x="5004291" y="5539631"/>
                <a:ext cx="2066947" cy="23109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a:solidFill>
                      <a:schemeClr val="tx1"/>
                    </a:solidFill>
                    <a:latin typeface="+mn-lt"/>
                    <a:ea typeface="+mn-ea"/>
                    <a:cs typeface="+mn-cs"/>
                  </a:rPr>
                  <a:t>Tokens</a:t>
                </a:r>
                <a:endParaRPr lang="en-CA">
                  <a:solidFill>
                    <a:schemeClr val="tx1"/>
                  </a:solidFill>
                </a:endParaRPr>
              </a:p>
            </p:txBody>
          </p:sp>
          <p:sp>
            <p:nvSpPr>
              <p:cNvPr id="11" name="Rectangle 10">
                <a:extLst>
                  <a:ext uri="{FF2B5EF4-FFF2-40B4-BE49-F238E27FC236}">
                    <a16:creationId xmlns:a16="http://schemas.microsoft.com/office/drawing/2014/main" id="{AC050698-74C6-0216-1D38-8476386C21F4}"/>
                  </a:ext>
                </a:extLst>
              </p:cNvPr>
              <p:cNvSpPr/>
              <p:nvPr/>
            </p:nvSpPr>
            <p:spPr>
              <a:xfrm>
                <a:off x="5004291" y="5133393"/>
                <a:ext cx="2066947" cy="23109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a:solidFill>
                      <a:schemeClr val="tx1"/>
                    </a:solidFill>
                    <a:latin typeface="+mn-lt"/>
                    <a:ea typeface="+mn-ea"/>
                    <a:cs typeface="+mn-cs"/>
                  </a:rPr>
                  <a:t>Token Embeddings</a:t>
                </a:r>
                <a:endParaRPr lang="en-CA">
                  <a:solidFill>
                    <a:schemeClr val="tx1"/>
                  </a:solidFill>
                </a:endParaRPr>
              </a:p>
            </p:txBody>
          </p:sp>
          <p:sp>
            <p:nvSpPr>
              <p:cNvPr id="12" name="Rectangle 11">
                <a:extLst>
                  <a:ext uri="{FF2B5EF4-FFF2-40B4-BE49-F238E27FC236}">
                    <a16:creationId xmlns:a16="http://schemas.microsoft.com/office/drawing/2014/main" id="{14168C77-E8DF-DA8B-16F9-01DC5C61B888}"/>
                  </a:ext>
                </a:extLst>
              </p:cNvPr>
              <p:cNvSpPr/>
              <p:nvPr/>
            </p:nvSpPr>
            <p:spPr>
              <a:xfrm>
                <a:off x="4990661" y="4707067"/>
                <a:ext cx="2066947" cy="23109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a:solidFill>
                      <a:schemeClr val="tx1"/>
                    </a:solidFill>
                    <a:latin typeface="+mn-lt"/>
                    <a:ea typeface="+mn-ea"/>
                    <a:cs typeface="+mn-cs"/>
                  </a:rPr>
                  <a:t>Positional Embeddings</a:t>
                </a:r>
                <a:endParaRPr lang="en-CA">
                  <a:solidFill>
                    <a:schemeClr val="tx1"/>
                  </a:solidFill>
                </a:endParaRPr>
              </a:p>
            </p:txBody>
          </p:sp>
          <p:sp>
            <p:nvSpPr>
              <p:cNvPr id="13" name="Rectangle 12">
                <a:extLst>
                  <a:ext uri="{FF2B5EF4-FFF2-40B4-BE49-F238E27FC236}">
                    <a16:creationId xmlns:a16="http://schemas.microsoft.com/office/drawing/2014/main" id="{47228701-A09C-8AF0-C75D-95C5E070FB08}"/>
                  </a:ext>
                </a:extLst>
              </p:cNvPr>
              <p:cNvSpPr/>
              <p:nvPr/>
            </p:nvSpPr>
            <p:spPr>
              <a:xfrm>
                <a:off x="4990661" y="2671531"/>
                <a:ext cx="2066947" cy="23109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dirty="0">
                    <a:solidFill>
                      <a:schemeClr val="tx1"/>
                    </a:solidFill>
                    <a:latin typeface="+mn-lt"/>
                    <a:ea typeface="+mn-ea"/>
                    <a:cs typeface="+mn-cs"/>
                  </a:rPr>
                  <a:t>Output layer</a:t>
                </a:r>
                <a:endParaRPr lang="en-CA" dirty="0">
                  <a:solidFill>
                    <a:schemeClr val="tx1"/>
                  </a:solidFill>
                </a:endParaRPr>
              </a:p>
            </p:txBody>
          </p:sp>
          <p:sp>
            <p:nvSpPr>
              <p:cNvPr id="15" name="Arrow: Up 14">
                <a:extLst>
                  <a:ext uri="{FF2B5EF4-FFF2-40B4-BE49-F238E27FC236}">
                    <a16:creationId xmlns:a16="http://schemas.microsoft.com/office/drawing/2014/main" id="{2D43E829-36C1-E56C-12B4-CB2B2C3F0F67}"/>
                  </a:ext>
                </a:extLst>
              </p:cNvPr>
              <p:cNvSpPr/>
              <p:nvPr/>
            </p:nvSpPr>
            <p:spPr>
              <a:xfrm>
                <a:off x="6047033" y="5368386"/>
                <a:ext cx="97933" cy="151120"/>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Up 15">
                <a:extLst>
                  <a:ext uri="{FF2B5EF4-FFF2-40B4-BE49-F238E27FC236}">
                    <a16:creationId xmlns:a16="http://schemas.microsoft.com/office/drawing/2014/main" id="{1822F647-CD53-AF02-B208-72038776478F}"/>
                  </a:ext>
                </a:extLst>
              </p:cNvPr>
              <p:cNvSpPr/>
              <p:nvPr/>
            </p:nvSpPr>
            <p:spPr>
              <a:xfrm>
                <a:off x="6037764" y="4962104"/>
                <a:ext cx="97933" cy="151120"/>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Up 16">
                <a:extLst>
                  <a:ext uri="{FF2B5EF4-FFF2-40B4-BE49-F238E27FC236}">
                    <a16:creationId xmlns:a16="http://schemas.microsoft.com/office/drawing/2014/main" id="{8EA9C03F-16E8-01CE-1840-A9AB9578D16D}"/>
                  </a:ext>
                </a:extLst>
              </p:cNvPr>
              <p:cNvSpPr/>
              <p:nvPr/>
            </p:nvSpPr>
            <p:spPr>
              <a:xfrm>
                <a:off x="6045600" y="4490432"/>
                <a:ext cx="97933" cy="151120"/>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Up 17">
                <a:extLst>
                  <a:ext uri="{FF2B5EF4-FFF2-40B4-BE49-F238E27FC236}">
                    <a16:creationId xmlns:a16="http://schemas.microsoft.com/office/drawing/2014/main" id="{D3C39F6F-A8FC-8B71-FCAD-9779AC5EB6A0}"/>
                  </a:ext>
                </a:extLst>
              </p:cNvPr>
              <p:cNvSpPr/>
              <p:nvPr/>
            </p:nvSpPr>
            <p:spPr>
              <a:xfrm>
                <a:off x="6045600" y="2939071"/>
                <a:ext cx="97933" cy="151120"/>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Arrow: Up 18">
                <a:extLst>
                  <a:ext uri="{FF2B5EF4-FFF2-40B4-BE49-F238E27FC236}">
                    <a16:creationId xmlns:a16="http://schemas.microsoft.com/office/drawing/2014/main" id="{14C1ABF6-2BDD-E2E2-E415-0ECC4DBF4031}"/>
                  </a:ext>
                </a:extLst>
              </p:cNvPr>
              <p:cNvSpPr/>
              <p:nvPr/>
            </p:nvSpPr>
            <p:spPr>
              <a:xfrm>
                <a:off x="6037764" y="2473950"/>
                <a:ext cx="97933" cy="151120"/>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2" name="Callout: Line 21">
              <a:extLst>
                <a:ext uri="{FF2B5EF4-FFF2-40B4-BE49-F238E27FC236}">
                  <a16:creationId xmlns:a16="http://schemas.microsoft.com/office/drawing/2014/main" id="{BD3455BD-6C9C-BA81-4262-2A09E05FC77E}"/>
                </a:ext>
              </a:extLst>
            </p:cNvPr>
            <p:cNvSpPr/>
            <p:nvPr/>
          </p:nvSpPr>
          <p:spPr>
            <a:xfrm>
              <a:off x="8117590" y="2163683"/>
              <a:ext cx="1542089" cy="590991"/>
            </a:xfrm>
            <a:prstGeom prst="borderCallout1">
              <a:avLst>
                <a:gd name="adj1" fmla="val 52952"/>
                <a:gd name="adj2" fmla="val -2059"/>
                <a:gd name="adj3" fmla="val 114422"/>
                <a:gd name="adj4" fmla="val -3796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Decoder only Transformer</a:t>
              </a:r>
              <a:endParaRPr lang="en-CA" dirty="0">
                <a:solidFill>
                  <a:schemeClr val="accent2"/>
                </a:solidFill>
              </a:endParaRPr>
            </a:p>
          </p:txBody>
        </p:sp>
      </p:grpSp>
      <p:sp>
        <p:nvSpPr>
          <p:cNvPr id="3" name="Rectangle: Rounded Corners 2">
            <a:extLst>
              <a:ext uri="{FF2B5EF4-FFF2-40B4-BE49-F238E27FC236}">
                <a16:creationId xmlns:a16="http://schemas.microsoft.com/office/drawing/2014/main" id="{72E4C631-C9EB-3C5D-48B0-532E76AA2396}"/>
              </a:ext>
            </a:extLst>
          </p:cNvPr>
          <p:cNvSpPr/>
          <p:nvPr/>
        </p:nvSpPr>
        <p:spPr>
          <a:xfrm>
            <a:off x="4620058" y="3722497"/>
            <a:ext cx="2808152" cy="3105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dirty="0">
                <a:solidFill>
                  <a:schemeClr val="tx1"/>
                </a:solidFill>
                <a:latin typeface="+mn-lt"/>
                <a:ea typeface="+mn-ea"/>
                <a:cs typeface="+mn-cs"/>
              </a:rPr>
              <a:t>Decoder block 2</a:t>
            </a:r>
            <a:endParaRPr lang="en-CA" dirty="0">
              <a:solidFill>
                <a:schemeClr val="tx1"/>
              </a:solidFill>
            </a:endParaRPr>
          </a:p>
        </p:txBody>
      </p:sp>
      <p:sp>
        <p:nvSpPr>
          <p:cNvPr id="4" name="Rectangle: Rounded Corners 3">
            <a:extLst>
              <a:ext uri="{FF2B5EF4-FFF2-40B4-BE49-F238E27FC236}">
                <a16:creationId xmlns:a16="http://schemas.microsoft.com/office/drawing/2014/main" id="{F2BDF0F9-8E11-7411-E799-616003485757}"/>
              </a:ext>
            </a:extLst>
          </p:cNvPr>
          <p:cNvSpPr/>
          <p:nvPr/>
        </p:nvSpPr>
        <p:spPr>
          <a:xfrm>
            <a:off x="4641524" y="3140043"/>
            <a:ext cx="2808152" cy="3105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dirty="0">
                <a:solidFill>
                  <a:schemeClr val="tx1"/>
                </a:solidFill>
                <a:latin typeface="+mn-lt"/>
                <a:ea typeface="+mn-ea"/>
                <a:cs typeface="+mn-cs"/>
              </a:rPr>
              <a:t>Decoder block N</a:t>
            </a:r>
            <a:endParaRPr lang="en-CA" dirty="0">
              <a:solidFill>
                <a:schemeClr val="tx1"/>
              </a:solidFill>
            </a:endParaRPr>
          </a:p>
        </p:txBody>
      </p:sp>
      <p:sp>
        <p:nvSpPr>
          <p:cNvPr id="8" name="TextBox 7">
            <a:extLst>
              <a:ext uri="{FF2B5EF4-FFF2-40B4-BE49-F238E27FC236}">
                <a16:creationId xmlns:a16="http://schemas.microsoft.com/office/drawing/2014/main" id="{351DDFD0-0C12-8545-0F97-6D0D48A9AB1B}"/>
              </a:ext>
            </a:extLst>
          </p:cNvPr>
          <p:cNvSpPr txBox="1"/>
          <p:nvPr/>
        </p:nvSpPr>
        <p:spPr>
          <a:xfrm>
            <a:off x="5877910" y="3238946"/>
            <a:ext cx="433132" cy="523220"/>
          </a:xfrm>
          <a:prstGeom prst="rect">
            <a:avLst/>
          </a:prstGeom>
          <a:noFill/>
        </p:spPr>
        <p:txBody>
          <a:bodyPr wrap="none" rtlCol="0">
            <a:spAutoFit/>
          </a:bodyPr>
          <a:lstStyle/>
          <a:p>
            <a:r>
              <a:rPr lang="en-US" sz="2800" dirty="0"/>
              <a:t>…</a:t>
            </a:r>
            <a:endParaRPr lang="en-CA" dirty="0"/>
          </a:p>
        </p:txBody>
      </p:sp>
    </p:spTree>
    <p:extLst>
      <p:ext uri="{BB962C8B-B14F-4D97-AF65-F5344CB8AC3E}">
        <p14:creationId xmlns:p14="http://schemas.microsoft.com/office/powerpoint/2010/main" val="3983996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43253D-8DAD-295B-0871-57EDEE01ABDC}"/>
              </a:ext>
            </a:extLst>
          </p:cNvPr>
          <p:cNvSpPr>
            <a:spLocks noGrp="1"/>
          </p:cNvSpPr>
          <p:nvPr>
            <p:ph type="title"/>
          </p:nvPr>
        </p:nvSpPr>
        <p:spPr>
          <a:xfrm>
            <a:off x="6748272" y="4018276"/>
            <a:ext cx="4800261" cy="1644592"/>
          </a:xfrm>
        </p:spPr>
        <p:txBody>
          <a:bodyPr vert="horz" lIns="91440" tIns="45720" rIns="91440" bIns="45720" rtlCol="0" anchor="t">
            <a:normAutofit/>
          </a:bodyPr>
          <a:lstStyle/>
          <a:p>
            <a:r>
              <a:rPr lang="en-US" sz="4000" dirty="0">
                <a:solidFill>
                  <a:schemeClr val="tx2"/>
                </a:solidFill>
              </a:rPr>
              <a:t>Let us dig deeper</a:t>
            </a:r>
          </a:p>
        </p:txBody>
      </p:sp>
      <p:pic>
        <p:nvPicPr>
          <p:cNvPr id="5" name="Picture 4" descr="Magnifying glass on clear background">
            <a:extLst>
              <a:ext uri="{FF2B5EF4-FFF2-40B4-BE49-F238E27FC236}">
                <a16:creationId xmlns:a16="http://schemas.microsoft.com/office/drawing/2014/main" id="{33B7AD44-FA98-2597-5AA5-C1B1598867BC}"/>
              </a:ext>
            </a:extLst>
          </p:cNvPr>
          <p:cNvPicPr>
            <a:picLocks noChangeAspect="1"/>
          </p:cNvPicPr>
          <p:nvPr/>
        </p:nvPicPr>
        <p:blipFill rotWithShape="1">
          <a:blip r:embed="rId3">
            <a:alphaModFix/>
          </a:blip>
          <a:srcRect l="31881" r="5601" b="-2"/>
          <a:stretch/>
        </p:blipFill>
        <p:spPr>
          <a:xfrm>
            <a:off x="-305" y="1"/>
            <a:ext cx="6423053" cy="6858000"/>
          </a:xfrm>
          <a:prstGeom prst="rect">
            <a:avLst/>
          </a:prstGeom>
        </p:spPr>
      </p:pic>
      <p:grpSp>
        <p:nvGrpSpPr>
          <p:cNvPr id="11" name="Group 10">
            <a:extLst>
              <a:ext uri="{FF2B5EF4-FFF2-40B4-BE49-F238E27FC236}">
                <a16:creationId xmlns:a16="http://schemas.microsoft.com/office/drawing/2014/main" id="{B0A10B5A-315F-4751-BA35-34556B5D26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423049" cy="6858001"/>
            <a:chOff x="0" y="0"/>
            <a:chExt cx="6423049" cy="6858001"/>
          </a:xfrm>
        </p:grpSpPr>
        <p:sp>
          <p:nvSpPr>
            <p:cNvPr id="12" name="Freeform: Shape 11">
              <a:extLst>
                <a:ext uri="{FF2B5EF4-FFF2-40B4-BE49-F238E27FC236}">
                  <a16:creationId xmlns:a16="http://schemas.microsoft.com/office/drawing/2014/main" id="{4A5DAC55-04A1-4AB4-A2C6-C859A915C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018714" cy="6858000"/>
            </a:xfrm>
            <a:custGeom>
              <a:avLst/>
              <a:gdLst>
                <a:gd name="connsiteX0" fmla="*/ 0 w 6018714"/>
                <a:gd name="connsiteY0" fmla="*/ 6499477 h 6858000"/>
                <a:gd name="connsiteX1" fmla="*/ 248639 w 6018714"/>
                <a:gd name="connsiteY1" fmla="*/ 6701197 h 6858000"/>
                <a:gd name="connsiteX2" fmla="*/ 392359 w 6018714"/>
                <a:gd name="connsiteY2" fmla="*/ 6814935 h 6858000"/>
                <a:gd name="connsiteX3" fmla="*/ 448656 w 6018714"/>
                <a:gd name="connsiteY3" fmla="*/ 6858000 h 6858000"/>
                <a:gd name="connsiteX4" fmla="*/ 0 w 6018714"/>
                <a:gd name="connsiteY4" fmla="*/ 6858000 h 6858000"/>
                <a:gd name="connsiteX5" fmla="*/ 998246 w 6018714"/>
                <a:gd name="connsiteY5" fmla="*/ 0 h 6858000"/>
                <a:gd name="connsiteX6" fmla="*/ 1984114 w 6018714"/>
                <a:gd name="connsiteY6" fmla="*/ 0 h 6858000"/>
                <a:gd name="connsiteX7" fmla="*/ 2011390 w 6018714"/>
                <a:gd name="connsiteY7" fmla="*/ 2333 h 6858000"/>
                <a:gd name="connsiteX8" fmla="*/ 4182319 w 6018714"/>
                <a:gd name="connsiteY8" fmla="*/ 838030 h 6858000"/>
                <a:gd name="connsiteX9" fmla="*/ 4785565 w 6018714"/>
                <a:gd name="connsiteY9" fmla="*/ 1338564 h 6858000"/>
                <a:gd name="connsiteX10" fmla="*/ 5695308 w 6018714"/>
                <a:gd name="connsiteY10" fmla="*/ 2616232 h 6858000"/>
                <a:gd name="connsiteX11" fmla="*/ 5937944 w 6018714"/>
                <a:gd name="connsiteY11" fmla="*/ 3368583 h 6858000"/>
                <a:gd name="connsiteX12" fmla="*/ 6018677 w 6018714"/>
                <a:gd name="connsiteY12" fmla="*/ 4153681 h 6858000"/>
                <a:gd name="connsiteX13" fmla="*/ 5990165 w 6018714"/>
                <a:gd name="connsiteY13" fmla="*/ 4557147 h 6858000"/>
                <a:gd name="connsiteX14" fmla="*/ 5982312 w 6018714"/>
                <a:gd name="connsiteY14" fmla="*/ 4607451 h 6858000"/>
                <a:gd name="connsiteX15" fmla="*/ 5972856 w 6018714"/>
                <a:gd name="connsiteY15" fmla="*/ 4657609 h 6858000"/>
                <a:gd name="connsiteX16" fmla="*/ 5951328 w 6018714"/>
                <a:gd name="connsiteY16" fmla="*/ 4757628 h 6858000"/>
                <a:gd name="connsiteX17" fmla="*/ 5893141 w 6018714"/>
                <a:gd name="connsiteY17" fmla="*/ 4953827 h 6858000"/>
                <a:gd name="connsiteX18" fmla="*/ 5817644 w 6018714"/>
                <a:gd name="connsiteY18" fmla="*/ 5141915 h 6858000"/>
                <a:gd name="connsiteX19" fmla="*/ 5728909 w 6018714"/>
                <a:gd name="connsiteY19" fmla="*/ 5322626 h 6858000"/>
                <a:gd name="connsiteX20" fmla="*/ 5532095 w 6018714"/>
                <a:gd name="connsiteY20" fmla="*/ 5663839 h 6858000"/>
                <a:gd name="connsiteX21" fmla="*/ 5330043 w 6018714"/>
                <a:gd name="connsiteY21" fmla="*/ 5988236 h 6858000"/>
                <a:gd name="connsiteX22" fmla="*/ 5232580 w 6018714"/>
                <a:gd name="connsiteY22" fmla="*/ 6146081 h 6858000"/>
                <a:gd name="connsiteX23" fmla="*/ 5183269 w 6018714"/>
                <a:gd name="connsiteY23" fmla="*/ 6227660 h 6858000"/>
                <a:gd name="connsiteX24" fmla="*/ 5131628 w 6018714"/>
                <a:gd name="connsiteY24" fmla="*/ 6311451 h 6858000"/>
                <a:gd name="connsiteX25" fmla="*/ 4910811 w 6018714"/>
                <a:gd name="connsiteY25" fmla="*/ 6641009 h 6858000"/>
                <a:gd name="connsiteX26" fmla="*/ 4788885 w 6018714"/>
                <a:gd name="connsiteY26" fmla="*/ 6800448 h 6858000"/>
                <a:gd name="connsiteX27" fmla="*/ 4739213 w 6018714"/>
                <a:gd name="connsiteY27" fmla="*/ 6858000 h 6858000"/>
                <a:gd name="connsiteX28" fmla="*/ 3950454 w 6018714"/>
                <a:gd name="connsiteY28" fmla="*/ 6858000 h 6858000"/>
                <a:gd name="connsiteX29" fmla="*/ 4012997 w 6018714"/>
                <a:gd name="connsiteY29" fmla="*/ 6806378 h 6858000"/>
                <a:gd name="connsiteX30" fmla="*/ 4268871 w 6018714"/>
                <a:gd name="connsiteY30" fmla="*/ 6566512 h 6858000"/>
                <a:gd name="connsiteX31" fmla="*/ 4750072 w 6018714"/>
                <a:gd name="connsiteY31" fmla="*/ 6033375 h 6858000"/>
                <a:gd name="connsiteX32" fmla="*/ 4806075 w 6018714"/>
                <a:gd name="connsiteY32" fmla="*/ 5961092 h 6858000"/>
                <a:gd name="connsiteX33" fmla="*/ 4863244 w 6018714"/>
                <a:gd name="connsiteY33" fmla="*/ 5885856 h 6858000"/>
                <a:gd name="connsiteX34" fmla="*/ 4982235 w 6018714"/>
                <a:gd name="connsiteY34" fmla="*/ 5732288 h 6858000"/>
                <a:gd name="connsiteX35" fmla="*/ 5221526 w 6018714"/>
                <a:gd name="connsiteY35" fmla="*/ 5438135 h 6858000"/>
                <a:gd name="connsiteX36" fmla="*/ 5442633 w 6018714"/>
                <a:gd name="connsiteY36" fmla="*/ 5146193 h 6858000"/>
                <a:gd name="connsiteX37" fmla="*/ 5538350 w 6018714"/>
                <a:gd name="connsiteY37" fmla="*/ 4995133 h 6858000"/>
                <a:gd name="connsiteX38" fmla="*/ 5621702 w 6018714"/>
                <a:gd name="connsiteY38" fmla="*/ 4839205 h 6858000"/>
                <a:gd name="connsiteX39" fmla="*/ 5741275 w 6018714"/>
                <a:gd name="connsiteY39" fmla="*/ 4507728 h 6858000"/>
                <a:gd name="connsiteX40" fmla="*/ 5781714 w 6018714"/>
                <a:gd name="connsiteY40" fmla="*/ 4153681 h 6858000"/>
                <a:gd name="connsiteX41" fmla="*/ 5685706 w 6018714"/>
                <a:gd name="connsiteY41" fmla="*/ 3428918 h 6858000"/>
                <a:gd name="connsiteX42" fmla="*/ 5422122 w 6018714"/>
                <a:gd name="connsiteY42" fmla="*/ 2750328 h 6858000"/>
                <a:gd name="connsiteX43" fmla="*/ 5033730 w 6018714"/>
                <a:gd name="connsiteY43" fmla="*/ 2136204 h 6858000"/>
                <a:gd name="connsiteX44" fmla="*/ 4542784 w 6018714"/>
                <a:gd name="connsiteY44" fmla="*/ 1601886 h 6858000"/>
                <a:gd name="connsiteX45" fmla="*/ 2668605 w 6018714"/>
                <a:gd name="connsiteY45" fmla="*/ 539746 h 6858000"/>
                <a:gd name="connsiteX46" fmla="*/ 1965570 w 6018714"/>
                <a:gd name="connsiteY46" fmla="*/ 389865 h 6858000"/>
                <a:gd name="connsiteX47" fmla="*/ 1249006 w 6018714"/>
                <a:gd name="connsiteY47" fmla="*/ 363461 h 6858000"/>
                <a:gd name="connsiteX48" fmla="*/ 542188 w 6018714"/>
                <a:gd name="connsiteY48" fmla="*/ 465544 h 6858000"/>
                <a:gd name="connsiteX49" fmla="*/ 37349 w 6018714"/>
                <a:gd name="connsiteY49" fmla="*/ 636266 h 6858000"/>
                <a:gd name="connsiteX50" fmla="*/ 0 w 6018714"/>
                <a:gd name="connsiteY50" fmla="*/ 653785 h 6858000"/>
                <a:gd name="connsiteX51" fmla="*/ 0 w 6018714"/>
                <a:gd name="connsiteY51" fmla="*/ 255198 h 6858000"/>
                <a:gd name="connsiteX52" fmla="*/ 167136 w 6018714"/>
                <a:gd name="connsiteY52" fmla="*/ 188295 h 6858000"/>
                <a:gd name="connsiteX53" fmla="*/ 451417 w 6018714"/>
                <a:gd name="connsiteY53" fmla="*/ 101466 h 6858000"/>
                <a:gd name="connsiteX54" fmla="*/ 836914 w 6018714"/>
                <a:gd name="connsiteY54" fmla="*/ 2139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18714" h="6858000">
                  <a:moveTo>
                    <a:pt x="0" y="6499477"/>
                  </a:moveTo>
                  <a:lnTo>
                    <a:pt x="248639" y="6701197"/>
                  </a:lnTo>
                  <a:cubicBezTo>
                    <a:pt x="296496" y="6739700"/>
                    <a:pt x="344500" y="6777613"/>
                    <a:pt x="392359" y="6814935"/>
                  </a:cubicBezTo>
                  <a:lnTo>
                    <a:pt x="448656" y="6858000"/>
                  </a:lnTo>
                  <a:lnTo>
                    <a:pt x="0" y="6858000"/>
                  </a:lnTo>
                  <a:close/>
                  <a:moveTo>
                    <a:pt x="998246" y="0"/>
                  </a:moveTo>
                  <a:lnTo>
                    <a:pt x="1984114" y="0"/>
                  </a:lnTo>
                  <a:lnTo>
                    <a:pt x="2011390" y="2333"/>
                  </a:lnTo>
                  <a:cubicBezTo>
                    <a:pt x="2791770" y="95667"/>
                    <a:pt x="3537428" y="382707"/>
                    <a:pt x="4182319" y="838030"/>
                  </a:cubicBezTo>
                  <a:cubicBezTo>
                    <a:pt x="4396386" y="988089"/>
                    <a:pt x="4598134" y="1155477"/>
                    <a:pt x="4785565" y="1338564"/>
                  </a:cubicBezTo>
                  <a:cubicBezTo>
                    <a:pt x="5159266" y="1705003"/>
                    <a:pt x="5477110" y="2135318"/>
                    <a:pt x="5695308" y="2616232"/>
                  </a:cubicBezTo>
                  <a:cubicBezTo>
                    <a:pt x="5803975" y="2856910"/>
                    <a:pt x="5885376" y="3109302"/>
                    <a:pt x="5937944" y="3368583"/>
                  </a:cubicBezTo>
                  <a:cubicBezTo>
                    <a:pt x="5990936" y="3626845"/>
                    <a:pt x="6017985" y="3889887"/>
                    <a:pt x="6018677" y="4153681"/>
                  </a:cubicBezTo>
                  <a:cubicBezTo>
                    <a:pt x="6019393" y="4288706"/>
                    <a:pt x="6009862" y="4423598"/>
                    <a:pt x="5990165" y="4557147"/>
                  </a:cubicBezTo>
                  <a:lnTo>
                    <a:pt x="5982312" y="4607451"/>
                  </a:lnTo>
                  <a:lnTo>
                    <a:pt x="5972856" y="4657609"/>
                  </a:lnTo>
                  <a:cubicBezTo>
                    <a:pt x="5966601" y="4691096"/>
                    <a:pt x="5959037" y="4724287"/>
                    <a:pt x="5951328" y="4757628"/>
                  </a:cubicBezTo>
                  <a:cubicBezTo>
                    <a:pt x="5934889" y="4823863"/>
                    <a:pt x="5915834" y="4890100"/>
                    <a:pt x="5893141" y="4953827"/>
                  </a:cubicBezTo>
                  <a:cubicBezTo>
                    <a:pt x="5870448" y="5017556"/>
                    <a:pt x="5845282" y="5080252"/>
                    <a:pt x="5817644" y="5141915"/>
                  </a:cubicBezTo>
                  <a:cubicBezTo>
                    <a:pt x="5790005" y="5203578"/>
                    <a:pt x="5760040" y="5263619"/>
                    <a:pt x="5728909" y="5322626"/>
                  </a:cubicBezTo>
                  <a:cubicBezTo>
                    <a:pt x="5666505" y="5440642"/>
                    <a:pt x="5599591" y="5553937"/>
                    <a:pt x="5532095" y="5663839"/>
                  </a:cubicBezTo>
                  <a:lnTo>
                    <a:pt x="5330043" y="5988236"/>
                  </a:lnTo>
                  <a:cubicBezTo>
                    <a:pt x="5297022" y="6041195"/>
                    <a:pt x="5264148" y="6093565"/>
                    <a:pt x="5232580" y="6146081"/>
                  </a:cubicBezTo>
                  <a:lnTo>
                    <a:pt x="5183269" y="6227660"/>
                  </a:lnTo>
                  <a:cubicBezTo>
                    <a:pt x="5166103" y="6255541"/>
                    <a:pt x="5149375" y="6283717"/>
                    <a:pt x="5131628" y="6311451"/>
                  </a:cubicBezTo>
                  <a:cubicBezTo>
                    <a:pt x="5062676" y="6423417"/>
                    <a:pt x="4988635" y="6533174"/>
                    <a:pt x="4910811" y="6641009"/>
                  </a:cubicBezTo>
                  <a:cubicBezTo>
                    <a:pt x="4871725" y="6695377"/>
                    <a:pt x="4831064" y="6748547"/>
                    <a:pt x="4788885" y="6800448"/>
                  </a:cubicBezTo>
                  <a:lnTo>
                    <a:pt x="4739213" y="6858000"/>
                  </a:lnTo>
                  <a:lnTo>
                    <a:pt x="3950454" y="6858000"/>
                  </a:lnTo>
                  <a:lnTo>
                    <a:pt x="4012997" y="6806378"/>
                  </a:lnTo>
                  <a:cubicBezTo>
                    <a:pt x="4100089" y="6729374"/>
                    <a:pt x="4185375" y="6649419"/>
                    <a:pt x="4268871" y="6566512"/>
                  </a:cubicBezTo>
                  <a:cubicBezTo>
                    <a:pt x="4439315" y="6398398"/>
                    <a:pt x="4599980" y="6220387"/>
                    <a:pt x="4750072" y="6033375"/>
                  </a:cubicBezTo>
                  <a:cubicBezTo>
                    <a:pt x="4769418" y="6009920"/>
                    <a:pt x="4787311" y="5985138"/>
                    <a:pt x="4806075" y="5961092"/>
                  </a:cubicBezTo>
                  <a:lnTo>
                    <a:pt x="4863244" y="5885856"/>
                  </a:lnTo>
                  <a:cubicBezTo>
                    <a:pt x="4902520" y="5833635"/>
                    <a:pt x="4942184" y="5782445"/>
                    <a:pt x="4982235" y="5732288"/>
                  </a:cubicBezTo>
                  <a:cubicBezTo>
                    <a:pt x="5061513" y="5631533"/>
                    <a:pt x="5143556" y="5534760"/>
                    <a:pt x="5221526" y="5438135"/>
                  </a:cubicBezTo>
                  <a:cubicBezTo>
                    <a:pt x="5299495" y="5341509"/>
                    <a:pt x="5374846" y="5245326"/>
                    <a:pt x="5442633" y="5146193"/>
                  </a:cubicBezTo>
                  <a:cubicBezTo>
                    <a:pt x="5476091" y="5096480"/>
                    <a:pt x="5508530" y="5046176"/>
                    <a:pt x="5538350" y="4995133"/>
                  </a:cubicBezTo>
                  <a:cubicBezTo>
                    <a:pt x="5568171" y="4944091"/>
                    <a:pt x="5596245" y="4892164"/>
                    <a:pt x="5621702" y="4839205"/>
                  </a:cubicBezTo>
                  <a:cubicBezTo>
                    <a:pt x="5673203" y="4733405"/>
                    <a:pt x="5713291" y="4622262"/>
                    <a:pt x="5741275" y="4507728"/>
                  </a:cubicBezTo>
                  <a:cubicBezTo>
                    <a:pt x="5767878" y="4391630"/>
                    <a:pt x="5781445" y="4272861"/>
                    <a:pt x="5781714" y="4153681"/>
                  </a:cubicBezTo>
                  <a:cubicBezTo>
                    <a:pt x="5781640" y="3908842"/>
                    <a:pt x="5749352" y="3665096"/>
                    <a:pt x="5685706" y="3428918"/>
                  </a:cubicBezTo>
                  <a:cubicBezTo>
                    <a:pt x="5621295" y="3194067"/>
                    <a:pt x="5532959" y="2966636"/>
                    <a:pt x="5422122" y="2750328"/>
                  </a:cubicBezTo>
                  <a:cubicBezTo>
                    <a:pt x="5312356" y="2533473"/>
                    <a:pt x="5182293" y="2327817"/>
                    <a:pt x="5033730" y="2136204"/>
                  </a:cubicBezTo>
                  <a:cubicBezTo>
                    <a:pt x="4885345" y="1944281"/>
                    <a:pt x="4721094" y="1765530"/>
                    <a:pt x="4542784" y="1601886"/>
                  </a:cubicBezTo>
                  <a:cubicBezTo>
                    <a:pt x="4001273" y="1114380"/>
                    <a:pt x="3361806" y="751985"/>
                    <a:pt x="2668605" y="539746"/>
                  </a:cubicBezTo>
                  <a:cubicBezTo>
                    <a:pt x="2438667" y="470493"/>
                    <a:pt x="2203536" y="420366"/>
                    <a:pt x="1965570" y="389865"/>
                  </a:cubicBezTo>
                  <a:cubicBezTo>
                    <a:pt x="1727936" y="359890"/>
                    <a:pt x="1488166" y="351053"/>
                    <a:pt x="1249006" y="363461"/>
                  </a:cubicBezTo>
                  <a:cubicBezTo>
                    <a:pt x="1010718" y="374400"/>
                    <a:pt x="774017" y="408587"/>
                    <a:pt x="542188" y="465544"/>
                  </a:cubicBezTo>
                  <a:cubicBezTo>
                    <a:pt x="369418" y="508120"/>
                    <a:pt x="200552" y="565242"/>
                    <a:pt x="37349" y="636266"/>
                  </a:cubicBezTo>
                  <a:lnTo>
                    <a:pt x="0" y="653785"/>
                  </a:lnTo>
                  <a:lnTo>
                    <a:pt x="0" y="255198"/>
                  </a:lnTo>
                  <a:lnTo>
                    <a:pt x="167136" y="188295"/>
                  </a:lnTo>
                  <a:cubicBezTo>
                    <a:pt x="260597" y="155379"/>
                    <a:pt x="355437" y="126405"/>
                    <a:pt x="451417" y="101466"/>
                  </a:cubicBezTo>
                  <a:cubicBezTo>
                    <a:pt x="578649" y="68513"/>
                    <a:pt x="707299" y="41799"/>
                    <a:pt x="836914" y="2139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3" name="Freeform: Shape 12">
              <a:extLst>
                <a:ext uri="{FF2B5EF4-FFF2-40B4-BE49-F238E27FC236}">
                  <a16:creationId xmlns:a16="http://schemas.microsoft.com/office/drawing/2014/main" id="{A7370387-C8AA-4FC4-B636-C83BA7921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8834"/>
              <a:ext cx="6015920" cy="6819166"/>
            </a:xfrm>
            <a:custGeom>
              <a:avLst/>
              <a:gdLst>
                <a:gd name="connsiteX0" fmla="*/ 0 w 6015920"/>
                <a:gd name="connsiteY0" fmla="*/ 6143989 h 6819166"/>
                <a:gd name="connsiteX1" fmla="*/ 134018 w 6015920"/>
                <a:gd name="connsiteY1" fmla="*/ 6248665 h 6819166"/>
                <a:gd name="connsiteX2" fmla="*/ 880799 w 6015920"/>
                <a:gd name="connsiteY2" fmla="*/ 6790482 h 6819166"/>
                <a:gd name="connsiteX3" fmla="*/ 929680 w 6015920"/>
                <a:gd name="connsiteY3" fmla="*/ 6819166 h 6819166"/>
                <a:gd name="connsiteX4" fmla="*/ 0 w 6015920"/>
                <a:gd name="connsiteY4" fmla="*/ 6819166 h 6819166"/>
                <a:gd name="connsiteX5" fmla="*/ 1408589 w 6015920"/>
                <a:gd name="connsiteY5" fmla="*/ 0 h 6819166"/>
                <a:gd name="connsiteX6" fmla="*/ 1409171 w 6015920"/>
                <a:gd name="connsiteY6" fmla="*/ 294 h 6819166"/>
                <a:gd name="connsiteX7" fmla="*/ 6015920 w 6015920"/>
                <a:gd name="connsiteY7" fmla="*/ 4129828 h 6819166"/>
                <a:gd name="connsiteX8" fmla="*/ 5101088 w 6015920"/>
                <a:gd name="connsiteY8" fmla="*/ 6096419 h 6819166"/>
                <a:gd name="connsiteX9" fmla="*/ 4546786 w 6015920"/>
                <a:gd name="connsiteY9" fmla="*/ 6797679 h 6819166"/>
                <a:gd name="connsiteX10" fmla="*/ 4525032 w 6015920"/>
                <a:gd name="connsiteY10" fmla="*/ 6819166 h 6819166"/>
                <a:gd name="connsiteX11" fmla="*/ 3362009 w 6015920"/>
                <a:gd name="connsiteY11" fmla="*/ 6819166 h 6819166"/>
                <a:gd name="connsiteX12" fmla="*/ 3559506 w 6015920"/>
                <a:gd name="connsiteY12" fmla="*/ 6694254 h 6819166"/>
                <a:gd name="connsiteX13" fmla="*/ 4499295 w 6015920"/>
                <a:gd name="connsiteY13" fmla="*/ 5685109 h 6819166"/>
                <a:gd name="connsiteX14" fmla="*/ 4763752 w 6015920"/>
                <a:gd name="connsiteY14" fmla="*/ 5310428 h 6819166"/>
                <a:gd name="connsiteX15" fmla="*/ 5288592 w 6015920"/>
                <a:gd name="connsiteY15" fmla="*/ 4129828 h 6819166"/>
                <a:gd name="connsiteX16" fmla="*/ 4971477 w 6015920"/>
                <a:gd name="connsiteY16" fmla="*/ 2858526 h 6819166"/>
                <a:gd name="connsiteX17" fmla="*/ 4096938 w 6015920"/>
                <a:gd name="connsiteY17" fmla="*/ 1766138 h 6819166"/>
                <a:gd name="connsiteX18" fmla="*/ 2832696 w 6015920"/>
                <a:gd name="connsiteY18" fmla="*/ 1008719 h 6819166"/>
                <a:gd name="connsiteX19" fmla="*/ 1409171 w 6015920"/>
                <a:gd name="connsiteY19" fmla="*/ 732948 h 6819166"/>
                <a:gd name="connsiteX20" fmla="*/ 189877 w 6015920"/>
                <a:gd name="connsiteY20" fmla="*/ 989377 h 6819166"/>
                <a:gd name="connsiteX21" fmla="*/ 0 w 6015920"/>
                <a:gd name="connsiteY21" fmla="*/ 1091881 h 6819166"/>
                <a:gd name="connsiteX22" fmla="*/ 0 w 6015920"/>
                <a:gd name="connsiteY22" fmla="*/ 273645 h 6819166"/>
                <a:gd name="connsiteX23" fmla="*/ 53152 w 6015920"/>
                <a:gd name="connsiteY23" fmla="*/ 250589 h 6819166"/>
                <a:gd name="connsiteX24" fmla="*/ 1408589 w 6015920"/>
                <a:gd name="connsiteY24" fmla="*/ 0 h 681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15920" h="6819166">
                  <a:moveTo>
                    <a:pt x="0" y="6143989"/>
                  </a:moveTo>
                  <a:lnTo>
                    <a:pt x="134018" y="6248665"/>
                  </a:lnTo>
                  <a:cubicBezTo>
                    <a:pt x="404095" y="6461250"/>
                    <a:pt x="645672" y="6645215"/>
                    <a:pt x="880799" y="6790482"/>
                  </a:cubicBezTo>
                  <a:lnTo>
                    <a:pt x="929680" y="6819166"/>
                  </a:lnTo>
                  <a:lnTo>
                    <a:pt x="0" y="6819166"/>
                  </a:lnTo>
                  <a:close/>
                  <a:moveTo>
                    <a:pt x="1408589" y="0"/>
                  </a:moveTo>
                  <a:lnTo>
                    <a:pt x="1409171" y="294"/>
                  </a:lnTo>
                  <a:cubicBezTo>
                    <a:pt x="3696325" y="294"/>
                    <a:pt x="6015920" y="1849221"/>
                    <a:pt x="6015920" y="4129828"/>
                  </a:cubicBezTo>
                  <a:cubicBezTo>
                    <a:pt x="6015920" y="4985129"/>
                    <a:pt x="5545048" y="5437324"/>
                    <a:pt x="5101088" y="6096419"/>
                  </a:cubicBezTo>
                  <a:cubicBezTo>
                    <a:pt x="4927721" y="6353993"/>
                    <a:pt x="4744312" y="6588925"/>
                    <a:pt x="4546786" y="6797679"/>
                  </a:cubicBezTo>
                  <a:lnTo>
                    <a:pt x="4525032" y="6819166"/>
                  </a:lnTo>
                  <a:lnTo>
                    <a:pt x="3362009" y="6819166"/>
                  </a:lnTo>
                  <a:lnTo>
                    <a:pt x="3559506" y="6694254"/>
                  </a:lnTo>
                  <a:cubicBezTo>
                    <a:pt x="3895644" y="6458563"/>
                    <a:pt x="4202210" y="6126161"/>
                    <a:pt x="4499295" y="5685109"/>
                  </a:cubicBezTo>
                  <a:cubicBezTo>
                    <a:pt x="4589775" y="5550592"/>
                    <a:pt x="4678218" y="5428532"/>
                    <a:pt x="4763752" y="5310428"/>
                  </a:cubicBezTo>
                  <a:cubicBezTo>
                    <a:pt x="5118251" y="4820868"/>
                    <a:pt x="5288592" y="4566198"/>
                    <a:pt x="5288592" y="4129828"/>
                  </a:cubicBezTo>
                  <a:cubicBezTo>
                    <a:pt x="5288592" y="3696828"/>
                    <a:pt x="5181966" y="3269106"/>
                    <a:pt x="4971477" y="2858526"/>
                  </a:cubicBezTo>
                  <a:cubicBezTo>
                    <a:pt x="4765643" y="2456885"/>
                    <a:pt x="4471366" y="2089240"/>
                    <a:pt x="4096938" y="1766138"/>
                  </a:cubicBezTo>
                  <a:cubicBezTo>
                    <a:pt x="3720910" y="1443697"/>
                    <a:pt x="3293474" y="1187604"/>
                    <a:pt x="2832696" y="1008719"/>
                  </a:cubicBezTo>
                  <a:cubicBezTo>
                    <a:pt x="2360806" y="825703"/>
                    <a:pt x="1881933" y="732948"/>
                    <a:pt x="1409171" y="732948"/>
                  </a:cubicBezTo>
                  <a:cubicBezTo>
                    <a:pt x="963609" y="732948"/>
                    <a:pt x="553251" y="819255"/>
                    <a:pt x="189877" y="989377"/>
                  </a:cubicBezTo>
                  <a:lnTo>
                    <a:pt x="0" y="1091881"/>
                  </a:lnTo>
                  <a:lnTo>
                    <a:pt x="0" y="273645"/>
                  </a:lnTo>
                  <a:lnTo>
                    <a:pt x="53152" y="250589"/>
                  </a:lnTo>
                  <a:cubicBezTo>
                    <a:pt x="457881" y="88474"/>
                    <a:pt x="911201" y="0"/>
                    <a:pt x="140858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4" name="Freeform: Shape 13">
              <a:extLst>
                <a:ext uri="{FF2B5EF4-FFF2-40B4-BE49-F238E27FC236}">
                  <a16:creationId xmlns:a16="http://schemas.microsoft.com/office/drawing/2014/main" id="{4E3C2B3B-4414-484B-8914-7CB18736F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9880"/>
              <a:ext cx="5997097" cy="6768121"/>
            </a:xfrm>
            <a:custGeom>
              <a:avLst/>
              <a:gdLst>
                <a:gd name="connsiteX0" fmla="*/ 0 w 5997097"/>
                <a:gd name="connsiteY0" fmla="*/ 5929955 h 6768121"/>
                <a:gd name="connsiteX1" fmla="*/ 204947 w 5997097"/>
                <a:gd name="connsiteY1" fmla="*/ 6088753 h 6768121"/>
                <a:gd name="connsiteX2" fmla="*/ 1135927 w 5997097"/>
                <a:gd name="connsiteY2" fmla="*/ 6730112 h 6768121"/>
                <a:gd name="connsiteX3" fmla="*/ 1219620 w 5997097"/>
                <a:gd name="connsiteY3" fmla="*/ 6768121 h 6768121"/>
                <a:gd name="connsiteX4" fmla="*/ 0 w 5997097"/>
                <a:gd name="connsiteY4" fmla="*/ 6768121 h 6768121"/>
                <a:gd name="connsiteX5" fmla="*/ 1389767 w 5997097"/>
                <a:gd name="connsiteY5" fmla="*/ 0 h 6768121"/>
                <a:gd name="connsiteX6" fmla="*/ 1390348 w 5997097"/>
                <a:gd name="connsiteY6" fmla="*/ 292 h 6768121"/>
                <a:gd name="connsiteX7" fmla="*/ 5997097 w 5997097"/>
                <a:gd name="connsiteY7" fmla="*/ 4099802 h 6768121"/>
                <a:gd name="connsiteX8" fmla="*/ 5082265 w 5997097"/>
                <a:gd name="connsiteY8" fmla="*/ 6052096 h 6768121"/>
                <a:gd name="connsiteX9" fmla="*/ 4527964 w 5997097"/>
                <a:gd name="connsiteY9" fmla="*/ 6748257 h 6768121"/>
                <a:gd name="connsiteX10" fmla="*/ 4507706 w 5997097"/>
                <a:gd name="connsiteY10" fmla="*/ 6768121 h 6768121"/>
                <a:gd name="connsiteX11" fmla="*/ 3011909 w 5997097"/>
                <a:gd name="connsiteY11" fmla="*/ 6768121 h 6768121"/>
                <a:gd name="connsiteX12" fmla="*/ 3041514 w 5997097"/>
                <a:gd name="connsiteY12" fmla="*/ 6756841 h 6768121"/>
                <a:gd name="connsiteX13" fmla="*/ 3339587 w 5997097"/>
                <a:gd name="connsiteY13" fmla="*/ 6603120 h 6768121"/>
                <a:gd name="connsiteX14" fmla="*/ 4359591 w 5997097"/>
                <a:gd name="connsiteY14" fmla="*/ 5561878 h 6768121"/>
                <a:gd name="connsiteX15" fmla="*/ 4626956 w 5997097"/>
                <a:gd name="connsiteY15" fmla="*/ 5185850 h 6768121"/>
                <a:gd name="connsiteX16" fmla="*/ 5124303 w 5997097"/>
                <a:gd name="connsiteY16" fmla="*/ 4099802 h 6768121"/>
                <a:gd name="connsiteX17" fmla="*/ 4823481 w 5997097"/>
                <a:gd name="connsiteY17" fmla="*/ 2904512 h 6768121"/>
                <a:gd name="connsiteX18" fmla="*/ 3983561 w 5997097"/>
                <a:gd name="connsiteY18" fmla="*/ 1863706 h 6768121"/>
                <a:gd name="connsiteX19" fmla="*/ 2761651 w 5997097"/>
                <a:gd name="connsiteY19" fmla="*/ 1136378 h 6768121"/>
                <a:gd name="connsiteX20" fmla="*/ 1390348 w 5997097"/>
                <a:gd name="connsiteY20" fmla="*/ 873085 h 6768121"/>
                <a:gd name="connsiteX21" fmla="*/ 232295 w 5997097"/>
                <a:gd name="connsiteY21" fmla="*/ 1114121 h 6768121"/>
                <a:gd name="connsiteX22" fmla="*/ 0 w 5997097"/>
                <a:gd name="connsiteY22" fmla="*/ 1238681 h 6768121"/>
                <a:gd name="connsiteX23" fmla="*/ 0 w 5997097"/>
                <a:gd name="connsiteY23" fmla="*/ 263550 h 6768121"/>
                <a:gd name="connsiteX24" fmla="*/ 34329 w 5997097"/>
                <a:gd name="connsiteY24" fmla="*/ 248767 h 6768121"/>
                <a:gd name="connsiteX25" fmla="*/ 1389767 w 5997097"/>
                <a:gd name="connsiteY25" fmla="*/ 0 h 67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97097" h="6768121">
                  <a:moveTo>
                    <a:pt x="0" y="5929955"/>
                  </a:moveTo>
                  <a:lnTo>
                    <a:pt x="204947" y="6088753"/>
                  </a:lnTo>
                  <a:cubicBezTo>
                    <a:pt x="536028" y="6347537"/>
                    <a:pt x="834815" y="6574463"/>
                    <a:pt x="1135927" y="6730112"/>
                  </a:cubicBezTo>
                  <a:lnTo>
                    <a:pt x="1219620" y="6768121"/>
                  </a:lnTo>
                  <a:lnTo>
                    <a:pt x="0" y="6768121"/>
                  </a:lnTo>
                  <a:close/>
                  <a:moveTo>
                    <a:pt x="1389767" y="0"/>
                  </a:moveTo>
                  <a:lnTo>
                    <a:pt x="1390348" y="292"/>
                  </a:lnTo>
                  <a:cubicBezTo>
                    <a:pt x="3677502" y="292"/>
                    <a:pt x="5997097" y="1835776"/>
                    <a:pt x="5997097" y="4099802"/>
                  </a:cubicBezTo>
                  <a:cubicBezTo>
                    <a:pt x="5997097" y="4948885"/>
                    <a:pt x="5526225" y="5397792"/>
                    <a:pt x="5082265" y="6052096"/>
                  </a:cubicBezTo>
                  <a:cubicBezTo>
                    <a:pt x="4908898" y="6307797"/>
                    <a:pt x="4725489" y="6541021"/>
                    <a:pt x="4527964" y="6748257"/>
                  </a:cubicBezTo>
                  <a:lnTo>
                    <a:pt x="4507706" y="6768121"/>
                  </a:lnTo>
                  <a:lnTo>
                    <a:pt x="3011909" y="6768121"/>
                  </a:lnTo>
                  <a:lnTo>
                    <a:pt x="3041514" y="6756841"/>
                  </a:lnTo>
                  <a:cubicBezTo>
                    <a:pt x="3144608" y="6713092"/>
                    <a:pt x="3243834" y="6661888"/>
                    <a:pt x="3339587" y="6603120"/>
                  </a:cubicBezTo>
                  <a:cubicBezTo>
                    <a:pt x="3700923" y="6381722"/>
                    <a:pt x="4034475" y="6041040"/>
                    <a:pt x="4359591" y="5561878"/>
                  </a:cubicBezTo>
                  <a:cubicBezTo>
                    <a:pt x="4451526" y="5426449"/>
                    <a:pt x="4540696" y="5304113"/>
                    <a:pt x="4626956" y="5185850"/>
                  </a:cubicBezTo>
                  <a:cubicBezTo>
                    <a:pt x="4972001" y="4713668"/>
                    <a:pt x="5124303" y="4488342"/>
                    <a:pt x="5124303" y="4099802"/>
                  </a:cubicBezTo>
                  <a:cubicBezTo>
                    <a:pt x="5124303" y="3693373"/>
                    <a:pt x="5022478" y="3291306"/>
                    <a:pt x="4823481" y="2904512"/>
                  </a:cubicBezTo>
                  <a:cubicBezTo>
                    <a:pt x="4628994" y="2527756"/>
                    <a:pt x="4338498" y="2167874"/>
                    <a:pt x="3983561" y="1863706"/>
                  </a:cubicBezTo>
                  <a:cubicBezTo>
                    <a:pt x="3620116" y="1554184"/>
                    <a:pt x="3207009" y="1308274"/>
                    <a:pt x="2761651" y="1136378"/>
                  </a:cubicBezTo>
                  <a:cubicBezTo>
                    <a:pt x="2312890" y="964438"/>
                    <a:pt x="1838235" y="873085"/>
                    <a:pt x="1390348" y="873085"/>
                  </a:cubicBezTo>
                  <a:cubicBezTo>
                    <a:pt x="966023" y="873085"/>
                    <a:pt x="576467" y="954255"/>
                    <a:pt x="232295" y="1114121"/>
                  </a:cubicBezTo>
                  <a:lnTo>
                    <a:pt x="0" y="1238681"/>
                  </a:lnTo>
                  <a:lnTo>
                    <a:pt x="0" y="263550"/>
                  </a:lnTo>
                  <a:lnTo>
                    <a:pt x="34329" y="248767"/>
                  </a:lnTo>
                  <a:cubicBezTo>
                    <a:pt x="439058" y="87831"/>
                    <a:pt x="892378" y="0"/>
                    <a:pt x="1389767"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useBgFill="1">
          <p:nvSpPr>
            <p:cNvPr id="15" name="Freeform: Shape 14">
              <a:extLst>
                <a:ext uri="{FF2B5EF4-FFF2-40B4-BE49-F238E27FC236}">
                  <a16:creationId xmlns:a16="http://schemas.microsoft.com/office/drawing/2014/main" id="{AFB69BCB-EE83-44E6-8C11-3344C73D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26"/>
              <a:ext cx="6423049" cy="6857275"/>
            </a:xfrm>
            <a:custGeom>
              <a:avLst/>
              <a:gdLst>
                <a:gd name="connsiteX0" fmla="*/ 3207935 w 6423049"/>
                <a:gd name="connsiteY0" fmla="*/ 0 h 6857275"/>
                <a:gd name="connsiteX1" fmla="*/ 6423049 w 6423049"/>
                <a:gd name="connsiteY1" fmla="*/ 0 h 6857275"/>
                <a:gd name="connsiteX2" fmla="*/ 6423049 w 6423049"/>
                <a:gd name="connsiteY2" fmla="*/ 6857275 h 6857275"/>
                <a:gd name="connsiteX3" fmla="*/ 5115455 w 6423049"/>
                <a:gd name="connsiteY3" fmla="*/ 6857275 h 6857275"/>
                <a:gd name="connsiteX4" fmla="*/ 5327016 w 6423049"/>
                <a:gd name="connsiteY4" fmla="*/ 6576778 h 6857275"/>
                <a:gd name="connsiteX5" fmla="*/ 6096492 w 6423049"/>
                <a:gd name="connsiteY5" fmla="*/ 4101445 h 6857275"/>
                <a:gd name="connsiteX6" fmla="*/ 3253269 w 6423049"/>
                <a:gd name="connsiteY6" fmla="*/ 15400 h 6857275"/>
                <a:gd name="connsiteX7" fmla="*/ 0 w 6423049"/>
                <a:gd name="connsiteY7" fmla="*/ 0 h 6857275"/>
                <a:gd name="connsiteX8" fmla="*/ 318887 w 6423049"/>
                <a:gd name="connsiteY8" fmla="*/ 0 h 6857275"/>
                <a:gd name="connsiteX9" fmla="*/ 273553 w 6423049"/>
                <a:gd name="connsiteY9" fmla="*/ 15400 h 6857275"/>
                <a:gd name="connsiteX10" fmla="*/ 76780 w 6423049"/>
                <a:gd name="connsiteY10" fmla="*/ 93287 h 6857275"/>
                <a:gd name="connsiteX11" fmla="*/ 0 w 6423049"/>
                <a:gd name="connsiteY11" fmla="*/ 128134 h 68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23049" h="6857275">
                  <a:moveTo>
                    <a:pt x="3207935" y="0"/>
                  </a:moveTo>
                  <a:lnTo>
                    <a:pt x="6423049" y="0"/>
                  </a:lnTo>
                  <a:lnTo>
                    <a:pt x="6423049" y="6857275"/>
                  </a:lnTo>
                  <a:lnTo>
                    <a:pt x="5115455" y="6857275"/>
                  </a:lnTo>
                  <a:lnTo>
                    <a:pt x="5327016" y="6576778"/>
                  </a:lnTo>
                  <a:cubicBezTo>
                    <a:pt x="5812196" y="5874153"/>
                    <a:pt x="6096492" y="5021129"/>
                    <a:pt x="6096492" y="4101445"/>
                  </a:cubicBezTo>
                  <a:cubicBezTo>
                    <a:pt x="6096492" y="2224539"/>
                    <a:pt x="4912418" y="625268"/>
                    <a:pt x="3253269" y="15400"/>
                  </a:cubicBezTo>
                  <a:close/>
                  <a:moveTo>
                    <a:pt x="0" y="0"/>
                  </a:moveTo>
                  <a:lnTo>
                    <a:pt x="318887" y="0"/>
                  </a:lnTo>
                  <a:lnTo>
                    <a:pt x="273553" y="15400"/>
                  </a:lnTo>
                  <a:cubicBezTo>
                    <a:pt x="207186" y="39794"/>
                    <a:pt x="141580" y="65772"/>
                    <a:pt x="76780" y="93287"/>
                  </a:cubicBezTo>
                  <a:lnTo>
                    <a:pt x="0" y="1281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useBgFill="1">
          <p:nvSpPr>
            <p:cNvPr id="16" name="Freeform: Shape 15">
              <a:extLst>
                <a:ext uri="{FF2B5EF4-FFF2-40B4-BE49-F238E27FC236}">
                  <a16:creationId xmlns:a16="http://schemas.microsoft.com/office/drawing/2014/main" id="{98E9BA58-2C07-4CA1-99C2-7738FBA37E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26"/>
              <a:ext cx="6158587" cy="6857275"/>
            </a:xfrm>
            <a:custGeom>
              <a:avLst/>
              <a:gdLst>
                <a:gd name="connsiteX0" fmla="*/ 233278 w 6158587"/>
                <a:gd name="connsiteY0" fmla="*/ 0 h 6857275"/>
                <a:gd name="connsiteX1" fmla="*/ 3441063 w 6158587"/>
                <a:gd name="connsiteY1" fmla="*/ 0 h 6857275"/>
                <a:gd name="connsiteX2" fmla="*/ 3535825 w 6158587"/>
                <a:gd name="connsiteY2" fmla="*/ 38136 h 6857275"/>
                <a:gd name="connsiteX3" fmla="*/ 6158587 w 6158587"/>
                <a:gd name="connsiteY3" fmla="*/ 4076179 h 6857275"/>
                <a:gd name="connsiteX4" fmla="*/ 5573039 w 6158587"/>
                <a:gd name="connsiteY4" fmla="*/ 6283960 h 6857275"/>
                <a:gd name="connsiteX5" fmla="*/ 5222761 w 6158587"/>
                <a:gd name="connsiteY5" fmla="*/ 6804016 h 6857275"/>
                <a:gd name="connsiteX6" fmla="*/ 5179011 w 6158587"/>
                <a:gd name="connsiteY6" fmla="*/ 6857275 h 6857275"/>
                <a:gd name="connsiteX7" fmla="*/ 4477061 w 6158587"/>
                <a:gd name="connsiteY7" fmla="*/ 6857275 h 6857275"/>
                <a:gd name="connsiteX8" fmla="*/ 4532922 w 6158587"/>
                <a:gd name="connsiteY8" fmla="*/ 6798071 h 6857275"/>
                <a:gd name="connsiteX9" fmla="*/ 4660563 w 6158587"/>
                <a:gd name="connsiteY9" fmla="*/ 6651672 h 6857275"/>
                <a:gd name="connsiteX10" fmla="*/ 4772511 w 6158587"/>
                <a:gd name="connsiteY10" fmla="*/ 6513379 h 6857275"/>
                <a:gd name="connsiteX11" fmla="*/ 4781959 w 6158587"/>
                <a:gd name="connsiteY11" fmla="*/ 6501404 h 6857275"/>
                <a:gd name="connsiteX12" fmla="*/ 4800713 w 6158587"/>
                <a:gd name="connsiteY12" fmla="*/ 6476578 h 6857275"/>
                <a:gd name="connsiteX13" fmla="*/ 4897916 w 6158587"/>
                <a:gd name="connsiteY13" fmla="*/ 6345878 h 6857275"/>
                <a:gd name="connsiteX14" fmla="*/ 4953461 w 6158587"/>
                <a:gd name="connsiteY14" fmla="*/ 6268773 h 6857275"/>
                <a:gd name="connsiteX15" fmla="*/ 5015304 w 6158587"/>
                <a:gd name="connsiteY15" fmla="*/ 6182904 h 6857275"/>
                <a:gd name="connsiteX16" fmla="*/ 5136557 w 6158587"/>
                <a:gd name="connsiteY16" fmla="*/ 6021245 h 6857275"/>
                <a:gd name="connsiteX17" fmla="*/ 5232471 w 6158587"/>
                <a:gd name="connsiteY17" fmla="*/ 5895802 h 6857275"/>
                <a:gd name="connsiteX18" fmla="*/ 5377488 w 6158587"/>
                <a:gd name="connsiteY18" fmla="*/ 5704644 h 6857275"/>
                <a:gd name="connsiteX19" fmla="*/ 5492012 w 6158587"/>
                <a:gd name="connsiteY19" fmla="*/ 5545320 h 6857275"/>
                <a:gd name="connsiteX20" fmla="*/ 5598378 w 6158587"/>
                <a:gd name="connsiteY20" fmla="*/ 5383077 h 6857275"/>
                <a:gd name="connsiteX21" fmla="*/ 5694293 w 6158587"/>
                <a:gd name="connsiteY21" fmla="*/ 5215869 h 6857275"/>
                <a:gd name="connsiteX22" fmla="*/ 5726646 w 6158587"/>
                <a:gd name="connsiteY22" fmla="*/ 5151759 h 6857275"/>
                <a:gd name="connsiteX23" fmla="*/ 5736953 w 6158587"/>
                <a:gd name="connsiteY23" fmla="*/ 5130730 h 6857275"/>
                <a:gd name="connsiteX24" fmla="*/ 5748406 w 6158587"/>
                <a:gd name="connsiteY24" fmla="*/ 5105613 h 6857275"/>
                <a:gd name="connsiteX25" fmla="*/ 5775318 w 6158587"/>
                <a:gd name="connsiteY25" fmla="*/ 5043695 h 6857275"/>
                <a:gd name="connsiteX26" fmla="*/ 5887267 w 6158587"/>
                <a:gd name="connsiteY26" fmla="*/ 4677444 h 6857275"/>
                <a:gd name="connsiteX27" fmla="*/ 5925776 w 6158587"/>
                <a:gd name="connsiteY27" fmla="*/ 4291476 h 6857275"/>
                <a:gd name="connsiteX28" fmla="*/ 5837592 w 6158587"/>
                <a:gd name="connsiteY28" fmla="*/ 3514285 h 6857275"/>
                <a:gd name="connsiteX29" fmla="*/ 5728651 w 6158587"/>
                <a:gd name="connsiteY29" fmla="*/ 3139270 h 6857275"/>
                <a:gd name="connsiteX30" fmla="*/ 5728651 w 6158587"/>
                <a:gd name="connsiteY30" fmla="*/ 3138540 h 6857275"/>
                <a:gd name="connsiteX31" fmla="*/ 5707749 w 6158587"/>
                <a:gd name="connsiteY31" fmla="*/ 3080127 h 6857275"/>
                <a:gd name="connsiteX32" fmla="*/ 5695151 w 6158587"/>
                <a:gd name="connsiteY32" fmla="*/ 3046393 h 6857275"/>
                <a:gd name="connsiteX33" fmla="*/ 5662512 w 6158587"/>
                <a:gd name="connsiteY33" fmla="*/ 2963300 h 6857275"/>
                <a:gd name="connsiteX34" fmla="*/ 5659648 w 6158587"/>
                <a:gd name="connsiteY34" fmla="*/ 2956436 h 6857275"/>
                <a:gd name="connsiteX35" fmla="*/ 5641039 w 6158587"/>
                <a:gd name="connsiteY35" fmla="*/ 2911751 h 6857275"/>
                <a:gd name="connsiteX36" fmla="*/ 5621283 w 6158587"/>
                <a:gd name="connsiteY36" fmla="*/ 2867941 h 6857275"/>
                <a:gd name="connsiteX37" fmla="*/ 5581056 w 6158587"/>
                <a:gd name="connsiteY37" fmla="*/ 2780320 h 6857275"/>
                <a:gd name="connsiteX38" fmla="*/ 5397674 w 6158587"/>
                <a:gd name="connsiteY38" fmla="*/ 2438163 h 6857275"/>
                <a:gd name="connsiteX39" fmla="*/ 5182080 w 6158587"/>
                <a:gd name="connsiteY39" fmla="*/ 2116889 h 6857275"/>
                <a:gd name="connsiteX40" fmla="*/ 4676024 w 6158587"/>
                <a:gd name="connsiteY40" fmla="*/ 1540786 h 6857275"/>
                <a:gd name="connsiteX41" fmla="*/ 4391860 w 6158587"/>
                <a:gd name="connsiteY41" fmla="*/ 1286395 h 6857275"/>
                <a:gd name="connsiteX42" fmla="*/ 4318851 w 6158587"/>
                <a:gd name="connsiteY42" fmla="*/ 1226959 h 6857275"/>
                <a:gd name="connsiteX43" fmla="*/ 4306254 w 6158587"/>
                <a:gd name="connsiteY43" fmla="*/ 1216883 h 6857275"/>
                <a:gd name="connsiteX44" fmla="*/ 4244123 w 6158587"/>
                <a:gd name="connsiteY44" fmla="*/ 1168254 h 6857275"/>
                <a:gd name="connsiteX45" fmla="*/ 4092378 w 6158587"/>
                <a:gd name="connsiteY45" fmla="*/ 1055078 h 6857275"/>
                <a:gd name="connsiteX46" fmla="*/ 3449179 w 6158587"/>
                <a:gd name="connsiteY46" fmla="*/ 660348 h 6857275"/>
                <a:gd name="connsiteX47" fmla="*/ 3110758 w 6158587"/>
                <a:gd name="connsiteY47" fmla="*/ 500442 h 6857275"/>
                <a:gd name="connsiteX48" fmla="*/ 2762316 w 6158587"/>
                <a:gd name="connsiteY48" fmla="*/ 368135 h 6857275"/>
                <a:gd name="connsiteX49" fmla="*/ 2404426 w 6158587"/>
                <a:gd name="connsiteY49" fmla="*/ 264452 h 6857275"/>
                <a:gd name="connsiteX50" fmla="*/ 2040668 w 6158587"/>
                <a:gd name="connsiteY50" fmla="*/ 191435 h 6857275"/>
                <a:gd name="connsiteX51" fmla="*/ 1461459 w 6158587"/>
                <a:gd name="connsiteY51" fmla="*/ 147625 h 6857275"/>
                <a:gd name="connsiteX52" fmla="*/ 1300837 w 6158587"/>
                <a:gd name="connsiteY52" fmla="*/ 150983 h 6857275"/>
                <a:gd name="connsiteX53" fmla="*/ 932928 w 6158587"/>
                <a:gd name="connsiteY53" fmla="*/ 183842 h 6857275"/>
                <a:gd name="connsiteX54" fmla="*/ 568022 w 6158587"/>
                <a:gd name="connsiteY54" fmla="*/ 256858 h 6857275"/>
                <a:gd name="connsiteX55" fmla="*/ 39597 w 6158587"/>
                <a:gd name="connsiteY55" fmla="*/ 447169 h 6857275"/>
                <a:gd name="connsiteX56" fmla="*/ 0 w 6158587"/>
                <a:gd name="connsiteY56" fmla="*/ 467328 h 6857275"/>
                <a:gd name="connsiteX57" fmla="*/ 0 w 6158587"/>
                <a:gd name="connsiteY57" fmla="*/ 112255 h 6857275"/>
                <a:gd name="connsiteX58" fmla="*/ 79310 w 6158587"/>
                <a:gd name="connsiteY58" fmla="*/ 70390 h 68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58587" h="6857275">
                  <a:moveTo>
                    <a:pt x="233278" y="0"/>
                  </a:moveTo>
                  <a:lnTo>
                    <a:pt x="3441063" y="0"/>
                  </a:lnTo>
                  <a:lnTo>
                    <a:pt x="3535825" y="38136"/>
                  </a:lnTo>
                  <a:cubicBezTo>
                    <a:pt x="5077434" y="703644"/>
                    <a:pt x="6158926" y="2261149"/>
                    <a:pt x="6158587" y="4076179"/>
                  </a:cubicBezTo>
                  <a:cubicBezTo>
                    <a:pt x="6158441" y="4852011"/>
                    <a:pt x="5956378" y="5613884"/>
                    <a:pt x="5573039" y="6283960"/>
                  </a:cubicBezTo>
                  <a:cubicBezTo>
                    <a:pt x="5468266" y="6466229"/>
                    <a:pt x="5351134" y="6639962"/>
                    <a:pt x="5222761" y="6804016"/>
                  </a:cubicBezTo>
                  <a:lnTo>
                    <a:pt x="5179011" y="6857275"/>
                  </a:lnTo>
                  <a:lnTo>
                    <a:pt x="4477061" y="6857275"/>
                  </a:lnTo>
                  <a:lnTo>
                    <a:pt x="4532922" y="6798071"/>
                  </a:lnTo>
                  <a:cubicBezTo>
                    <a:pt x="4575851" y="6750793"/>
                    <a:pt x="4618547" y="6701908"/>
                    <a:pt x="4660563" y="6651672"/>
                  </a:cubicBezTo>
                  <a:cubicBezTo>
                    <a:pt x="4698786" y="6606693"/>
                    <a:pt x="4736294" y="6559232"/>
                    <a:pt x="4772511" y="6513379"/>
                  </a:cubicBezTo>
                  <a:lnTo>
                    <a:pt x="4781959" y="6501404"/>
                  </a:lnTo>
                  <a:lnTo>
                    <a:pt x="4800713" y="6476578"/>
                  </a:lnTo>
                  <a:cubicBezTo>
                    <a:pt x="4833067" y="6434082"/>
                    <a:pt x="4866565" y="6389979"/>
                    <a:pt x="4897916" y="6345878"/>
                  </a:cubicBezTo>
                  <a:cubicBezTo>
                    <a:pt x="4916097" y="6321199"/>
                    <a:pt x="4934277" y="6295788"/>
                    <a:pt x="4953461" y="6268773"/>
                  </a:cubicBezTo>
                  <a:cubicBezTo>
                    <a:pt x="4972643" y="6241756"/>
                    <a:pt x="4994547" y="6211234"/>
                    <a:pt x="5015304" y="6182904"/>
                  </a:cubicBezTo>
                  <a:cubicBezTo>
                    <a:pt x="5059253" y="6123177"/>
                    <a:pt x="5103202" y="6065201"/>
                    <a:pt x="5136557" y="6021245"/>
                  </a:cubicBezTo>
                  <a:cubicBezTo>
                    <a:pt x="5169913" y="5977289"/>
                    <a:pt x="5200977" y="5936836"/>
                    <a:pt x="5232471" y="5895802"/>
                  </a:cubicBezTo>
                  <a:cubicBezTo>
                    <a:pt x="5280429" y="5833299"/>
                    <a:pt x="5330104" y="5768607"/>
                    <a:pt x="5377488" y="5704644"/>
                  </a:cubicBezTo>
                  <a:cubicBezTo>
                    <a:pt x="5414708" y="5654117"/>
                    <a:pt x="5454220" y="5600229"/>
                    <a:pt x="5492012" y="5545320"/>
                  </a:cubicBezTo>
                  <a:cubicBezTo>
                    <a:pt x="5532669" y="5485739"/>
                    <a:pt x="5566453" y="5435067"/>
                    <a:pt x="5598378" y="5383077"/>
                  </a:cubicBezTo>
                  <a:cubicBezTo>
                    <a:pt x="5639177" y="5317217"/>
                    <a:pt x="5668668" y="5266250"/>
                    <a:pt x="5694293" y="5215869"/>
                  </a:cubicBezTo>
                  <a:cubicBezTo>
                    <a:pt x="5705458" y="5195133"/>
                    <a:pt x="5715765" y="5174104"/>
                    <a:pt x="5726646" y="5151759"/>
                  </a:cubicBezTo>
                  <a:lnTo>
                    <a:pt x="5736953" y="5130730"/>
                  </a:lnTo>
                  <a:cubicBezTo>
                    <a:pt x="5740675" y="5122261"/>
                    <a:pt x="5744540" y="5113938"/>
                    <a:pt x="5748406" y="5105613"/>
                  </a:cubicBezTo>
                  <a:cubicBezTo>
                    <a:pt x="5757997" y="5084293"/>
                    <a:pt x="5767159" y="5064140"/>
                    <a:pt x="5775318" y="5043695"/>
                  </a:cubicBezTo>
                  <a:cubicBezTo>
                    <a:pt x="5824718" y="4925802"/>
                    <a:pt x="5862228" y="4803091"/>
                    <a:pt x="5887267" y="4677444"/>
                  </a:cubicBezTo>
                  <a:cubicBezTo>
                    <a:pt x="5911983" y="4550307"/>
                    <a:pt x="5924876" y="4421080"/>
                    <a:pt x="5925776" y="4291476"/>
                  </a:cubicBezTo>
                  <a:cubicBezTo>
                    <a:pt x="5925724" y="4029813"/>
                    <a:pt x="5896133" y="3769041"/>
                    <a:pt x="5837592" y="3514285"/>
                  </a:cubicBezTo>
                  <a:cubicBezTo>
                    <a:pt x="5808496" y="3387220"/>
                    <a:pt x="5772120" y="3261997"/>
                    <a:pt x="5728651" y="3139270"/>
                  </a:cubicBezTo>
                  <a:lnTo>
                    <a:pt x="5728651" y="3138540"/>
                  </a:lnTo>
                  <a:cubicBezTo>
                    <a:pt x="5722351" y="3119409"/>
                    <a:pt x="5715193" y="3100717"/>
                    <a:pt x="5707749" y="3080127"/>
                  </a:cubicBezTo>
                  <a:cubicBezTo>
                    <a:pt x="5703455" y="3068883"/>
                    <a:pt x="5699302" y="3057637"/>
                    <a:pt x="5695151" y="3046393"/>
                  </a:cubicBezTo>
                  <a:cubicBezTo>
                    <a:pt x="5685131" y="3018793"/>
                    <a:pt x="5674107" y="2991778"/>
                    <a:pt x="5662512" y="2963300"/>
                  </a:cubicBezTo>
                  <a:lnTo>
                    <a:pt x="5659648" y="2956436"/>
                  </a:lnTo>
                  <a:lnTo>
                    <a:pt x="5641039" y="2911751"/>
                  </a:lnTo>
                  <a:lnTo>
                    <a:pt x="5621283" y="2867941"/>
                  </a:lnTo>
                  <a:cubicBezTo>
                    <a:pt x="5609687" y="2841362"/>
                    <a:pt x="5595944" y="2810548"/>
                    <a:pt x="5581056" y="2780320"/>
                  </a:cubicBezTo>
                  <a:cubicBezTo>
                    <a:pt x="5530665" y="2672839"/>
                    <a:pt x="5470683" y="2561270"/>
                    <a:pt x="5397674" y="2438163"/>
                  </a:cubicBezTo>
                  <a:cubicBezTo>
                    <a:pt x="5332395" y="2330974"/>
                    <a:pt x="5259814" y="2222909"/>
                    <a:pt x="5182080" y="2116889"/>
                  </a:cubicBezTo>
                  <a:cubicBezTo>
                    <a:pt x="5029667" y="1910602"/>
                    <a:pt x="4860375" y="1717880"/>
                    <a:pt x="4676024" y="1540786"/>
                  </a:cubicBezTo>
                  <a:cubicBezTo>
                    <a:pt x="4590130" y="1458131"/>
                    <a:pt x="4497795" y="1374893"/>
                    <a:pt x="4391860" y="1286395"/>
                  </a:cubicBezTo>
                  <a:cubicBezTo>
                    <a:pt x="4370530" y="1268433"/>
                    <a:pt x="4345334" y="1247404"/>
                    <a:pt x="4318851" y="1226959"/>
                  </a:cubicBezTo>
                  <a:lnTo>
                    <a:pt x="4306254" y="1216883"/>
                  </a:lnTo>
                  <a:cubicBezTo>
                    <a:pt x="4285925" y="1200673"/>
                    <a:pt x="4264880" y="1183880"/>
                    <a:pt x="4244123" y="1168254"/>
                  </a:cubicBezTo>
                  <a:cubicBezTo>
                    <a:pt x="4189438" y="1125467"/>
                    <a:pt x="4134322" y="1085307"/>
                    <a:pt x="4092378" y="1055078"/>
                  </a:cubicBezTo>
                  <a:cubicBezTo>
                    <a:pt x="3887264" y="908357"/>
                    <a:pt x="3672344" y="776461"/>
                    <a:pt x="3449179" y="660348"/>
                  </a:cubicBezTo>
                  <a:cubicBezTo>
                    <a:pt x="3338519" y="602958"/>
                    <a:pt x="3224710" y="549071"/>
                    <a:pt x="3110758" y="500442"/>
                  </a:cubicBezTo>
                  <a:cubicBezTo>
                    <a:pt x="2996806" y="451812"/>
                    <a:pt x="2879991" y="407565"/>
                    <a:pt x="2762316" y="368135"/>
                  </a:cubicBezTo>
                  <a:cubicBezTo>
                    <a:pt x="2649508" y="330312"/>
                    <a:pt x="2529403" y="295119"/>
                    <a:pt x="2404426" y="264452"/>
                  </a:cubicBezTo>
                  <a:cubicBezTo>
                    <a:pt x="2288900" y="236121"/>
                    <a:pt x="2166502" y="211733"/>
                    <a:pt x="2040668" y="191435"/>
                  </a:cubicBezTo>
                  <a:cubicBezTo>
                    <a:pt x="1848910" y="162425"/>
                    <a:pt x="1655321" y="147782"/>
                    <a:pt x="1461459" y="147625"/>
                  </a:cubicBezTo>
                  <a:cubicBezTo>
                    <a:pt x="1408061" y="147625"/>
                    <a:pt x="1354092" y="148794"/>
                    <a:pt x="1300837" y="150983"/>
                  </a:cubicBezTo>
                  <a:cubicBezTo>
                    <a:pt x="1177739" y="155618"/>
                    <a:pt x="1054939" y="166584"/>
                    <a:pt x="932928" y="183842"/>
                  </a:cubicBezTo>
                  <a:cubicBezTo>
                    <a:pt x="810083" y="201379"/>
                    <a:pt x="688259" y="225753"/>
                    <a:pt x="568022" y="256858"/>
                  </a:cubicBezTo>
                  <a:cubicBezTo>
                    <a:pt x="386369" y="303536"/>
                    <a:pt x="209474" y="367270"/>
                    <a:pt x="39597" y="447169"/>
                  </a:cubicBezTo>
                  <a:lnTo>
                    <a:pt x="0" y="467328"/>
                  </a:lnTo>
                  <a:lnTo>
                    <a:pt x="0" y="112255"/>
                  </a:lnTo>
                  <a:lnTo>
                    <a:pt x="79310" y="703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grpSp>
    </p:spTree>
    <p:extLst>
      <p:ext uri="{BB962C8B-B14F-4D97-AF65-F5344CB8AC3E}">
        <p14:creationId xmlns:p14="http://schemas.microsoft.com/office/powerpoint/2010/main" val="4026093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9F1FA8-6B63-7287-7F74-532BBBAA6264}"/>
              </a:ext>
            </a:extLst>
          </p:cNvPr>
          <p:cNvSpPr>
            <a:spLocks noGrp="1"/>
          </p:cNvSpPr>
          <p:nvPr>
            <p:ph type="title"/>
          </p:nvPr>
        </p:nvSpPr>
        <p:spPr>
          <a:xfrm>
            <a:off x="838200" y="365125"/>
            <a:ext cx="10515600" cy="1325563"/>
          </a:xfrm>
        </p:spPr>
        <p:txBody>
          <a:bodyPr>
            <a:normAutofit/>
          </a:bodyPr>
          <a:lstStyle/>
          <a:p>
            <a:r>
              <a:rPr lang="en-US" sz="5400"/>
              <a:t>Concepts</a:t>
            </a:r>
            <a:endParaRPr lang="en-CA"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1B4FF5-A316-15AD-BC4D-AFD0B5B9BC81}"/>
              </a:ext>
            </a:extLst>
          </p:cNvPr>
          <p:cNvSpPr>
            <a:spLocks noGrp="1"/>
          </p:cNvSpPr>
          <p:nvPr>
            <p:ph idx="1"/>
          </p:nvPr>
        </p:nvSpPr>
        <p:spPr>
          <a:xfrm>
            <a:off x="838200" y="1929384"/>
            <a:ext cx="10515600" cy="4251960"/>
          </a:xfrm>
        </p:spPr>
        <p:txBody>
          <a:bodyPr>
            <a:normAutofit/>
          </a:bodyPr>
          <a:lstStyle/>
          <a:p>
            <a:r>
              <a:rPr lang="en-US" sz="2200" dirty="0"/>
              <a:t>Decoder block</a:t>
            </a:r>
          </a:p>
          <a:p>
            <a:pPr lvl="1"/>
            <a:r>
              <a:rPr lang="en-US" sz="1800" dirty="0"/>
              <a:t>Attention sublayer</a:t>
            </a:r>
          </a:p>
          <a:p>
            <a:pPr lvl="1"/>
            <a:r>
              <a:rPr lang="en-US" sz="1800" dirty="0"/>
              <a:t>Feed forward sublayer</a:t>
            </a:r>
          </a:p>
          <a:p>
            <a:r>
              <a:rPr lang="en-US" sz="2200" dirty="0"/>
              <a:t>Residual connections</a:t>
            </a:r>
          </a:p>
          <a:p>
            <a:r>
              <a:rPr lang="en-US" sz="2200" dirty="0"/>
              <a:t>Stacking multiple decoder blocks</a:t>
            </a:r>
          </a:p>
          <a:p>
            <a:r>
              <a:rPr lang="en-US" sz="2200" dirty="0"/>
              <a:t>Output layer</a:t>
            </a:r>
          </a:p>
        </p:txBody>
      </p:sp>
    </p:spTree>
    <p:extLst>
      <p:ext uri="{BB962C8B-B14F-4D97-AF65-F5344CB8AC3E}">
        <p14:creationId xmlns:p14="http://schemas.microsoft.com/office/powerpoint/2010/main" val="31319782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635000" y="640823"/>
            <a:ext cx="3418659" cy="5583148"/>
          </a:xfrm>
        </p:spPr>
        <p:txBody>
          <a:bodyPr anchor="ctr">
            <a:normAutofit/>
          </a:bodyPr>
          <a:lstStyle/>
          <a:p>
            <a:r>
              <a:rPr lang="en-US" sz="5400" dirty="0"/>
              <a:t>Decoder block</a:t>
            </a:r>
            <a:endParaRPr lang="en-CA" sz="5400" dirty="0"/>
          </a:p>
        </p:txBody>
      </p:sp>
      <p:sp>
        <p:nvSpPr>
          <p:cNvPr id="4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0B996F1-4B0F-C79D-E3D0-71281EA59697}"/>
              </a:ext>
            </a:extLst>
          </p:cNvPr>
          <p:cNvGrpSpPr/>
          <p:nvPr/>
        </p:nvGrpSpPr>
        <p:grpSpPr>
          <a:xfrm>
            <a:off x="5688601" y="640822"/>
            <a:ext cx="4819346" cy="5536145"/>
            <a:chOff x="6738616" y="640822"/>
            <a:chExt cx="4903140" cy="5632398"/>
          </a:xfrm>
        </p:grpSpPr>
        <p:sp>
          <p:nvSpPr>
            <p:cNvPr id="16" name="Rectangle: Rounded Corners 15">
              <a:extLst>
                <a:ext uri="{FF2B5EF4-FFF2-40B4-BE49-F238E27FC236}">
                  <a16:creationId xmlns:a16="http://schemas.microsoft.com/office/drawing/2014/main" id="{269D6AD7-F877-61B4-D5E5-D24B484A5AD8}"/>
                </a:ext>
              </a:extLst>
            </p:cNvPr>
            <p:cNvSpPr/>
            <p:nvPr/>
          </p:nvSpPr>
          <p:spPr>
            <a:xfrm>
              <a:off x="8535684" y="5824816"/>
              <a:ext cx="1671349" cy="448404"/>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94684">
                <a:spcAft>
                  <a:spcPts val="588"/>
                </a:spcAft>
              </a:pPr>
              <a:r>
                <a:rPr lang="en-US" sz="1958" kern="1200">
                  <a:solidFill>
                    <a:schemeClr val="tx1"/>
                  </a:solidFill>
                  <a:latin typeface="+mn-lt"/>
                  <a:ea typeface="+mn-ea"/>
                  <a:cs typeface="+mn-cs"/>
                </a:rPr>
                <a:t>Token</a:t>
              </a:r>
              <a:endParaRPr lang="en-CA">
                <a:solidFill>
                  <a:schemeClr val="tx1"/>
                </a:solidFill>
              </a:endParaRPr>
            </a:p>
          </p:txBody>
        </p:sp>
        <p:sp>
          <p:nvSpPr>
            <p:cNvPr id="17" name="Rectangle: Rounded Corners 16">
              <a:extLst>
                <a:ext uri="{FF2B5EF4-FFF2-40B4-BE49-F238E27FC236}">
                  <a16:creationId xmlns:a16="http://schemas.microsoft.com/office/drawing/2014/main" id="{29C4A04C-5714-7503-8B19-C1F987611217}"/>
                </a:ext>
              </a:extLst>
            </p:cNvPr>
            <p:cNvSpPr/>
            <p:nvPr/>
          </p:nvSpPr>
          <p:spPr>
            <a:xfrm>
              <a:off x="8370210" y="5109698"/>
              <a:ext cx="1994157" cy="47067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94684">
                <a:spcAft>
                  <a:spcPts val="588"/>
                </a:spcAft>
              </a:pPr>
              <a:r>
                <a:rPr lang="en-US" sz="1958" kern="1200">
                  <a:solidFill>
                    <a:srgbClr val="555555"/>
                  </a:solidFill>
                  <a:latin typeface="+mn-lt"/>
                  <a:ea typeface="+mn-ea"/>
                  <a:cs typeface="+mn-cs"/>
                </a:rPr>
                <a:t>Embedding</a:t>
              </a:r>
              <a:endParaRPr lang="en-CA"/>
            </a:p>
          </p:txBody>
        </p:sp>
        <p:sp>
          <p:nvSpPr>
            <p:cNvPr id="18" name="Rectangle: Rounded Corners 17">
              <a:extLst>
                <a:ext uri="{FF2B5EF4-FFF2-40B4-BE49-F238E27FC236}">
                  <a16:creationId xmlns:a16="http://schemas.microsoft.com/office/drawing/2014/main" id="{D863B1AF-556A-2BFD-6770-3B02829B1BD5}"/>
                </a:ext>
              </a:extLst>
            </p:cNvPr>
            <p:cNvSpPr/>
            <p:nvPr/>
          </p:nvSpPr>
          <p:spPr>
            <a:xfrm>
              <a:off x="6959001" y="4177758"/>
              <a:ext cx="1994157" cy="473351"/>
            </a:xfrm>
            <a:prstGeom prst="roundRect">
              <a:avLst/>
            </a:prstGeom>
            <a:solidFill>
              <a:schemeClr val="accent6">
                <a:lumMod val="20000"/>
                <a:lumOff val="80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94684">
                <a:spcAft>
                  <a:spcPts val="588"/>
                </a:spcAft>
              </a:pPr>
              <a:r>
                <a:rPr lang="en-US" sz="1958" kern="1200">
                  <a:solidFill>
                    <a:srgbClr val="555555"/>
                  </a:solidFill>
                  <a:latin typeface="+mn-lt"/>
                  <a:ea typeface="+mn-ea"/>
                  <a:cs typeface="+mn-cs"/>
                </a:rPr>
                <a:t>Attention</a:t>
              </a:r>
              <a:endParaRPr lang="en-CA"/>
            </a:p>
          </p:txBody>
        </p:sp>
        <p:sp>
          <p:nvSpPr>
            <p:cNvPr id="19" name="Rectangle: Rounded Corners 18">
              <a:extLst>
                <a:ext uri="{FF2B5EF4-FFF2-40B4-BE49-F238E27FC236}">
                  <a16:creationId xmlns:a16="http://schemas.microsoft.com/office/drawing/2014/main" id="{BE6EE8FF-81D0-FC9A-CAFC-0AB5F3A442FA}"/>
                </a:ext>
              </a:extLst>
            </p:cNvPr>
            <p:cNvSpPr/>
            <p:nvPr/>
          </p:nvSpPr>
          <p:spPr>
            <a:xfrm>
              <a:off x="6959001" y="2726822"/>
              <a:ext cx="1994157" cy="449083"/>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94684">
                <a:spcAft>
                  <a:spcPts val="588"/>
                </a:spcAft>
              </a:pPr>
              <a:r>
                <a:rPr lang="en-US" sz="1958" kern="1200">
                  <a:solidFill>
                    <a:srgbClr val="555555"/>
                  </a:solidFill>
                  <a:latin typeface="+mn-lt"/>
                  <a:ea typeface="+mn-ea"/>
                  <a:cs typeface="+mn-cs"/>
                </a:rPr>
                <a:t>Feed forward</a:t>
              </a:r>
              <a:endParaRPr lang="en-CA"/>
            </a:p>
          </p:txBody>
        </p:sp>
        <p:sp>
          <p:nvSpPr>
            <p:cNvPr id="21" name="Rectangle: Rounded Corners 20">
              <a:extLst>
                <a:ext uri="{FF2B5EF4-FFF2-40B4-BE49-F238E27FC236}">
                  <a16:creationId xmlns:a16="http://schemas.microsoft.com/office/drawing/2014/main" id="{4E568C85-E464-E155-5362-2DE942817EBF}"/>
                </a:ext>
              </a:extLst>
            </p:cNvPr>
            <p:cNvSpPr/>
            <p:nvPr/>
          </p:nvSpPr>
          <p:spPr>
            <a:xfrm>
              <a:off x="8361548" y="1469252"/>
              <a:ext cx="1994157" cy="480655"/>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94684">
                <a:spcAft>
                  <a:spcPts val="588"/>
                </a:spcAft>
              </a:pPr>
              <a:r>
                <a:rPr lang="en-US" sz="2000" kern="1200" dirty="0">
                  <a:solidFill>
                    <a:srgbClr val="555555"/>
                  </a:solidFill>
                  <a:latin typeface="+mn-lt"/>
                  <a:ea typeface="+mn-ea"/>
                  <a:cs typeface="+mn-cs"/>
                </a:rPr>
                <a:t>Output</a:t>
              </a:r>
              <a:endParaRPr lang="en-CA" sz="2000" dirty="0"/>
            </a:p>
          </p:txBody>
        </p:sp>
        <p:cxnSp>
          <p:nvCxnSpPr>
            <p:cNvPr id="23" name="Straight Arrow Connector 22">
              <a:extLst>
                <a:ext uri="{FF2B5EF4-FFF2-40B4-BE49-F238E27FC236}">
                  <a16:creationId xmlns:a16="http://schemas.microsoft.com/office/drawing/2014/main" id="{09F0434F-1B45-1B28-D81A-760A834E5611}"/>
                </a:ext>
              </a:extLst>
            </p:cNvPr>
            <p:cNvCxnSpPr>
              <a:cxnSpLocks/>
              <a:stCxn id="17" idx="0"/>
              <a:endCxn id="32" idx="1"/>
            </p:cNvCxnSpPr>
            <p:nvPr/>
          </p:nvCxnSpPr>
          <p:spPr>
            <a:xfrm flipH="1" flipV="1">
              <a:off x="9355696" y="3756046"/>
              <a:ext cx="11593" cy="1353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C02424C7-E662-2509-2822-E84E531027A7}"/>
                </a:ext>
              </a:extLst>
            </p:cNvPr>
            <p:cNvCxnSpPr>
              <a:cxnSpLocks/>
              <a:stCxn id="17" idx="0"/>
              <a:endCxn id="18" idx="2"/>
            </p:cNvCxnSpPr>
            <p:nvPr/>
          </p:nvCxnSpPr>
          <p:spPr>
            <a:xfrm rot="16200000" flipV="1">
              <a:off x="8432391" y="4174799"/>
              <a:ext cx="458589" cy="14112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72B1591-5F19-9D38-07FC-0F18A30E88A3}"/>
                </a:ext>
              </a:extLst>
            </p:cNvPr>
            <p:cNvCxnSpPr>
              <a:cxnSpLocks/>
              <a:stCxn id="19" idx="0"/>
              <a:endCxn id="31" idx="1"/>
            </p:cNvCxnSpPr>
            <p:nvPr/>
          </p:nvCxnSpPr>
          <p:spPr>
            <a:xfrm rot="5400000" flipH="1" flipV="1">
              <a:off x="8467262" y="1843788"/>
              <a:ext cx="371853" cy="13942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8596865-A9DA-924C-CACB-D6EF1E330546}"/>
                </a:ext>
              </a:extLst>
            </p:cNvPr>
            <p:cNvCxnSpPr>
              <a:cxnSpLocks/>
              <a:stCxn id="16" idx="0"/>
              <a:endCxn id="17" idx="2"/>
            </p:cNvCxnSpPr>
            <p:nvPr/>
          </p:nvCxnSpPr>
          <p:spPr>
            <a:xfrm flipH="1" flipV="1">
              <a:off x="9367289" y="5580372"/>
              <a:ext cx="4070" cy="244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B38D3ECE-35D0-C6F3-F43A-CC4207EDA70E}"/>
                </a:ext>
              </a:extLst>
            </p:cNvPr>
            <p:cNvSpPr/>
            <p:nvPr/>
          </p:nvSpPr>
          <p:spPr>
            <a:xfrm>
              <a:off x="8364858" y="640822"/>
              <a:ext cx="1994157" cy="54306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94684">
                <a:spcAft>
                  <a:spcPts val="588"/>
                </a:spcAft>
              </a:pPr>
              <a:r>
                <a:rPr lang="en-US" sz="1958" kern="1200" dirty="0">
                  <a:solidFill>
                    <a:schemeClr val="tx1"/>
                  </a:solidFill>
                  <a:latin typeface="+mn-lt"/>
                  <a:ea typeface="+mn-ea"/>
                  <a:cs typeface="+mn-cs"/>
                </a:rPr>
                <a:t>Next token</a:t>
              </a:r>
              <a:endParaRPr lang="en-CA" dirty="0">
                <a:solidFill>
                  <a:schemeClr val="tx1"/>
                </a:solidFill>
              </a:endParaRPr>
            </a:p>
          </p:txBody>
        </p:sp>
        <p:cxnSp>
          <p:nvCxnSpPr>
            <p:cNvPr id="30" name="Straight Arrow Connector 29">
              <a:extLst>
                <a:ext uri="{FF2B5EF4-FFF2-40B4-BE49-F238E27FC236}">
                  <a16:creationId xmlns:a16="http://schemas.microsoft.com/office/drawing/2014/main" id="{26E700AE-7E5A-F079-AFC8-580CC6FD6427}"/>
                </a:ext>
              </a:extLst>
            </p:cNvPr>
            <p:cNvCxnSpPr>
              <a:cxnSpLocks/>
              <a:stCxn id="21" idx="0"/>
              <a:endCxn id="27" idx="2"/>
            </p:cNvCxnSpPr>
            <p:nvPr/>
          </p:nvCxnSpPr>
          <p:spPr>
            <a:xfrm flipV="1">
              <a:off x="9358627" y="1183884"/>
              <a:ext cx="3310" cy="285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Plus Sign 30">
              <a:extLst>
                <a:ext uri="{FF2B5EF4-FFF2-40B4-BE49-F238E27FC236}">
                  <a16:creationId xmlns:a16="http://schemas.microsoft.com/office/drawing/2014/main" id="{FA29ABFA-E506-0123-A2D0-8620B220EEC1}"/>
                </a:ext>
              </a:extLst>
            </p:cNvPr>
            <p:cNvSpPr/>
            <p:nvPr/>
          </p:nvSpPr>
          <p:spPr>
            <a:xfrm>
              <a:off x="9273067" y="2214615"/>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Plus Sign 31">
              <a:extLst>
                <a:ext uri="{FF2B5EF4-FFF2-40B4-BE49-F238E27FC236}">
                  <a16:creationId xmlns:a16="http://schemas.microsoft.com/office/drawing/2014/main" id="{315BCB23-227B-E2E0-6AE3-AE2FE3ACFAE8}"/>
                </a:ext>
              </a:extLst>
            </p:cNvPr>
            <p:cNvSpPr/>
            <p:nvPr/>
          </p:nvSpPr>
          <p:spPr>
            <a:xfrm>
              <a:off x="9278467" y="3615692"/>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3" name="Connector: Elbow 32">
              <a:extLst>
                <a:ext uri="{FF2B5EF4-FFF2-40B4-BE49-F238E27FC236}">
                  <a16:creationId xmlns:a16="http://schemas.microsoft.com/office/drawing/2014/main" id="{9977C1C5-0006-FCC6-9C96-689693F56C0A}"/>
                </a:ext>
              </a:extLst>
            </p:cNvPr>
            <p:cNvCxnSpPr>
              <a:cxnSpLocks/>
              <a:stCxn id="18" idx="0"/>
              <a:endCxn id="32" idx="1"/>
            </p:cNvCxnSpPr>
            <p:nvPr/>
          </p:nvCxnSpPr>
          <p:spPr>
            <a:xfrm rot="5400000" flipH="1" flipV="1">
              <a:off x="8445032" y="3267094"/>
              <a:ext cx="421712" cy="13996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9542E3B-04BC-E407-6EE1-324B0EC68FC9}"/>
                </a:ext>
              </a:extLst>
            </p:cNvPr>
            <p:cNvCxnSpPr>
              <a:cxnSpLocks/>
              <a:stCxn id="32" idx="3"/>
              <a:endCxn id="31" idx="1"/>
            </p:cNvCxnSpPr>
            <p:nvPr/>
          </p:nvCxnSpPr>
          <p:spPr>
            <a:xfrm flipH="1" flipV="1">
              <a:off x="9350296" y="2354969"/>
              <a:ext cx="5400" cy="1282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341B835-2201-7515-3574-50D4FE74361F}"/>
                </a:ext>
              </a:extLst>
            </p:cNvPr>
            <p:cNvCxnSpPr>
              <a:cxnSpLocks/>
              <a:stCxn id="31" idx="3"/>
              <a:endCxn id="21" idx="2"/>
            </p:cNvCxnSpPr>
            <p:nvPr/>
          </p:nvCxnSpPr>
          <p:spPr>
            <a:xfrm flipV="1">
              <a:off x="9350296" y="1949907"/>
              <a:ext cx="8331" cy="286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B1504B4B-EBAA-CC00-DAC3-1A8074289F0A}"/>
                </a:ext>
              </a:extLst>
            </p:cNvPr>
            <p:cNvCxnSpPr>
              <a:cxnSpLocks/>
              <a:stCxn id="32" idx="3"/>
              <a:endCxn id="19" idx="2"/>
            </p:cNvCxnSpPr>
            <p:nvPr/>
          </p:nvCxnSpPr>
          <p:spPr>
            <a:xfrm rot="16200000" flipV="1">
              <a:off x="8425271" y="2706714"/>
              <a:ext cx="461234" cy="13996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3EEC2455-3266-15D1-D92F-B467B6FF983C}"/>
                </a:ext>
              </a:extLst>
            </p:cNvPr>
            <p:cNvSpPr/>
            <p:nvPr/>
          </p:nvSpPr>
          <p:spPr>
            <a:xfrm>
              <a:off x="6738616" y="2170497"/>
              <a:ext cx="4903140" cy="2776888"/>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2000">
                <a:solidFill>
                  <a:schemeClr val="tx1"/>
                </a:solidFill>
              </a:endParaRPr>
            </a:p>
          </p:txBody>
        </p:sp>
      </p:grpSp>
    </p:spTree>
    <p:extLst>
      <p:ext uri="{BB962C8B-B14F-4D97-AF65-F5344CB8AC3E}">
        <p14:creationId xmlns:p14="http://schemas.microsoft.com/office/powerpoint/2010/main" val="245274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7" name="Rectangle 106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630936" y="640080"/>
            <a:ext cx="4818888" cy="1481328"/>
          </a:xfrm>
        </p:spPr>
        <p:txBody>
          <a:bodyPr anchor="b">
            <a:normAutofit/>
          </a:bodyPr>
          <a:lstStyle/>
          <a:p>
            <a:r>
              <a:rPr lang="en-US" sz="5400"/>
              <a:t>Attention</a:t>
            </a:r>
            <a:endParaRPr lang="en-CA" sz="5400"/>
          </a:p>
        </p:txBody>
      </p:sp>
      <p:sp>
        <p:nvSpPr>
          <p:cNvPr id="106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C3966D-F522-27E2-BB88-9797885CD381}"/>
              </a:ext>
            </a:extLst>
          </p:cNvPr>
          <p:cNvSpPr>
            <a:spLocks noGrp="1"/>
          </p:cNvSpPr>
          <p:nvPr>
            <p:ph idx="1"/>
          </p:nvPr>
        </p:nvSpPr>
        <p:spPr>
          <a:xfrm>
            <a:off x="630936" y="2660904"/>
            <a:ext cx="4818888" cy="3547872"/>
          </a:xfrm>
        </p:spPr>
        <p:txBody>
          <a:bodyPr anchor="t">
            <a:normAutofit/>
          </a:bodyPr>
          <a:lstStyle/>
          <a:p>
            <a:r>
              <a:rPr lang="en-US" sz="2200" dirty="0"/>
              <a:t>Contextual meaning of a token</a:t>
            </a:r>
          </a:p>
          <a:p>
            <a:r>
              <a:rPr lang="en-US" sz="2200" dirty="0"/>
              <a:t>Long range dependencies</a:t>
            </a:r>
          </a:p>
          <a:p>
            <a:r>
              <a:rPr lang="en-US" sz="2200" dirty="0"/>
              <a:t>Focus on relevant parts of the input</a:t>
            </a:r>
          </a:p>
          <a:p>
            <a:pPr marL="0" indent="0">
              <a:buNone/>
            </a:pPr>
            <a:endParaRPr lang="en-CA" sz="2200" dirty="0"/>
          </a:p>
        </p:txBody>
      </p:sp>
      <p:pic>
        <p:nvPicPr>
          <p:cNvPr id="5" name="Picture 4">
            <a:extLst>
              <a:ext uri="{FF2B5EF4-FFF2-40B4-BE49-F238E27FC236}">
                <a16:creationId xmlns:a16="http://schemas.microsoft.com/office/drawing/2014/main" id="{07144C71-15E7-13FB-60A3-9F3CD3D60377}"/>
              </a:ext>
            </a:extLst>
          </p:cNvPr>
          <p:cNvPicPr>
            <a:picLocks noChangeAspect="1"/>
          </p:cNvPicPr>
          <p:nvPr/>
        </p:nvPicPr>
        <p:blipFill>
          <a:blip r:embed="rId2"/>
          <a:stretch>
            <a:fillRect/>
          </a:stretch>
        </p:blipFill>
        <p:spPr>
          <a:xfrm>
            <a:off x="6099048" y="1641188"/>
            <a:ext cx="5458968" cy="3575623"/>
          </a:xfrm>
          <a:prstGeom prst="rect">
            <a:avLst/>
          </a:prstGeom>
        </p:spPr>
      </p:pic>
    </p:spTree>
    <p:extLst>
      <p:ext uri="{BB962C8B-B14F-4D97-AF65-F5344CB8AC3E}">
        <p14:creationId xmlns:p14="http://schemas.microsoft.com/office/powerpoint/2010/main" val="419248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841248" y="548640"/>
            <a:ext cx="3600860" cy="5431536"/>
          </a:xfrm>
        </p:spPr>
        <p:txBody>
          <a:bodyPr>
            <a:normAutofit/>
          </a:bodyPr>
          <a:lstStyle/>
          <a:p>
            <a:r>
              <a:rPr lang="en-US" sz="5400" dirty="0"/>
              <a:t>Attention motivation</a:t>
            </a:r>
            <a:endParaRPr lang="en-CA" sz="5400" dirty="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C3966D-F522-27E2-BB88-9797885CD381}"/>
              </a:ext>
            </a:extLst>
          </p:cNvPr>
          <p:cNvSpPr>
            <a:spLocks noGrp="1"/>
          </p:cNvSpPr>
          <p:nvPr>
            <p:ph idx="1"/>
          </p:nvPr>
        </p:nvSpPr>
        <p:spPr>
          <a:xfrm>
            <a:off x="5126418" y="552091"/>
            <a:ext cx="6224335" cy="5431536"/>
          </a:xfrm>
        </p:spPr>
        <p:txBody>
          <a:bodyPr anchor="ctr">
            <a:normAutofit/>
          </a:bodyPr>
          <a:lstStyle/>
          <a:p>
            <a:pPr marL="457200" indent="-457200">
              <a:buFont typeface="+mj-lt"/>
              <a:buAutoNum type="arabicPeriod"/>
            </a:pPr>
            <a:r>
              <a:rPr lang="en-US" sz="2200" dirty="0"/>
              <a:t>Dog crossed the road because it was tired</a:t>
            </a:r>
            <a:br>
              <a:rPr lang="en-US" sz="2200" dirty="0"/>
            </a:br>
            <a:br>
              <a:rPr lang="en-US" sz="2200" dirty="0"/>
            </a:br>
            <a:r>
              <a:rPr lang="en-US" sz="2200" dirty="0"/>
              <a:t>Dog crossed the road because it was narrow</a:t>
            </a:r>
            <a:br>
              <a:rPr lang="en-US" sz="2200" dirty="0"/>
            </a:br>
            <a:endParaRPr lang="en-US" sz="2200" dirty="0"/>
          </a:p>
          <a:p>
            <a:pPr marL="457200" indent="-457200">
              <a:buFont typeface="+mj-lt"/>
              <a:buAutoNum type="arabicPeriod"/>
            </a:pPr>
            <a:r>
              <a:rPr lang="en-US" sz="2200" dirty="0"/>
              <a:t>Alice visited the bank to deposit money</a:t>
            </a:r>
            <a:br>
              <a:rPr lang="en-US" sz="2200" dirty="0"/>
            </a:br>
            <a:br>
              <a:rPr lang="en-US" sz="2200" dirty="0"/>
            </a:br>
            <a:r>
              <a:rPr lang="en-US" sz="2200" dirty="0"/>
              <a:t>Alice visited the banks of a nearby river</a:t>
            </a:r>
            <a:br>
              <a:rPr lang="en-US" sz="2200" dirty="0"/>
            </a:br>
            <a:endParaRPr lang="en-US" sz="2200" dirty="0"/>
          </a:p>
          <a:p>
            <a:pPr marL="0" indent="0">
              <a:buNone/>
            </a:pPr>
            <a:endParaRPr lang="en-CA" sz="2200" dirty="0"/>
          </a:p>
        </p:txBody>
      </p:sp>
      <p:sp>
        <p:nvSpPr>
          <p:cNvPr id="4" name="Oval 3">
            <a:extLst>
              <a:ext uri="{FF2B5EF4-FFF2-40B4-BE49-F238E27FC236}">
                <a16:creationId xmlns:a16="http://schemas.microsoft.com/office/drawing/2014/main" id="{9FEF5CE9-D283-7518-9BA0-023F7A9AB1F2}"/>
              </a:ext>
            </a:extLst>
          </p:cNvPr>
          <p:cNvSpPr/>
          <p:nvPr/>
        </p:nvSpPr>
        <p:spPr>
          <a:xfrm>
            <a:off x="9069457" y="1754559"/>
            <a:ext cx="279885" cy="337930"/>
          </a:xfrm>
          <a:custGeom>
            <a:avLst/>
            <a:gdLst>
              <a:gd name="connsiteX0" fmla="*/ 0 w 279885"/>
              <a:gd name="connsiteY0" fmla="*/ 168965 h 337930"/>
              <a:gd name="connsiteX1" fmla="*/ 139943 w 279885"/>
              <a:gd name="connsiteY1" fmla="*/ 0 h 337930"/>
              <a:gd name="connsiteX2" fmla="*/ 279886 w 279885"/>
              <a:gd name="connsiteY2" fmla="*/ 168965 h 337930"/>
              <a:gd name="connsiteX3" fmla="*/ 139943 w 279885"/>
              <a:gd name="connsiteY3" fmla="*/ 337930 h 337930"/>
              <a:gd name="connsiteX4" fmla="*/ 0 w 279885"/>
              <a:gd name="connsiteY4" fmla="*/ 168965 h 337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885" h="337930" extrusionOk="0">
                <a:moveTo>
                  <a:pt x="0" y="168965"/>
                </a:moveTo>
                <a:cubicBezTo>
                  <a:pt x="-5320" y="72366"/>
                  <a:pt x="49627" y="4889"/>
                  <a:pt x="139943" y="0"/>
                </a:cubicBezTo>
                <a:cubicBezTo>
                  <a:pt x="238615" y="4502"/>
                  <a:pt x="274010" y="75835"/>
                  <a:pt x="279886" y="168965"/>
                </a:cubicBezTo>
                <a:cubicBezTo>
                  <a:pt x="269987" y="271949"/>
                  <a:pt x="215296" y="348628"/>
                  <a:pt x="139943" y="337930"/>
                </a:cubicBezTo>
                <a:cubicBezTo>
                  <a:pt x="50972" y="331538"/>
                  <a:pt x="22397" y="272983"/>
                  <a:pt x="0" y="168965"/>
                </a:cubicBezTo>
                <a:close/>
              </a:path>
            </a:pathLst>
          </a:custGeom>
          <a:noFill/>
          <a:ln>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04FF4FAC-99ED-CD0C-73B0-E6011D762821}"/>
              </a:ext>
            </a:extLst>
          </p:cNvPr>
          <p:cNvSpPr/>
          <p:nvPr/>
        </p:nvSpPr>
        <p:spPr>
          <a:xfrm>
            <a:off x="9077471" y="2368989"/>
            <a:ext cx="279885" cy="337930"/>
          </a:xfrm>
          <a:custGeom>
            <a:avLst/>
            <a:gdLst>
              <a:gd name="connsiteX0" fmla="*/ 0 w 279885"/>
              <a:gd name="connsiteY0" fmla="*/ 168965 h 337930"/>
              <a:gd name="connsiteX1" fmla="*/ 139943 w 279885"/>
              <a:gd name="connsiteY1" fmla="*/ 0 h 337930"/>
              <a:gd name="connsiteX2" fmla="*/ 279886 w 279885"/>
              <a:gd name="connsiteY2" fmla="*/ 168965 h 337930"/>
              <a:gd name="connsiteX3" fmla="*/ 139943 w 279885"/>
              <a:gd name="connsiteY3" fmla="*/ 337930 h 337930"/>
              <a:gd name="connsiteX4" fmla="*/ 0 w 279885"/>
              <a:gd name="connsiteY4" fmla="*/ 168965 h 337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885" h="337930" extrusionOk="0">
                <a:moveTo>
                  <a:pt x="0" y="168965"/>
                </a:moveTo>
                <a:cubicBezTo>
                  <a:pt x="-5320" y="72366"/>
                  <a:pt x="49627" y="4889"/>
                  <a:pt x="139943" y="0"/>
                </a:cubicBezTo>
                <a:cubicBezTo>
                  <a:pt x="238615" y="4502"/>
                  <a:pt x="274010" y="75835"/>
                  <a:pt x="279886" y="168965"/>
                </a:cubicBezTo>
                <a:cubicBezTo>
                  <a:pt x="269987" y="271949"/>
                  <a:pt x="215296" y="348628"/>
                  <a:pt x="139943" y="337930"/>
                </a:cubicBezTo>
                <a:cubicBezTo>
                  <a:pt x="50972" y="331538"/>
                  <a:pt x="22397" y="272983"/>
                  <a:pt x="0" y="168965"/>
                </a:cubicBezTo>
                <a:close/>
              </a:path>
            </a:pathLst>
          </a:custGeom>
          <a:noFill/>
          <a:ln>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C7CCA6C4-85C7-D62F-CDC6-B3A7A21EE324}"/>
              </a:ext>
            </a:extLst>
          </p:cNvPr>
          <p:cNvSpPr/>
          <p:nvPr/>
        </p:nvSpPr>
        <p:spPr>
          <a:xfrm>
            <a:off x="7488455" y="3033393"/>
            <a:ext cx="654518" cy="462030"/>
          </a:xfrm>
          <a:custGeom>
            <a:avLst/>
            <a:gdLst>
              <a:gd name="connsiteX0" fmla="*/ 0 w 654518"/>
              <a:gd name="connsiteY0" fmla="*/ 231015 h 462030"/>
              <a:gd name="connsiteX1" fmla="*/ 327259 w 654518"/>
              <a:gd name="connsiteY1" fmla="*/ 0 h 462030"/>
              <a:gd name="connsiteX2" fmla="*/ 654518 w 654518"/>
              <a:gd name="connsiteY2" fmla="*/ 231015 h 462030"/>
              <a:gd name="connsiteX3" fmla="*/ 327259 w 654518"/>
              <a:gd name="connsiteY3" fmla="*/ 462030 h 462030"/>
              <a:gd name="connsiteX4" fmla="*/ 0 w 654518"/>
              <a:gd name="connsiteY4" fmla="*/ 231015 h 462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18" h="462030" extrusionOk="0">
                <a:moveTo>
                  <a:pt x="0" y="231015"/>
                </a:moveTo>
                <a:cubicBezTo>
                  <a:pt x="-22347" y="89645"/>
                  <a:pt x="120982" y="9584"/>
                  <a:pt x="327259" y="0"/>
                </a:cubicBezTo>
                <a:cubicBezTo>
                  <a:pt x="531457" y="4939"/>
                  <a:pt x="637475" y="103971"/>
                  <a:pt x="654518" y="231015"/>
                </a:cubicBezTo>
                <a:cubicBezTo>
                  <a:pt x="621056" y="391279"/>
                  <a:pt x="501928" y="495585"/>
                  <a:pt x="327259" y="462030"/>
                </a:cubicBezTo>
                <a:cubicBezTo>
                  <a:pt x="141279" y="459163"/>
                  <a:pt x="26851" y="371431"/>
                  <a:pt x="0" y="231015"/>
                </a:cubicBezTo>
                <a:close/>
              </a:path>
            </a:pathLst>
          </a:custGeom>
          <a:noFill/>
          <a:ln>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D4A78D00-2F29-133E-3B27-9956919713D4}"/>
              </a:ext>
            </a:extLst>
          </p:cNvPr>
          <p:cNvSpPr/>
          <p:nvPr/>
        </p:nvSpPr>
        <p:spPr>
          <a:xfrm>
            <a:off x="7488455" y="3633367"/>
            <a:ext cx="723038" cy="462030"/>
          </a:xfrm>
          <a:custGeom>
            <a:avLst/>
            <a:gdLst>
              <a:gd name="connsiteX0" fmla="*/ 0 w 723038"/>
              <a:gd name="connsiteY0" fmla="*/ 231015 h 462030"/>
              <a:gd name="connsiteX1" fmla="*/ 361519 w 723038"/>
              <a:gd name="connsiteY1" fmla="*/ 0 h 462030"/>
              <a:gd name="connsiteX2" fmla="*/ 723038 w 723038"/>
              <a:gd name="connsiteY2" fmla="*/ 231015 h 462030"/>
              <a:gd name="connsiteX3" fmla="*/ 361519 w 723038"/>
              <a:gd name="connsiteY3" fmla="*/ 462030 h 462030"/>
              <a:gd name="connsiteX4" fmla="*/ 0 w 723038"/>
              <a:gd name="connsiteY4" fmla="*/ 231015 h 462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038" h="462030" extrusionOk="0">
                <a:moveTo>
                  <a:pt x="0" y="231015"/>
                </a:moveTo>
                <a:cubicBezTo>
                  <a:pt x="-19430" y="91444"/>
                  <a:pt x="156459" y="2026"/>
                  <a:pt x="361519" y="0"/>
                </a:cubicBezTo>
                <a:cubicBezTo>
                  <a:pt x="584638" y="4939"/>
                  <a:pt x="705995" y="103971"/>
                  <a:pt x="723038" y="231015"/>
                </a:cubicBezTo>
                <a:cubicBezTo>
                  <a:pt x="704321" y="376879"/>
                  <a:pt x="556350" y="488726"/>
                  <a:pt x="361519" y="462030"/>
                </a:cubicBezTo>
                <a:cubicBezTo>
                  <a:pt x="156618" y="459163"/>
                  <a:pt x="26851" y="371431"/>
                  <a:pt x="0" y="231015"/>
                </a:cubicBezTo>
                <a:close/>
              </a:path>
            </a:pathLst>
          </a:custGeom>
          <a:noFill/>
          <a:ln>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 name="Connector: Curved 12">
            <a:extLst>
              <a:ext uri="{FF2B5EF4-FFF2-40B4-BE49-F238E27FC236}">
                <a16:creationId xmlns:a16="http://schemas.microsoft.com/office/drawing/2014/main" id="{461ED76B-CA94-2515-D5B8-A25630FCE119}"/>
              </a:ext>
            </a:extLst>
          </p:cNvPr>
          <p:cNvCxnSpPr>
            <a:stCxn id="4" idx="0"/>
          </p:cNvCxnSpPr>
          <p:nvPr/>
        </p:nvCxnSpPr>
        <p:spPr>
          <a:xfrm rot="16200000" flipH="1" flipV="1">
            <a:off x="7517723" y="132310"/>
            <a:ext cx="69428" cy="3313926"/>
          </a:xfrm>
          <a:prstGeom prst="curvedConnector4">
            <a:avLst>
              <a:gd name="adj1" fmla="val -508253"/>
              <a:gd name="adj2" fmla="val 986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F3794F35-DF0A-EFFB-54A9-CD7589AA4B4B}"/>
              </a:ext>
            </a:extLst>
          </p:cNvPr>
          <p:cNvCxnSpPr>
            <a:cxnSpLocks/>
            <a:stCxn id="4" idx="0"/>
          </p:cNvCxnSpPr>
          <p:nvPr/>
        </p:nvCxnSpPr>
        <p:spPr>
          <a:xfrm rot="16200000" flipH="1" flipV="1">
            <a:off x="8475437" y="1090023"/>
            <a:ext cx="69428" cy="1398499"/>
          </a:xfrm>
          <a:prstGeom prst="curvedConnector4">
            <a:avLst>
              <a:gd name="adj1" fmla="val -211902"/>
              <a:gd name="adj2" fmla="val 10111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CA305A10-9681-2684-2A0B-F84A3F04903F}"/>
              </a:ext>
            </a:extLst>
          </p:cNvPr>
          <p:cNvCxnSpPr>
            <a:cxnSpLocks/>
            <a:stCxn id="4" idx="0"/>
          </p:cNvCxnSpPr>
          <p:nvPr/>
        </p:nvCxnSpPr>
        <p:spPr>
          <a:xfrm rot="16200000" flipH="1">
            <a:off x="9625655" y="1338304"/>
            <a:ext cx="69428" cy="901939"/>
          </a:xfrm>
          <a:prstGeom prst="curvedConnector4">
            <a:avLst>
              <a:gd name="adj1" fmla="val -264062"/>
              <a:gd name="adj2" fmla="val 9702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2072668A-176E-D01C-F862-A3B420712F33}"/>
              </a:ext>
            </a:extLst>
          </p:cNvPr>
          <p:cNvCxnSpPr>
            <a:cxnSpLocks/>
            <a:stCxn id="6" idx="0"/>
          </p:cNvCxnSpPr>
          <p:nvPr/>
        </p:nvCxnSpPr>
        <p:spPr>
          <a:xfrm rot="16200000" flipH="1" flipV="1">
            <a:off x="7190387" y="2493262"/>
            <a:ext cx="85196" cy="1165458"/>
          </a:xfrm>
          <a:prstGeom prst="curvedConnector4">
            <a:avLst>
              <a:gd name="adj1" fmla="val -204562"/>
              <a:gd name="adj2" fmla="val 9822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5EE4AE0C-18CA-6D44-F257-7B87D266D112}"/>
              </a:ext>
            </a:extLst>
          </p:cNvPr>
          <p:cNvCxnSpPr>
            <a:cxnSpLocks/>
            <a:stCxn id="6" idx="0"/>
          </p:cNvCxnSpPr>
          <p:nvPr/>
        </p:nvCxnSpPr>
        <p:spPr>
          <a:xfrm rot="16200000" flipH="1">
            <a:off x="8288069" y="2561037"/>
            <a:ext cx="85195" cy="1029906"/>
          </a:xfrm>
          <a:prstGeom prst="curvedConnector4">
            <a:avLst>
              <a:gd name="adj1" fmla="val -140804"/>
              <a:gd name="adj2" fmla="val 970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015EEDCB-169E-20CC-311B-3ACDCFCA5D62}"/>
              </a:ext>
            </a:extLst>
          </p:cNvPr>
          <p:cNvCxnSpPr>
            <a:cxnSpLocks/>
            <a:stCxn id="6" idx="0"/>
          </p:cNvCxnSpPr>
          <p:nvPr/>
        </p:nvCxnSpPr>
        <p:spPr>
          <a:xfrm rot="16200000" flipH="1">
            <a:off x="8735643" y="2113463"/>
            <a:ext cx="85195" cy="1925055"/>
          </a:xfrm>
          <a:prstGeom prst="curvedConnector4">
            <a:avLst>
              <a:gd name="adj1" fmla="val -251771"/>
              <a:gd name="adj2" fmla="val 9920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59B54422-5338-EA25-7120-E4DF421A225D}"/>
              </a:ext>
            </a:extLst>
          </p:cNvPr>
          <p:cNvCxnSpPr>
            <a:cxnSpLocks/>
            <a:stCxn id="5" idx="0"/>
          </p:cNvCxnSpPr>
          <p:nvPr/>
        </p:nvCxnSpPr>
        <p:spPr>
          <a:xfrm rot="16200000" flipH="1">
            <a:off x="9785779" y="1800623"/>
            <a:ext cx="66393" cy="1203125"/>
          </a:xfrm>
          <a:prstGeom prst="curvedConnector4">
            <a:avLst>
              <a:gd name="adj1" fmla="val -248861"/>
              <a:gd name="adj2" fmla="val 956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95BA6CCF-B80E-7596-4FB7-C0A07ACB8135}"/>
              </a:ext>
            </a:extLst>
          </p:cNvPr>
          <p:cNvCxnSpPr>
            <a:cxnSpLocks/>
            <a:stCxn id="5" idx="0"/>
          </p:cNvCxnSpPr>
          <p:nvPr/>
        </p:nvCxnSpPr>
        <p:spPr>
          <a:xfrm rot="16200000" flipH="1" flipV="1">
            <a:off x="8414180" y="1632147"/>
            <a:ext cx="66393" cy="1540075"/>
          </a:xfrm>
          <a:prstGeom prst="curvedConnector4">
            <a:avLst>
              <a:gd name="adj1" fmla="val -167043"/>
              <a:gd name="adj2" fmla="val 10039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BDBF8F54-57C2-747B-42E7-91DD06A69E2B}"/>
              </a:ext>
            </a:extLst>
          </p:cNvPr>
          <p:cNvCxnSpPr>
            <a:cxnSpLocks/>
            <a:stCxn id="5" idx="0"/>
          </p:cNvCxnSpPr>
          <p:nvPr/>
        </p:nvCxnSpPr>
        <p:spPr>
          <a:xfrm rot="16200000" flipH="1" flipV="1">
            <a:off x="7544905" y="762871"/>
            <a:ext cx="66392" cy="3278627"/>
          </a:xfrm>
          <a:prstGeom prst="curvedConnector4">
            <a:avLst>
              <a:gd name="adj1" fmla="val -344319"/>
              <a:gd name="adj2" fmla="val 993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FC718446-5C72-1D83-43C7-065D999EFF77}"/>
              </a:ext>
            </a:extLst>
          </p:cNvPr>
          <p:cNvCxnSpPr>
            <a:cxnSpLocks/>
            <a:stCxn id="7" idx="0"/>
          </p:cNvCxnSpPr>
          <p:nvPr/>
        </p:nvCxnSpPr>
        <p:spPr>
          <a:xfrm rot="16200000" flipH="1">
            <a:off x="8410699" y="3072642"/>
            <a:ext cx="106046" cy="1227497"/>
          </a:xfrm>
          <a:prstGeom prst="curvedConnector4">
            <a:avLst>
              <a:gd name="adj1" fmla="val -53355"/>
              <a:gd name="adj2" fmla="val 964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9E81BEB1-9E0F-F188-0919-0B123F793AB1}"/>
              </a:ext>
            </a:extLst>
          </p:cNvPr>
          <p:cNvCxnSpPr>
            <a:cxnSpLocks/>
            <a:stCxn id="7" idx="0"/>
          </p:cNvCxnSpPr>
          <p:nvPr/>
        </p:nvCxnSpPr>
        <p:spPr>
          <a:xfrm rot="16200000" flipH="1">
            <a:off x="8831876" y="2651465"/>
            <a:ext cx="106046" cy="2069851"/>
          </a:xfrm>
          <a:prstGeom prst="curvedConnector4">
            <a:avLst>
              <a:gd name="adj1" fmla="val -104582"/>
              <a:gd name="adj2" fmla="val 980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Curved 57">
            <a:extLst>
              <a:ext uri="{FF2B5EF4-FFF2-40B4-BE49-F238E27FC236}">
                <a16:creationId xmlns:a16="http://schemas.microsoft.com/office/drawing/2014/main" id="{37154577-EB7E-C723-90B9-4FF7B8D31A8E}"/>
              </a:ext>
            </a:extLst>
          </p:cNvPr>
          <p:cNvCxnSpPr>
            <a:cxnSpLocks/>
            <a:stCxn id="7" idx="0"/>
          </p:cNvCxnSpPr>
          <p:nvPr/>
        </p:nvCxnSpPr>
        <p:spPr>
          <a:xfrm rot="16200000" flipH="1" flipV="1">
            <a:off x="7264868" y="3154306"/>
            <a:ext cx="106045" cy="1064166"/>
          </a:xfrm>
          <a:prstGeom prst="curvedConnector4">
            <a:avLst>
              <a:gd name="adj1" fmla="val -61896"/>
              <a:gd name="adj2" fmla="val 10016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E8D1EEC1-5493-F9B3-0D75-E168467E325D}"/>
              </a:ext>
            </a:extLst>
          </p:cNvPr>
          <p:cNvCxnSpPr>
            <a:cxnSpLocks/>
            <a:stCxn id="6" idx="0"/>
          </p:cNvCxnSpPr>
          <p:nvPr/>
        </p:nvCxnSpPr>
        <p:spPr>
          <a:xfrm rot="16200000" flipH="1" flipV="1">
            <a:off x="6812996" y="2115870"/>
            <a:ext cx="85195" cy="1920240"/>
          </a:xfrm>
          <a:prstGeom prst="curvedConnector4">
            <a:avLst>
              <a:gd name="adj1" fmla="val -268326"/>
              <a:gd name="adj2" fmla="val 975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D84087AF-A5DA-6522-AB59-6E59DF348DD7}"/>
              </a:ext>
            </a:extLst>
          </p:cNvPr>
          <p:cNvCxnSpPr>
            <a:cxnSpLocks/>
            <a:stCxn id="7" idx="0"/>
          </p:cNvCxnSpPr>
          <p:nvPr/>
        </p:nvCxnSpPr>
        <p:spPr>
          <a:xfrm rot="16200000" flipH="1" flipV="1">
            <a:off x="6841357" y="2730796"/>
            <a:ext cx="106047" cy="1911187"/>
          </a:xfrm>
          <a:prstGeom prst="curvedConnector4">
            <a:avLst>
              <a:gd name="adj1" fmla="val -155408"/>
              <a:gd name="adj2" fmla="val 10062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00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10FFE0-3545-6547-F29D-DEEA99A86B80}"/>
              </a:ext>
            </a:extLst>
          </p:cNvPr>
          <p:cNvSpPr>
            <a:spLocks noGrp="1"/>
          </p:cNvSpPr>
          <p:nvPr>
            <p:ph type="title"/>
          </p:nvPr>
        </p:nvSpPr>
        <p:spPr>
          <a:xfrm>
            <a:off x="572493" y="238539"/>
            <a:ext cx="11018520" cy="1434415"/>
          </a:xfrm>
        </p:spPr>
        <p:txBody>
          <a:bodyPr anchor="b">
            <a:normAutofit/>
          </a:bodyPr>
          <a:lstStyle/>
          <a:p>
            <a:r>
              <a:rPr lang="en-CA" sz="5400"/>
              <a:t>Agenda</a:t>
            </a:r>
          </a:p>
        </p:txBody>
      </p:sp>
      <p:sp>
        <p:nvSpPr>
          <p:cNvPr id="8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304DC8-2333-36DB-FC70-3DDDB19CCD95}"/>
              </a:ext>
            </a:extLst>
          </p:cNvPr>
          <p:cNvSpPr>
            <a:spLocks noGrp="1"/>
          </p:cNvSpPr>
          <p:nvPr>
            <p:ph idx="1"/>
          </p:nvPr>
        </p:nvSpPr>
        <p:spPr>
          <a:xfrm>
            <a:off x="572493" y="2071316"/>
            <a:ext cx="6795870" cy="4119172"/>
          </a:xfrm>
        </p:spPr>
        <p:txBody>
          <a:bodyPr anchor="t">
            <a:normAutofit/>
          </a:bodyPr>
          <a:lstStyle/>
          <a:p>
            <a:r>
              <a:rPr lang="en-CA" sz="2200" dirty="0"/>
              <a:t>Background</a:t>
            </a:r>
          </a:p>
          <a:p>
            <a:r>
              <a:rPr lang="en-CA" sz="2200" dirty="0"/>
              <a:t>Transformers architecture</a:t>
            </a:r>
          </a:p>
          <a:p>
            <a:r>
              <a:rPr lang="en-CA" sz="2200" dirty="0"/>
              <a:t>Inference and Training for Transformers (if time permits)</a:t>
            </a:r>
          </a:p>
          <a:p>
            <a:endParaRPr lang="en-CA" sz="2200" dirty="0"/>
          </a:p>
          <a:p>
            <a:endParaRPr lang="en-CA" sz="2200" dirty="0"/>
          </a:p>
          <a:p>
            <a:endParaRPr lang="en-CA" sz="2200" dirty="0"/>
          </a:p>
          <a:p>
            <a:endParaRPr lang="en-CA" sz="2200" dirty="0"/>
          </a:p>
        </p:txBody>
      </p:sp>
      <p:pic>
        <p:nvPicPr>
          <p:cNvPr id="14" name="Picture 13" descr="A close up of a circuit board&#10;&#10;Description automatically generated">
            <a:extLst>
              <a:ext uri="{FF2B5EF4-FFF2-40B4-BE49-F238E27FC236}">
                <a16:creationId xmlns:a16="http://schemas.microsoft.com/office/drawing/2014/main" id="{FD09699C-BAD2-0D79-1596-C411B81CF1EE}"/>
              </a:ext>
            </a:extLst>
          </p:cNvPr>
          <p:cNvPicPr>
            <a:picLocks noChangeAspect="1"/>
          </p:cNvPicPr>
          <p:nvPr/>
        </p:nvPicPr>
        <p:blipFill rotWithShape="1">
          <a:blip r:embed="rId2"/>
          <a:srcRect l="30164" r="15722" b="2"/>
          <a:stretch/>
        </p:blipFill>
        <p:spPr>
          <a:xfrm>
            <a:off x="7675658" y="2093976"/>
            <a:ext cx="3941064" cy="4096512"/>
          </a:xfrm>
          <a:prstGeom prst="rect">
            <a:avLst/>
          </a:prstGeom>
        </p:spPr>
      </p:pic>
    </p:spTree>
    <p:extLst>
      <p:ext uri="{BB962C8B-B14F-4D97-AF65-F5344CB8AC3E}">
        <p14:creationId xmlns:p14="http://schemas.microsoft.com/office/powerpoint/2010/main" val="25586737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841248" y="548640"/>
            <a:ext cx="3600860" cy="5431536"/>
          </a:xfrm>
        </p:spPr>
        <p:txBody>
          <a:bodyPr>
            <a:normAutofit/>
          </a:bodyPr>
          <a:lstStyle/>
          <a:p>
            <a:r>
              <a:rPr lang="en-US" sz="5400" dirty="0"/>
              <a:t>Attention motivation</a:t>
            </a:r>
            <a:endParaRPr lang="en-CA" sz="5400" dirty="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C3966D-F522-27E2-BB88-9797885CD381}"/>
              </a:ext>
            </a:extLst>
          </p:cNvPr>
          <p:cNvSpPr>
            <a:spLocks noGrp="1"/>
          </p:cNvSpPr>
          <p:nvPr>
            <p:ph idx="1"/>
          </p:nvPr>
        </p:nvSpPr>
        <p:spPr>
          <a:xfrm>
            <a:off x="5126418" y="552091"/>
            <a:ext cx="6224335" cy="5431536"/>
          </a:xfrm>
        </p:spPr>
        <p:txBody>
          <a:bodyPr anchor="ctr">
            <a:normAutofit/>
          </a:bodyPr>
          <a:lstStyle/>
          <a:p>
            <a:pPr marL="0" indent="0">
              <a:buNone/>
            </a:pPr>
            <a:r>
              <a:rPr lang="en-US" sz="2200" dirty="0"/>
              <a:t>Multiple meanings of the word bank:</a:t>
            </a:r>
          </a:p>
          <a:p>
            <a:r>
              <a:rPr lang="en-US" sz="2200" dirty="0"/>
              <a:t>Financial institution</a:t>
            </a:r>
          </a:p>
          <a:p>
            <a:r>
              <a:rPr lang="en-US" sz="2200" dirty="0"/>
              <a:t>River bank</a:t>
            </a:r>
          </a:p>
          <a:p>
            <a:r>
              <a:rPr lang="en-US" sz="2200" dirty="0"/>
              <a:t>Power bank</a:t>
            </a:r>
          </a:p>
          <a:p>
            <a:r>
              <a:rPr lang="en-US" sz="2200" dirty="0"/>
              <a:t>Blood bank</a:t>
            </a:r>
          </a:p>
          <a:p>
            <a:r>
              <a:rPr lang="en-US" sz="2200" dirty="0"/>
              <a:t>Phrase like – You can bank on me</a:t>
            </a:r>
          </a:p>
          <a:p>
            <a:endParaRPr lang="en-US" sz="2200" dirty="0"/>
          </a:p>
          <a:p>
            <a:pPr marL="0" indent="0">
              <a:buNone/>
            </a:pPr>
            <a:r>
              <a:rPr lang="en-US" sz="2200" b="1" dirty="0"/>
              <a:t>The meaning depends upon the context!</a:t>
            </a:r>
            <a:br>
              <a:rPr lang="en-US" sz="2200" dirty="0"/>
            </a:br>
            <a:endParaRPr lang="en-US" sz="2200" dirty="0"/>
          </a:p>
          <a:p>
            <a:pPr marL="0" indent="0">
              <a:buNone/>
            </a:pPr>
            <a:endParaRPr lang="en-CA" sz="2200" dirty="0"/>
          </a:p>
        </p:txBody>
      </p:sp>
    </p:spTree>
    <p:extLst>
      <p:ext uri="{BB962C8B-B14F-4D97-AF65-F5344CB8AC3E}">
        <p14:creationId xmlns:p14="http://schemas.microsoft.com/office/powerpoint/2010/main" val="158947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9" name="Rectangle 114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dirty="0">
                <a:solidFill>
                  <a:schemeClr val="tx1"/>
                </a:solidFill>
                <a:latin typeface="+mj-lt"/>
                <a:ea typeface="+mj-ea"/>
                <a:cs typeface="+mj-cs"/>
              </a:rPr>
              <a:t>Goal</a:t>
            </a:r>
          </a:p>
        </p:txBody>
      </p:sp>
      <p:sp>
        <p:nvSpPr>
          <p:cNvPr id="115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AA0177D-9FFA-DC45-96E5-88689424EFCE}"/>
              </a:ext>
            </a:extLst>
          </p:cNvPr>
          <p:cNvSpPr/>
          <p:nvPr/>
        </p:nvSpPr>
        <p:spPr>
          <a:xfrm>
            <a:off x="848521" y="1991508"/>
            <a:ext cx="1057264" cy="32971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1200" kern="1200" dirty="0">
                <a:solidFill>
                  <a:schemeClr val="tx1"/>
                </a:solidFill>
                <a:latin typeface="+mn-lt"/>
                <a:ea typeface="+mn-ea"/>
                <a:cs typeface="+mn-cs"/>
              </a:rPr>
              <a:t>Tokens</a:t>
            </a:r>
            <a:endParaRPr lang="en-CA" sz="1200" dirty="0">
              <a:solidFill>
                <a:schemeClr val="tx1"/>
              </a:solidFill>
            </a:endParaRPr>
          </a:p>
        </p:txBody>
      </p:sp>
      <p:graphicFrame>
        <p:nvGraphicFramePr>
          <p:cNvPr id="18" name="Table 17">
            <a:extLst>
              <a:ext uri="{FF2B5EF4-FFF2-40B4-BE49-F238E27FC236}">
                <a16:creationId xmlns:a16="http://schemas.microsoft.com/office/drawing/2014/main" id="{D181AB35-3D27-FA0C-7A21-6C660662535A}"/>
              </a:ext>
            </a:extLst>
          </p:cNvPr>
          <p:cNvGraphicFramePr>
            <a:graphicFrameLocks noGrp="1"/>
          </p:cNvGraphicFramePr>
          <p:nvPr>
            <p:extLst>
              <p:ext uri="{D42A27DB-BD31-4B8C-83A1-F6EECF244321}">
                <p14:modId xmlns:p14="http://schemas.microsoft.com/office/powerpoint/2010/main" val="1911265388"/>
              </p:ext>
            </p:extLst>
          </p:nvPr>
        </p:nvGraphicFramePr>
        <p:xfrm>
          <a:off x="1915685" y="1983921"/>
          <a:ext cx="6269186" cy="365760"/>
        </p:xfrm>
        <a:graphic>
          <a:graphicData uri="http://schemas.openxmlformats.org/drawingml/2006/table">
            <a:tbl>
              <a:tblPr firstRow="1" bandRow="1">
                <a:tableStyleId>{5C22544A-7EE6-4342-B048-85BDC9FD1C3A}</a:tableStyleId>
              </a:tblPr>
              <a:tblGrid>
                <a:gridCol w="895598">
                  <a:extLst>
                    <a:ext uri="{9D8B030D-6E8A-4147-A177-3AD203B41FA5}">
                      <a16:colId xmlns:a16="http://schemas.microsoft.com/office/drawing/2014/main" val="1515515909"/>
                    </a:ext>
                  </a:extLst>
                </a:gridCol>
                <a:gridCol w="895598">
                  <a:extLst>
                    <a:ext uri="{9D8B030D-6E8A-4147-A177-3AD203B41FA5}">
                      <a16:colId xmlns:a16="http://schemas.microsoft.com/office/drawing/2014/main" val="1029844955"/>
                    </a:ext>
                  </a:extLst>
                </a:gridCol>
                <a:gridCol w="895598">
                  <a:extLst>
                    <a:ext uri="{9D8B030D-6E8A-4147-A177-3AD203B41FA5}">
                      <a16:colId xmlns:a16="http://schemas.microsoft.com/office/drawing/2014/main" val="616671433"/>
                    </a:ext>
                  </a:extLst>
                </a:gridCol>
                <a:gridCol w="895598">
                  <a:extLst>
                    <a:ext uri="{9D8B030D-6E8A-4147-A177-3AD203B41FA5}">
                      <a16:colId xmlns:a16="http://schemas.microsoft.com/office/drawing/2014/main" val="3458088775"/>
                    </a:ext>
                  </a:extLst>
                </a:gridCol>
                <a:gridCol w="895598">
                  <a:extLst>
                    <a:ext uri="{9D8B030D-6E8A-4147-A177-3AD203B41FA5}">
                      <a16:colId xmlns:a16="http://schemas.microsoft.com/office/drawing/2014/main" val="197736233"/>
                    </a:ext>
                  </a:extLst>
                </a:gridCol>
                <a:gridCol w="895598">
                  <a:extLst>
                    <a:ext uri="{9D8B030D-6E8A-4147-A177-3AD203B41FA5}">
                      <a16:colId xmlns:a16="http://schemas.microsoft.com/office/drawing/2014/main" val="338773905"/>
                    </a:ext>
                  </a:extLst>
                </a:gridCol>
                <a:gridCol w="895598">
                  <a:extLst>
                    <a:ext uri="{9D8B030D-6E8A-4147-A177-3AD203B41FA5}">
                      <a16:colId xmlns:a16="http://schemas.microsoft.com/office/drawing/2014/main" val="1464351132"/>
                    </a:ext>
                  </a:extLst>
                </a:gridCol>
              </a:tblGrid>
              <a:tr h="358277">
                <a:tc>
                  <a:txBody>
                    <a:bodyPr/>
                    <a:lstStyle/>
                    <a:p>
                      <a:r>
                        <a:rPr lang="en-US" b="0" dirty="0">
                          <a:solidFill>
                            <a:schemeClr val="tx1"/>
                          </a:solidFill>
                        </a:rPr>
                        <a:t>Alice</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visited</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the</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bank</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to</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deposit</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money</a:t>
                      </a:r>
                      <a:endParaRPr lang="en-CA"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692477079"/>
                  </a:ext>
                </a:extLst>
              </a:tr>
            </a:tbl>
          </a:graphicData>
        </a:graphic>
      </p:graphicFrame>
      <p:sp>
        <p:nvSpPr>
          <p:cNvPr id="20" name="Arrow: Up 19">
            <a:extLst>
              <a:ext uri="{FF2B5EF4-FFF2-40B4-BE49-F238E27FC236}">
                <a16:creationId xmlns:a16="http://schemas.microsoft.com/office/drawing/2014/main" id="{F0EF3680-7DB1-161D-6192-3CB553E6E2AF}"/>
              </a:ext>
            </a:extLst>
          </p:cNvPr>
          <p:cNvSpPr/>
          <p:nvPr/>
        </p:nvSpPr>
        <p:spPr>
          <a:xfrm rot="10800000">
            <a:off x="2135893" y="2781086"/>
            <a:ext cx="215288" cy="367756"/>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22" name="Table 21">
            <a:extLst>
              <a:ext uri="{FF2B5EF4-FFF2-40B4-BE49-F238E27FC236}">
                <a16:creationId xmlns:a16="http://schemas.microsoft.com/office/drawing/2014/main" id="{2FD3014B-CEA8-5701-D6D1-B44300927305}"/>
              </a:ext>
            </a:extLst>
          </p:cNvPr>
          <p:cNvGraphicFramePr>
            <a:graphicFrameLocks noGrp="1"/>
          </p:cNvGraphicFramePr>
          <p:nvPr>
            <p:extLst>
              <p:ext uri="{D42A27DB-BD31-4B8C-83A1-F6EECF244321}">
                <p14:modId xmlns:p14="http://schemas.microsoft.com/office/powerpoint/2010/main" val="1574346592"/>
              </p:ext>
            </p:extLst>
          </p:nvPr>
        </p:nvGraphicFramePr>
        <p:xfrm>
          <a:off x="1959033" y="3243508"/>
          <a:ext cx="661368" cy="3190752"/>
        </p:xfrm>
        <a:graphic>
          <a:graphicData uri="http://schemas.openxmlformats.org/drawingml/2006/table">
            <a:tbl>
              <a:tblPr firstRow="1" bandRow="1">
                <a:tableStyleId>{2D5ABB26-0587-4C30-8999-92F81FD0307C}</a:tableStyleId>
              </a:tblPr>
              <a:tblGrid>
                <a:gridCol w="661368">
                  <a:extLst>
                    <a:ext uri="{9D8B030D-6E8A-4147-A177-3AD203B41FA5}">
                      <a16:colId xmlns:a16="http://schemas.microsoft.com/office/drawing/2014/main" val="3771070958"/>
                    </a:ext>
                  </a:extLst>
                </a:gridCol>
              </a:tblGrid>
              <a:tr h="398844">
                <a:tc>
                  <a:txBody>
                    <a:bodyPr/>
                    <a:lstStyle/>
                    <a:p>
                      <a:r>
                        <a:rPr lang="en-US" dirty="0"/>
                        <a:t>-0.12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1553252"/>
                  </a:ext>
                </a:extLst>
              </a:tr>
              <a:tr h="398844">
                <a:tc>
                  <a:txBody>
                    <a:bodyPr/>
                    <a:lstStyle/>
                    <a:p>
                      <a:r>
                        <a:rPr lang="en-US" dirty="0"/>
                        <a:t>2.19</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9188498"/>
                  </a:ext>
                </a:extLst>
              </a:tr>
              <a:tr h="398844">
                <a:tc>
                  <a:txBody>
                    <a:bodyPr/>
                    <a:lstStyle/>
                    <a:p>
                      <a:r>
                        <a:rPr lang="en-US" dirty="0"/>
                        <a:t>1.87</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18809808"/>
                  </a:ext>
                </a:extLst>
              </a:tr>
              <a:tr h="398844">
                <a:tc>
                  <a:txBody>
                    <a:bodyPr/>
                    <a:lstStyle/>
                    <a:p>
                      <a:r>
                        <a:rPr lang="en-US" dirty="0"/>
                        <a:t>-2.33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54186170"/>
                  </a:ext>
                </a:extLst>
              </a:tr>
              <a:tr h="398844">
                <a:tc>
                  <a:txBody>
                    <a:bodyPr/>
                    <a:lstStyle/>
                    <a:p>
                      <a:r>
                        <a:rPr lang="en-US" dirty="0"/>
                        <a:t>0.02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90608336"/>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5642687"/>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12371204"/>
                  </a:ext>
                </a:extLst>
              </a:tr>
              <a:tr h="398844">
                <a:tc>
                  <a:txBody>
                    <a:bodyPr/>
                    <a:lstStyle/>
                    <a:p>
                      <a:r>
                        <a:rPr lang="en-US" dirty="0"/>
                        <a:t>0.44</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27265653"/>
                  </a:ext>
                </a:extLst>
              </a:tr>
            </a:tbl>
          </a:graphicData>
        </a:graphic>
      </p:graphicFrame>
      <p:graphicFrame>
        <p:nvGraphicFramePr>
          <p:cNvPr id="24" name="Table 23">
            <a:extLst>
              <a:ext uri="{FF2B5EF4-FFF2-40B4-BE49-F238E27FC236}">
                <a16:creationId xmlns:a16="http://schemas.microsoft.com/office/drawing/2014/main" id="{944541DA-AD18-D73F-BE4B-2CDB4F0BEF25}"/>
              </a:ext>
            </a:extLst>
          </p:cNvPr>
          <p:cNvGraphicFramePr>
            <a:graphicFrameLocks noGrp="1"/>
          </p:cNvGraphicFramePr>
          <p:nvPr>
            <p:extLst>
              <p:ext uri="{D42A27DB-BD31-4B8C-83A1-F6EECF244321}">
                <p14:modId xmlns:p14="http://schemas.microsoft.com/office/powerpoint/2010/main" val="1342772042"/>
              </p:ext>
            </p:extLst>
          </p:nvPr>
        </p:nvGraphicFramePr>
        <p:xfrm>
          <a:off x="2893769" y="3243505"/>
          <a:ext cx="661368" cy="3190752"/>
        </p:xfrm>
        <a:graphic>
          <a:graphicData uri="http://schemas.openxmlformats.org/drawingml/2006/table">
            <a:tbl>
              <a:tblPr firstRow="1" bandRow="1">
                <a:tableStyleId>{2D5ABB26-0587-4C30-8999-92F81FD0307C}</a:tableStyleId>
              </a:tblPr>
              <a:tblGrid>
                <a:gridCol w="661368">
                  <a:extLst>
                    <a:ext uri="{9D8B030D-6E8A-4147-A177-3AD203B41FA5}">
                      <a16:colId xmlns:a16="http://schemas.microsoft.com/office/drawing/2014/main" val="3771070958"/>
                    </a:ext>
                  </a:extLst>
                </a:gridCol>
              </a:tblGrid>
              <a:tr h="398844">
                <a:tc>
                  <a:txBody>
                    <a:bodyPr/>
                    <a:lstStyle/>
                    <a:p>
                      <a:r>
                        <a:rPr lang="en-US" dirty="0"/>
                        <a:t>2.54</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1553252"/>
                  </a:ext>
                </a:extLst>
              </a:tr>
              <a:tr h="398844">
                <a:tc>
                  <a:txBody>
                    <a:bodyPr/>
                    <a:lstStyle/>
                    <a:p>
                      <a:r>
                        <a:rPr lang="en-US" dirty="0"/>
                        <a:t>-1.02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9188498"/>
                  </a:ext>
                </a:extLst>
              </a:tr>
              <a:tr h="398844">
                <a:tc>
                  <a:txBody>
                    <a:bodyPr/>
                    <a:lstStyle/>
                    <a:p>
                      <a:r>
                        <a:rPr lang="en-US" dirty="0"/>
                        <a:t>1.27</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18809808"/>
                  </a:ext>
                </a:extLst>
              </a:tr>
              <a:tr h="398844">
                <a:tc>
                  <a:txBody>
                    <a:bodyPr/>
                    <a:lstStyle/>
                    <a:p>
                      <a:r>
                        <a:rPr lang="en-US" dirty="0"/>
                        <a:t>0.21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54186170"/>
                  </a:ext>
                </a:extLst>
              </a:tr>
              <a:tr h="398844">
                <a:tc>
                  <a:txBody>
                    <a:bodyPr/>
                    <a:lstStyle/>
                    <a:p>
                      <a:r>
                        <a:rPr lang="en-US" dirty="0"/>
                        <a:t>2.99</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90608336"/>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5642687"/>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12371204"/>
                  </a:ext>
                </a:extLst>
              </a:tr>
              <a:tr h="398844">
                <a:tc>
                  <a:txBody>
                    <a:bodyPr/>
                    <a:lstStyle/>
                    <a:p>
                      <a:r>
                        <a:rPr lang="en-US" dirty="0"/>
                        <a:t>1.22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27265653"/>
                  </a:ext>
                </a:extLst>
              </a:tr>
            </a:tbl>
          </a:graphicData>
        </a:graphic>
      </p:graphicFrame>
      <p:graphicFrame>
        <p:nvGraphicFramePr>
          <p:cNvPr id="25" name="Table 24">
            <a:extLst>
              <a:ext uri="{FF2B5EF4-FFF2-40B4-BE49-F238E27FC236}">
                <a16:creationId xmlns:a16="http://schemas.microsoft.com/office/drawing/2014/main" id="{EED30D55-5ACA-778A-D4E7-29B4A0FE9783}"/>
              </a:ext>
            </a:extLst>
          </p:cNvPr>
          <p:cNvGraphicFramePr>
            <a:graphicFrameLocks noGrp="1"/>
          </p:cNvGraphicFramePr>
          <p:nvPr>
            <p:extLst>
              <p:ext uri="{D42A27DB-BD31-4B8C-83A1-F6EECF244321}">
                <p14:modId xmlns:p14="http://schemas.microsoft.com/office/powerpoint/2010/main" val="1845622056"/>
              </p:ext>
            </p:extLst>
          </p:nvPr>
        </p:nvGraphicFramePr>
        <p:xfrm>
          <a:off x="3780287" y="3243505"/>
          <a:ext cx="661368" cy="3190752"/>
        </p:xfrm>
        <a:graphic>
          <a:graphicData uri="http://schemas.openxmlformats.org/drawingml/2006/table">
            <a:tbl>
              <a:tblPr firstRow="1" bandRow="1">
                <a:tableStyleId>{2D5ABB26-0587-4C30-8999-92F81FD0307C}</a:tableStyleId>
              </a:tblPr>
              <a:tblGrid>
                <a:gridCol w="661368">
                  <a:extLst>
                    <a:ext uri="{9D8B030D-6E8A-4147-A177-3AD203B41FA5}">
                      <a16:colId xmlns:a16="http://schemas.microsoft.com/office/drawing/2014/main" val="3771070958"/>
                    </a:ext>
                  </a:extLst>
                </a:gridCol>
              </a:tblGrid>
              <a:tr h="398844">
                <a:tc>
                  <a:txBody>
                    <a:bodyPr/>
                    <a:lstStyle/>
                    <a:p>
                      <a:r>
                        <a:rPr lang="en-US" dirty="0"/>
                        <a:t>2.99</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1553252"/>
                  </a:ext>
                </a:extLst>
              </a:tr>
              <a:tr h="398844">
                <a:tc>
                  <a:txBody>
                    <a:bodyPr/>
                    <a:lstStyle/>
                    <a:p>
                      <a:r>
                        <a:rPr lang="en-US" dirty="0"/>
                        <a:t>0.91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9188498"/>
                  </a:ext>
                </a:extLst>
              </a:tr>
              <a:tr h="398844">
                <a:tc>
                  <a:txBody>
                    <a:bodyPr/>
                    <a:lstStyle/>
                    <a:p>
                      <a:r>
                        <a:rPr lang="en-US" dirty="0"/>
                        <a:t>-2.48</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18809808"/>
                  </a:ext>
                </a:extLst>
              </a:tr>
              <a:tr h="398844">
                <a:tc>
                  <a:txBody>
                    <a:bodyPr/>
                    <a:lstStyle/>
                    <a:p>
                      <a:r>
                        <a:rPr lang="en-US" dirty="0"/>
                        <a:t>1.81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54186170"/>
                  </a:ext>
                </a:extLst>
              </a:tr>
              <a:tr h="398844">
                <a:tc>
                  <a:txBody>
                    <a:bodyPr/>
                    <a:lstStyle/>
                    <a:p>
                      <a:r>
                        <a:rPr lang="en-US" dirty="0"/>
                        <a:t>-0.93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90608336"/>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5642687"/>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12371204"/>
                  </a:ext>
                </a:extLst>
              </a:tr>
              <a:tr h="398844">
                <a:tc>
                  <a:txBody>
                    <a:bodyPr/>
                    <a:lstStyle/>
                    <a:p>
                      <a:r>
                        <a:rPr lang="en-US" dirty="0"/>
                        <a:t>1.90</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27265653"/>
                  </a:ext>
                </a:extLst>
              </a:tr>
            </a:tbl>
          </a:graphicData>
        </a:graphic>
      </p:graphicFrame>
      <p:graphicFrame>
        <p:nvGraphicFramePr>
          <p:cNvPr id="27" name="Table 26">
            <a:extLst>
              <a:ext uri="{FF2B5EF4-FFF2-40B4-BE49-F238E27FC236}">
                <a16:creationId xmlns:a16="http://schemas.microsoft.com/office/drawing/2014/main" id="{BDBEB84E-F952-A967-11DD-ABF0D29A2202}"/>
              </a:ext>
            </a:extLst>
          </p:cNvPr>
          <p:cNvGraphicFramePr>
            <a:graphicFrameLocks noGrp="1"/>
          </p:cNvGraphicFramePr>
          <p:nvPr>
            <p:extLst>
              <p:ext uri="{D42A27DB-BD31-4B8C-83A1-F6EECF244321}">
                <p14:modId xmlns:p14="http://schemas.microsoft.com/office/powerpoint/2010/main" val="619511715"/>
              </p:ext>
            </p:extLst>
          </p:nvPr>
        </p:nvGraphicFramePr>
        <p:xfrm>
          <a:off x="4666806" y="3243506"/>
          <a:ext cx="661368" cy="3190752"/>
        </p:xfrm>
        <a:graphic>
          <a:graphicData uri="http://schemas.openxmlformats.org/drawingml/2006/table">
            <a:tbl>
              <a:tblPr firstRow="1" bandRow="1">
                <a:tableStyleId>{2D5ABB26-0587-4C30-8999-92F81FD0307C}</a:tableStyleId>
              </a:tblPr>
              <a:tblGrid>
                <a:gridCol w="661368">
                  <a:extLst>
                    <a:ext uri="{9D8B030D-6E8A-4147-A177-3AD203B41FA5}">
                      <a16:colId xmlns:a16="http://schemas.microsoft.com/office/drawing/2014/main" val="3771070958"/>
                    </a:ext>
                  </a:extLst>
                </a:gridCol>
              </a:tblGrid>
              <a:tr h="398844">
                <a:tc>
                  <a:txBody>
                    <a:bodyPr/>
                    <a:lstStyle/>
                    <a:p>
                      <a:r>
                        <a:rPr lang="en-US" dirty="0"/>
                        <a:t>-1.65</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1553252"/>
                  </a:ext>
                </a:extLst>
              </a:tr>
              <a:tr h="398844">
                <a:tc>
                  <a:txBody>
                    <a:bodyPr/>
                    <a:lstStyle/>
                    <a:p>
                      <a:r>
                        <a:rPr lang="en-US" dirty="0"/>
                        <a:t>1.38</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9188498"/>
                  </a:ext>
                </a:extLst>
              </a:tr>
              <a:tr h="398844">
                <a:tc>
                  <a:txBody>
                    <a:bodyPr/>
                    <a:lstStyle/>
                    <a:p>
                      <a:r>
                        <a:rPr lang="en-US" dirty="0"/>
                        <a:t>-1.76</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18809808"/>
                  </a:ext>
                </a:extLst>
              </a:tr>
              <a:tr h="398844">
                <a:tc>
                  <a:txBody>
                    <a:bodyPr/>
                    <a:lstStyle/>
                    <a:p>
                      <a:r>
                        <a:rPr lang="en-US" dirty="0"/>
                        <a:t>2.03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54186170"/>
                  </a:ext>
                </a:extLst>
              </a:tr>
              <a:tr h="398844">
                <a:tc>
                  <a:txBody>
                    <a:bodyPr/>
                    <a:lstStyle/>
                    <a:p>
                      <a:r>
                        <a:rPr lang="en-US" dirty="0"/>
                        <a:t>-0.39</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90608336"/>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5642687"/>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12371204"/>
                  </a:ext>
                </a:extLst>
              </a:tr>
              <a:tr h="398844">
                <a:tc>
                  <a:txBody>
                    <a:bodyPr/>
                    <a:lstStyle/>
                    <a:p>
                      <a:r>
                        <a:rPr lang="en-US" dirty="0"/>
                        <a:t>2.17</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27265653"/>
                  </a:ext>
                </a:extLst>
              </a:tr>
            </a:tbl>
          </a:graphicData>
        </a:graphic>
      </p:graphicFrame>
      <p:sp>
        <p:nvSpPr>
          <p:cNvPr id="30" name="Arrow: Up 29">
            <a:extLst>
              <a:ext uri="{FF2B5EF4-FFF2-40B4-BE49-F238E27FC236}">
                <a16:creationId xmlns:a16="http://schemas.microsoft.com/office/drawing/2014/main" id="{DD280D56-C306-8E3A-0929-5AB1AC552AE2}"/>
              </a:ext>
            </a:extLst>
          </p:cNvPr>
          <p:cNvSpPr/>
          <p:nvPr/>
        </p:nvSpPr>
        <p:spPr>
          <a:xfrm rot="10800000">
            <a:off x="3070591" y="2781087"/>
            <a:ext cx="215288" cy="367756"/>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Arrow: Up 33">
            <a:extLst>
              <a:ext uri="{FF2B5EF4-FFF2-40B4-BE49-F238E27FC236}">
                <a16:creationId xmlns:a16="http://schemas.microsoft.com/office/drawing/2014/main" id="{B95A250A-9A34-8C5C-7AA5-353E6B4BCEBB}"/>
              </a:ext>
            </a:extLst>
          </p:cNvPr>
          <p:cNvSpPr/>
          <p:nvPr/>
        </p:nvSpPr>
        <p:spPr>
          <a:xfrm rot="10800000">
            <a:off x="3955111" y="2781086"/>
            <a:ext cx="215288" cy="367756"/>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Arrow: Up 34">
            <a:extLst>
              <a:ext uri="{FF2B5EF4-FFF2-40B4-BE49-F238E27FC236}">
                <a16:creationId xmlns:a16="http://schemas.microsoft.com/office/drawing/2014/main" id="{B478A06D-947B-F340-61B8-5D9B23E4DBA2}"/>
              </a:ext>
            </a:extLst>
          </p:cNvPr>
          <p:cNvSpPr/>
          <p:nvPr/>
        </p:nvSpPr>
        <p:spPr>
          <a:xfrm rot="10800000">
            <a:off x="4852812" y="2781086"/>
            <a:ext cx="215288" cy="367756"/>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90DC2D2-7FA4-509C-2764-D6D1F24ED84E}"/>
              </a:ext>
            </a:extLst>
          </p:cNvPr>
          <p:cNvSpPr/>
          <p:nvPr/>
        </p:nvSpPr>
        <p:spPr>
          <a:xfrm>
            <a:off x="848520" y="2345112"/>
            <a:ext cx="1057265" cy="32788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1200" kern="1200" dirty="0">
                <a:solidFill>
                  <a:schemeClr val="tx1"/>
                </a:solidFill>
                <a:latin typeface="+mn-lt"/>
                <a:ea typeface="+mn-ea"/>
                <a:cs typeface="+mn-cs"/>
              </a:rPr>
              <a:t>Token IDs</a:t>
            </a:r>
            <a:endParaRPr lang="en-CA" sz="1200" dirty="0">
              <a:solidFill>
                <a:schemeClr val="tx1"/>
              </a:solidFill>
            </a:endParaRPr>
          </a:p>
        </p:txBody>
      </p:sp>
      <p:graphicFrame>
        <p:nvGraphicFramePr>
          <p:cNvPr id="45" name="Table 44">
            <a:extLst>
              <a:ext uri="{FF2B5EF4-FFF2-40B4-BE49-F238E27FC236}">
                <a16:creationId xmlns:a16="http://schemas.microsoft.com/office/drawing/2014/main" id="{E7D374B4-55E9-D329-42CF-72658DD9A5BC}"/>
              </a:ext>
            </a:extLst>
          </p:cNvPr>
          <p:cNvGraphicFramePr>
            <a:graphicFrameLocks noGrp="1"/>
          </p:cNvGraphicFramePr>
          <p:nvPr>
            <p:extLst>
              <p:ext uri="{D42A27DB-BD31-4B8C-83A1-F6EECF244321}">
                <p14:modId xmlns:p14="http://schemas.microsoft.com/office/powerpoint/2010/main" val="2665128108"/>
              </p:ext>
            </p:extLst>
          </p:nvPr>
        </p:nvGraphicFramePr>
        <p:xfrm>
          <a:off x="1915021" y="2336430"/>
          <a:ext cx="6269193" cy="365760"/>
        </p:xfrm>
        <a:graphic>
          <a:graphicData uri="http://schemas.openxmlformats.org/drawingml/2006/table">
            <a:tbl>
              <a:tblPr firstRow="1" bandRow="1">
                <a:tableStyleId>{5C22544A-7EE6-4342-B048-85BDC9FD1C3A}</a:tableStyleId>
              </a:tblPr>
              <a:tblGrid>
                <a:gridCol w="895599">
                  <a:extLst>
                    <a:ext uri="{9D8B030D-6E8A-4147-A177-3AD203B41FA5}">
                      <a16:colId xmlns:a16="http://schemas.microsoft.com/office/drawing/2014/main" val="1515515909"/>
                    </a:ext>
                  </a:extLst>
                </a:gridCol>
                <a:gridCol w="895599">
                  <a:extLst>
                    <a:ext uri="{9D8B030D-6E8A-4147-A177-3AD203B41FA5}">
                      <a16:colId xmlns:a16="http://schemas.microsoft.com/office/drawing/2014/main" val="1029844955"/>
                    </a:ext>
                  </a:extLst>
                </a:gridCol>
                <a:gridCol w="895599">
                  <a:extLst>
                    <a:ext uri="{9D8B030D-6E8A-4147-A177-3AD203B41FA5}">
                      <a16:colId xmlns:a16="http://schemas.microsoft.com/office/drawing/2014/main" val="616671433"/>
                    </a:ext>
                  </a:extLst>
                </a:gridCol>
                <a:gridCol w="895599">
                  <a:extLst>
                    <a:ext uri="{9D8B030D-6E8A-4147-A177-3AD203B41FA5}">
                      <a16:colId xmlns:a16="http://schemas.microsoft.com/office/drawing/2014/main" val="3458088775"/>
                    </a:ext>
                  </a:extLst>
                </a:gridCol>
                <a:gridCol w="895599">
                  <a:extLst>
                    <a:ext uri="{9D8B030D-6E8A-4147-A177-3AD203B41FA5}">
                      <a16:colId xmlns:a16="http://schemas.microsoft.com/office/drawing/2014/main" val="2698754844"/>
                    </a:ext>
                  </a:extLst>
                </a:gridCol>
                <a:gridCol w="895599">
                  <a:extLst>
                    <a:ext uri="{9D8B030D-6E8A-4147-A177-3AD203B41FA5}">
                      <a16:colId xmlns:a16="http://schemas.microsoft.com/office/drawing/2014/main" val="2576919524"/>
                    </a:ext>
                  </a:extLst>
                </a:gridCol>
                <a:gridCol w="895599">
                  <a:extLst>
                    <a:ext uri="{9D8B030D-6E8A-4147-A177-3AD203B41FA5}">
                      <a16:colId xmlns:a16="http://schemas.microsoft.com/office/drawing/2014/main" val="1378890513"/>
                    </a:ext>
                  </a:extLst>
                </a:gridCol>
              </a:tblGrid>
              <a:tr h="358277">
                <a:tc>
                  <a:txBody>
                    <a:bodyPr/>
                    <a:lstStyle/>
                    <a:p>
                      <a:r>
                        <a:rPr lang="en-CA" sz="1800" b="0" i="0" dirty="0">
                          <a:solidFill>
                            <a:schemeClr val="tx1"/>
                          </a:solidFill>
                          <a:effectLst/>
                          <a:latin typeface="Söhne Mono"/>
                        </a:rPr>
                        <a:t>791</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 </a:t>
                      </a:r>
                      <a:r>
                        <a:rPr lang="en-CA" sz="1800" b="0" i="0" dirty="0">
                          <a:solidFill>
                            <a:schemeClr val="tx1"/>
                          </a:solidFill>
                          <a:effectLst/>
                          <a:latin typeface="Söhne Mono"/>
                        </a:rPr>
                        <a:t>8415</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 </a:t>
                      </a:r>
                      <a:r>
                        <a:rPr lang="en-CA" sz="1800" b="0" i="0" dirty="0">
                          <a:solidFill>
                            <a:schemeClr val="tx1"/>
                          </a:solidFill>
                          <a:effectLst/>
                          <a:latin typeface="Söhne Mono"/>
                        </a:rPr>
                        <a:t>7731</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 </a:t>
                      </a:r>
                      <a:r>
                        <a:rPr lang="en-CA" sz="1800" b="0" i="0" dirty="0">
                          <a:solidFill>
                            <a:schemeClr val="tx1"/>
                          </a:solidFill>
                          <a:effectLst/>
                          <a:latin typeface="Söhne Mono"/>
                        </a:rPr>
                        <a:t>389</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443</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912</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656</a:t>
                      </a:r>
                      <a:endParaRPr lang="en-CA"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692477079"/>
                  </a:ext>
                </a:extLst>
              </a:tr>
            </a:tbl>
          </a:graphicData>
        </a:graphic>
      </p:graphicFrame>
      <p:sp>
        <p:nvSpPr>
          <p:cNvPr id="46" name="Rectangle 45">
            <a:extLst>
              <a:ext uri="{FF2B5EF4-FFF2-40B4-BE49-F238E27FC236}">
                <a16:creationId xmlns:a16="http://schemas.microsoft.com/office/drawing/2014/main" id="{5EBA328F-9E23-1558-A406-4659770A4F3B}"/>
              </a:ext>
            </a:extLst>
          </p:cNvPr>
          <p:cNvSpPr/>
          <p:nvPr/>
        </p:nvSpPr>
        <p:spPr>
          <a:xfrm>
            <a:off x="838200" y="3243506"/>
            <a:ext cx="1057264" cy="319075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1200" kern="1200" dirty="0">
                <a:solidFill>
                  <a:schemeClr val="tx1"/>
                </a:solidFill>
                <a:latin typeface="+mn-lt"/>
                <a:ea typeface="+mn-ea"/>
                <a:cs typeface="+mn-cs"/>
              </a:rPr>
              <a:t>Token embeddings</a:t>
            </a:r>
            <a:endParaRPr lang="en-CA" sz="1200" dirty="0">
              <a:solidFill>
                <a:schemeClr val="tx1"/>
              </a:solidFill>
            </a:endParaRPr>
          </a:p>
        </p:txBody>
      </p:sp>
      <p:sp>
        <p:nvSpPr>
          <p:cNvPr id="47" name="Arrow: Up 46">
            <a:extLst>
              <a:ext uri="{FF2B5EF4-FFF2-40B4-BE49-F238E27FC236}">
                <a16:creationId xmlns:a16="http://schemas.microsoft.com/office/drawing/2014/main" id="{D8021395-6C96-B7FD-D172-27B067F4748B}"/>
              </a:ext>
            </a:extLst>
          </p:cNvPr>
          <p:cNvSpPr/>
          <p:nvPr/>
        </p:nvSpPr>
        <p:spPr>
          <a:xfrm rot="10800000">
            <a:off x="5803963" y="2797045"/>
            <a:ext cx="215288" cy="367756"/>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Arrow: Up 48">
            <a:extLst>
              <a:ext uri="{FF2B5EF4-FFF2-40B4-BE49-F238E27FC236}">
                <a16:creationId xmlns:a16="http://schemas.microsoft.com/office/drawing/2014/main" id="{1723227E-EC1B-1F9A-4680-1BDFE437E2CC}"/>
              </a:ext>
            </a:extLst>
          </p:cNvPr>
          <p:cNvSpPr/>
          <p:nvPr/>
        </p:nvSpPr>
        <p:spPr>
          <a:xfrm rot="10800000">
            <a:off x="6688483" y="2797045"/>
            <a:ext cx="215288" cy="367756"/>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Arrow: Up 49">
            <a:extLst>
              <a:ext uri="{FF2B5EF4-FFF2-40B4-BE49-F238E27FC236}">
                <a16:creationId xmlns:a16="http://schemas.microsoft.com/office/drawing/2014/main" id="{2973E951-03C7-FAA7-1FCB-C016B848285E}"/>
              </a:ext>
            </a:extLst>
          </p:cNvPr>
          <p:cNvSpPr/>
          <p:nvPr/>
        </p:nvSpPr>
        <p:spPr>
          <a:xfrm rot="10800000">
            <a:off x="7573003" y="2797045"/>
            <a:ext cx="215288" cy="367756"/>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3" name="Table 52">
            <a:extLst>
              <a:ext uri="{FF2B5EF4-FFF2-40B4-BE49-F238E27FC236}">
                <a16:creationId xmlns:a16="http://schemas.microsoft.com/office/drawing/2014/main" id="{9724E0D9-548F-CD4B-FE36-3011817BA4E3}"/>
              </a:ext>
            </a:extLst>
          </p:cNvPr>
          <p:cNvGraphicFramePr>
            <a:graphicFrameLocks noGrp="1"/>
          </p:cNvGraphicFramePr>
          <p:nvPr>
            <p:extLst>
              <p:ext uri="{D42A27DB-BD31-4B8C-83A1-F6EECF244321}">
                <p14:modId xmlns:p14="http://schemas.microsoft.com/office/powerpoint/2010/main" val="1702202050"/>
              </p:ext>
            </p:extLst>
          </p:nvPr>
        </p:nvGraphicFramePr>
        <p:xfrm>
          <a:off x="5612281" y="3243443"/>
          <a:ext cx="661368" cy="3190752"/>
        </p:xfrm>
        <a:graphic>
          <a:graphicData uri="http://schemas.openxmlformats.org/drawingml/2006/table">
            <a:tbl>
              <a:tblPr firstRow="1" bandRow="1">
                <a:tableStyleId>{2D5ABB26-0587-4C30-8999-92F81FD0307C}</a:tableStyleId>
              </a:tblPr>
              <a:tblGrid>
                <a:gridCol w="661368">
                  <a:extLst>
                    <a:ext uri="{9D8B030D-6E8A-4147-A177-3AD203B41FA5}">
                      <a16:colId xmlns:a16="http://schemas.microsoft.com/office/drawing/2014/main" val="3771070958"/>
                    </a:ext>
                  </a:extLst>
                </a:gridCol>
              </a:tblGrid>
              <a:tr h="398844">
                <a:tc>
                  <a:txBody>
                    <a:bodyPr/>
                    <a:lstStyle/>
                    <a:p>
                      <a:r>
                        <a:rPr lang="en-US" dirty="0"/>
                        <a:t>0.25</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1553252"/>
                  </a:ext>
                </a:extLst>
              </a:tr>
              <a:tr h="398844">
                <a:tc>
                  <a:txBody>
                    <a:bodyPr/>
                    <a:lstStyle/>
                    <a:p>
                      <a:r>
                        <a:rPr lang="en-US" dirty="0"/>
                        <a:t>0.44</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9188498"/>
                  </a:ext>
                </a:extLst>
              </a:tr>
              <a:tr h="398844">
                <a:tc>
                  <a:txBody>
                    <a:bodyPr/>
                    <a:lstStyle/>
                    <a:p>
                      <a:r>
                        <a:rPr lang="en-US" dirty="0"/>
                        <a:t>-0.91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18809808"/>
                  </a:ext>
                </a:extLst>
              </a:tr>
              <a:tr h="398844">
                <a:tc>
                  <a:txBody>
                    <a:bodyPr/>
                    <a:lstStyle/>
                    <a:p>
                      <a:r>
                        <a:rPr lang="en-US" dirty="0"/>
                        <a:t>0.34</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54186170"/>
                  </a:ext>
                </a:extLst>
              </a:tr>
              <a:tr h="398844">
                <a:tc>
                  <a:txBody>
                    <a:bodyPr/>
                    <a:lstStyle/>
                    <a:p>
                      <a:r>
                        <a:rPr lang="en-US" dirty="0"/>
                        <a:t>1.11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90608336"/>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5642687"/>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12371204"/>
                  </a:ext>
                </a:extLst>
              </a:tr>
              <a:tr h="398844">
                <a:tc>
                  <a:txBody>
                    <a:bodyPr/>
                    <a:lstStyle/>
                    <a:p>
                      <a:r>
                        <a:rPr lang="en-US" dirty="0"/>
                        <a:t>1.99</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27265653"/>
                  </a:ext>
                </a:extLst>
              </a:tr>
            </a:tbl>
          </a:graphicData>
        </a:graphic>
      </p:graphicFrame>
      <p:graphicFrame>
        <p:nvGraphicFramePr>
          <p:cNvPr id="55" name="Table 54">
            <a:extLst>
              <a:ext uri="{FF2B5EF4-FFF2-40B4-BE49-F238E27FC236}">
                <a16:creationId xmlns:a16="http://schemas.microsoft.com/office/drawing/2014/main" id="{3E067C6B-A8E2-F639-A8E7-C108834E6A76}"/>
              </a:ext>
            </a:extLst>
          </p:cNvPr>
          <p:cNvGraphicFramePr>
            <a:graphicFrameLocks noGrp="1"/>
          </p:cNvGraphicFramePr>
          <p:nvPr>
            <p:extLst>
              <p:ext uri="{D42A27DB-BD31-4B8C-83A1-F6EECF244321}">
                <p14:modId xmlns:p14="http://schemas.microsoft.com/office/powerpoint/2010/main" val="2708027266"/>
              </p:ext>
            </p:extLst>
          </p:nvPr>
        </p:nvGraphicFramePr>
        <p:xfrm>
          <a:off x="6498799" y="3243443"/>
          <a:ext cx="661368" cy="3190752"/>
        </p:xfrm>
        <a:graphic>
          <a:graphicData uri="http://schemas.openxmlformats.org/drawingml/2006/table">
            <a:tbl>
              <a:tblPr firstRow="1" bandRow="1">
                <a:tableStyleId>{2D5ABB26-0587-4C30-8999-92F81FD0307C}</a:tableStyleId>
              </a:tblPr>
              <a:tblGrid>
                <a:gridCol w="661368">
                  <a:extLst>
                    <a:ext uri="{9D8B030D-6E8A-4147-A177-3AD203B41FA5}">
                      <a16:colId xmlns:a16="http://schemas.microsoft.com/office/drawing/2014/main" val="3771070958"/>
                    </a:ext>
                  </a:extLst>
                </a:gridCol>
              </a:tblGrid>
              <a:tr h="398844">
                <a:tc>
                  <a:txBody>
                    <a:bodyPr/>
                    <a:lstStyle/>
                    <a:p>
                      <a:r>
                        <a:rPr lang="en-US" dirty="0"/>
                        <a:t>1.21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1553252"/>
                  </a:ext>
                </a:extLst>
              </a:tr>
              <a:tr h="398844">
                <a:tc>
                  <a:txBody>
                    <a:bodyPr/>
                    <a:lstStyle/>
                    <a:p>
                      <a:r>
                        <a:rPr lang="en-US" dirty="0"/>
                        <a:t>1.92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9188498"/>
                  </a:ext>
                </a:extLst>
              </a:tr>
              <a:tr h="398844">
                <a:tc>
                  <a:txBody>
                    <a:bodyPr/>
                    <a:lstStyle/>
                    <a:p>
                      <a:r>
                        <a:rPr lang="en-US" dirty="0"/>
                        <a:t>-0.78</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18809808"/>
                  </a:ext>
                </a:extLst>
              </a:tr>
              <a:tr h="398844">
                <a:tc>
                  <a:txBody>
                    <a:bodyPr/>
                    <a:lstStyle/>
                    <a:p>
                      <a:r>
                        <a:rPr lang="en-US" dirty="0"/>
                        <a:t>1.32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54186170"/>
                  </a:ext>
                </a:extLst>
              </a:tr>
              <a:tr h="398844">
                <a:tc>
                  <a:txBody>
                    <a:bodyPr/>
                    <a:lstStyle/>
                    <a:p>
                      <a:r>
                        <a:rPr lang="en-US" dirty="0"/>
                        <a:t>2.93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90608336"/>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5642687"/>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12371204"/>
                  </a:ext>
                </a:extLst>
              </a:tr>
              <a:tr h="398844">
                <a:tc>
                  <a:txBody>
                    <a:bodyPr/>
                    <a:lstStyle/>
                    <a:p>
                      <a:r>
                        <a:rPr lang="en-US" dirty="0"/>
                        <a:t>1.02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27265653"/>
                  </a:ext>
                </a:extLst>
              </a:tr>
            </a:tbl>
          </a:graphicData>
        </a:graphic>
      </p:graphicFrame>
      <p:graphicFrame>
        <p:nvGraphicFramePr>
          <p:cNvPr id="56" name="Table 55">
            <a:extLst>
              <a:ext uri="{FF2B5EF4-FFF2-40B4-BE49-F238E27FC236}">
                <a16:creationId xmlns:a16="http://schemas.microsoft.com/office/drawing/2014/main" id="{31ACECE9-9891-C0A8-59BD-5F2D5FD6DFD7}"/>
              </a:ext>
            </a:extLst>
          </p:cNvPr>
          <p:cNvGraphicFramePr>
            <a:graphicFrameLocks noGrp="1"/>
          </p:cNvGraphicFramePr>
          <p:nvPr>
            <p:extLst>
              <p:ext uri="{D42A27DB-BD31-4B8C-83A1-F6EECF244321}">
                <p14:modId xmlns:p14="http://schemas.microsoft.com/office/powerpoint/2010/main" val="2980456876"/>
              </p:ext>
            </p:extLst>
          </p:nvPr>
        </p:nvGraphicFramePr>
        <p:xfrm>
          <a:off x="7374579" y="3243443"/>
          <a:ext cx="661368" cy="3190752"/>
        </p:xfrm>
        <a:graphic>
          <a:graphicData uri="http://schemas.openxmlformats.org/drawingml/2006/table">
            <a:tbl>
              <a:tblPr firstRow="1" bandRow="1">
                <a:tableStyleId>{2D5ABB26-0587-4C30-8999-92F81FD0307C}</a:tableStyleId>
              </a:tblPr>
              <a:tblGrid>
                <a:gridCol w="661368">
                  <a:extLst>
                    <a:ext uri="{9D8B030D-6E8A-4147-A177-3AD203B41FA5}">
                      <a16:colId xmlns:a16="http://schemas.microsoft.com/office/drawing/2014/main" val="3771070958"/>
                    </a:ext>
                  </a:extLst>
                </a:gridCol>
              </a:tblGrid>
              <a:tr h="398844">
                <a:tc>
                  <a:txBody>
                    <a:bodyPr/>
                    <a:lstStyle/>
                    <a:p>
                      <a:r>
                        <a:rPr lang="en-US" dirty="0"/>
                        <a:t>-2.17</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1553252"/>
                  </a:ext>
                </a:extLst>
              </a:tr>
              <a:tr h="398844">
                <a:tc>
                  <a:txBody>
                    <a:bodyPr/>
                    <a:lstStyle/>
                    <a:p>
                      <a:r>
                        <a:rPr lang="en-US" dirty="0"/>
                        <a:t>1.83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9188498"/>
                  </a:ext>
                </a:extLst>
              </a:tr>
              <a:tr h="398844">
                <a:tc>
                  <a:txBody>
                    <a:bodyPr/>
                    <a:lstStyle/>
                    <a:p>
                      <a:r>
                        <a:rPr lang="en-US" dirty="0"/>
                        <a:t>-1.09</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18809808"/>
                  </a:ext>
                </a:extLst>
              </a:tr>
              <a:tr h="398844">
                <a:tc>
                  <a:txBody>
                    <a:bodyPr/>
                    <a:lstStyle/>
                    <a:p>
                      <a:r>
                        <a:rPr lang="en-US" dirty="0"/>
                        <a:t>0.03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54186170"/>
                  </a:ext>
                </a:extLst>
              </a:tr>
              <a:tr h="398844">
                <a:tc>
                  <a:txBody>
                    <a:bodyPr/>
                    <a:lstStyle/>
                    <a:p>
                      <a:r>
                        <a:rPr lang="en-US" dirty="0"/>
                        <a:t>-2.12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90608336"/>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5642687"/>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12371204"/>
                  </a:ext>
                </a:extLst>
              </a:tr>
              <a:tr h="398844">
                <a:tc>
                  <a:txBody>
                    <a:bodyPr/>
                    <a:lstStyle/>
                    <a:p>
                      <a:r>
                        <a:rPr lang="en-US" dirty="0"/>
                        <a:t>0.84</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27265653"/>
                  </a:ext>
                </a:extLst>
              </a:tr>
            </a:tbl>
          </a:graphicData>
        </a:graphic>
      </p:graphicFrame>
      <p:sp>
        <p:nvSpPr>
          <p:cNvPr id="61" name="Rectangle: Rounded Corners 60">
            <a:extLst>
              <a:ext uri="{FF2B5EF4-FFF2-40B4-BE49-F238E27FC236}">
                <a16:creationId xmlns:a16="http://schemas.microsoft.com/office/drawing/2014/main" id="{D4352E8D-AA74-65B3-028C-8E957EABF60A}"/>
              </a:ext>
            </a:extLst>
          </p:cNvPr>
          <p:cNvSpPr/>
          <p:nvPr/>
        </p:nvSpPr>
        <p:spPr>
          <a:xfrm>
            <a:off x="4572000" y="3105978"/>
            <a:ext cx="849771" cy="3448879"/>
          </a:xfrm>
          <a:prstGeom prst="round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Callout: Line 61">
            <a:extLst>
              <a:ext uri="{FF2B5EF4-FFF2-40B4-BE49-F238E27FC236}">
                <a16:creationId xmlns:a16="http://schemas.microsoft.com/office/drawing/2014/main" id="{05443228-7715-9ECC-DF38-46CFBC8DEF8D}"/>
              </a:ext>
            </a:extLst>
          </p:cNvPr>
          <p:cNvSpPr/>
          <p:nvPr/>
        </p:nvSpPr>
        <p:spPr>
          <a:xfrm>
            <a:off x="8887603" y="1983921"/>
            <a:ext cx="2367201" cy="1803329"/>
          </a:xfrm>
          <a:prstGeom prst="borderCallout1">
            <a:avLst>
              <a:gd name="adj1" fmla="val 52952"/>
              <a:gd name="adj2" fmla="val -2059"/>
              <a:gd name="adj3" fmla="val 67597"/>
              <a:gd name="adj4" fmla="val -14742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schemeClr val="accent2"/>
                </a:solidFill>
              </a:rPr>
              <a:t>Enrich the embedding vectors with information from the other embeddings in the context</a:t>
            </a:r>
            <a:endParaRPr lang="en-CA" dirty="0">
              <a:solidFill>
                <a:schemeClr val="accent2"/>
              </a:solidFill>
            </a:endParaRPr>
          </a:p>
        </p:txBody>
      </p:sp>
    </p:spTree>
    <p:extLst>
      <p:ext uri="{BB962C8B-B14F-4D97-AF65-F5344CB8AC3E}">
        <p14:creationId xmlns:p14="http://schemas.microsoft.com/office/powerpoint/2010/main" val="15871461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9" name="Rectangle 114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dirty="0">
                <a:solidFill>
                  <a:schemeClr val="tx1"/>
                </a:solidFill>
                <a:latin typeface="+mj-lt"/>
                <a:ea typeface="+mj-ea"/>
                <a:cs typeface="+mj-cs"/>
              </a:rPr>
              <a:t>Goal</a:t>
            </a:r>
          </a:p>
        </p:txBody>
      </p:sp>
      <p:sp>
        <p:nvSpPr>
          <p:cNvPr id="115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AA0177D-9FFA-DC45-96E5-88689424EFCE}"/>
              </a:ext>
            </a:extLst>
          </p:cNvPr>
          <p:cNvSpPr/>
          <p:nvPr/>
        </p:nvSpPr>
        <p:spPr>
          <a:xfrm>
            <a:off x="848521" y="1991508"/>
            <a:ext cx="1057264" cy="32971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1200" kern="1200" dirty="0">
                <a:solidFill>
                  <a:schemeClr val="tx1"/>
                </a:solidFill>
                <a:latin typeface="+mn-lt"/>
                <a:ea typeface="+mn-ea"/>
                <a:cs typeface="+mn-cs"/>
              </a:rPr>
              <a:t>Tokens</a:t>
            </a:r>
            <a:endParaRPr lang="en-CA" sz="1200" dirty="0">
              <a:solidFill>
                <a:schemeClr val="tx1"/>
              </a:solidFill>
            </a:endParaRPr>
          </a:p>
        </p:txBody>
      </p:sp>
      <p:graphicFrame>
        <p:nvGraphicFramePr>
          <p:cNvPr id="18" name="Table 17">
            <a:extLst>
              <a:ext uri="{FF2B5EF4-FFF2-40B4-BE49-F238E27FC236}">
                <a16:creationId xmlns:a16="http://schemas.microsoft.com/office/drawing/2014/main" id="{D181AB35-3D27-FA0C-7A21-6C660662535A}"/>
              </a:ext>
            </a:extLst>
          </p:cNvPr>
          <p:cNvGraphicFramePr>
            <a:graphicFrameLocks noGrp="1"/>
          </p:cNvGraphicFramePr>
          <p:nvPr/>
        </p:nvGraphicFramePr>
        <p:xfrm>
          <a:off x="1915685" y="1983921"/>
          <a:ext cx="6269186" cy="365760"/>
        </p:xfrm>
        <a:graphic>
          <a:graphicData uri="http://schemas.openxmlformats.org/drawingml/2006/table">
            <a:tbl>
              <a:tblPr firstRow="1" bandRow="1">
                <a:tableStyleId>{5C22544A-7EE6-4342-B048-85BDC9FD1C3A}</a:tableStyleId>
              </a:tblPr>
              <a:tblGrid>
                <a:gridCol w="895598">
                  <a:extLst>
                    <a:ext uri="{9D8B030D-6E8A-4147-A177-3AD203B41FA5}">
                      <a16:colId xmlns:a16="http://schemas.microsoft.com/office/drawing/2014/main" val="1515515909"/>
                    </a:ext>
                  </a:extLst>
                </a:gridCol>
                <a:gridCol w="895598">
                  <a:extLst>
                    <a:ext uri="{9D8B030D-6E8A-4147-A177-3AD203B41FA5}">
                      <a16:colId xmlns:a16="http://schemas.microsoft.com/office/drawing/2014/main" val="1029844955"/>
                    </a:ext>
                  </a:extLst>
                </a:gridCol>
                <a:gridCol w="895598">
                  <a:extLst>
                    <a:ext uri="{9D8B030D-6E8A-4147-A177-3AD203B41FA5}">
                      <a16:colId xmlns:a16="http://schemas.microsoft.com/office/drawing/2014/main" val="616671433"/>
                    </a:ext>
                  </a:extLst>
                </a:gridCol>
                <a:gridCol w="895598">
                  <a:extLst>
                    <a:ext uri="{9D8B030D-6E8A-4147-A177-3AD203B41FA5}">
                      <a16:colId xmlns:a16="http://schemas.microsoft.com/office/drawing/2014/main" val="3458088775"/>
                    </a:ext>
                  </a:extLst>
                </a:gridCol>
                <a:gridCol w="895598">
                  <a:extLst>
                    <a:ext uri="{9D8B030D-6E8A-4147-A177-3AD203B41FA5}">
                      <a16:colId xmlns:a16="http://schemas.microsoft.com/office/drawing/2014/main" val="197736233"/>
                    </a:ext>
                  </a:extLst>
                </a:gridCol>
                <a:gridCol w="895598">
                  <a:extLst>
                    <a:ext uri="{9D8B030D-6E8A-4147-A177-3AD203B41FA5}">
                      <a16:colId xmlns:a16="http://schemas.microsoft.com/office/drawing/2014/main" val="338773905"/>
                    </a:ext>
                  </a:extLst>
                </a:gridCol>
                <a:gridCol w="895598">
                  <a:extLst>
                    <a:ext uri="{9D8B030D-6E8A-4147-A177-3AD203B41FA5}">
                      <a16:colId xmlns:a16="http://schemas.microsoft.com/office/drawing/2014/main" val="1464351132"/>
                    </a:ext>
                  </a:extLst>
                </a:gridCol>
              </a:tblGrid>
              <a:tr h="358277">
                <a:tc>
                  <a:txBody>
                    <a:bodyPr/>
                    <a:lstStyle/>
                    <a:p>
                      <a:r>
                        <a:rPr lang="en-US" b="0" dirty="0">
                          <a:solidFill>
                            <a:schemeClr val="tx1"/>
                          </a:solidFill>
                        </a:rPr>
                        <a:t>Alice</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visited</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the</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bank</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to</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deposit</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money</a:t>
                      </a:r>
                      <a:endParaRPr lang="en-CA"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692477079"/>
                  </a:ext>
                </a:extLst>
              </a:tr>
            </a:tbl>
          </a:graphicData>
        </a:graphic>
      </p:graphicFrame>
      <p:sp>
        <p:nvSpPr>
          <p:cNvPr id="20" name="Arrow: Up 19">
            <a:extLst>
              <a:ext uri="{FF2B5EF4-FFF2-40B4-BE49-F238E27FC236}">
                <a16:creationId xmlns:a16="http://schemas.microsoft.com/office/drawing/2014/main" id="{F0EF3680-7DB1-161D-6192-3CB553E6E2AF}"/>
              </a:ext>
            </a:extLst>
          </p:cNvPr>
          <p:cNvSpPr/>
          <p:nvPr/>
        </p:nvSpPr>
        <p:spPr>
          <a:xfrm rot="10800000">
            <a:off x="2135893" y="2781086"/>
            <a:ext cx="215288" cy="367756"/>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22" name="Table 21">
            <a:extLst>
              <a:ext uri="{FF2B5EF4-FFF2-40B4-BE49-F238E27FC236}">
                <a16:creationId xmlns:a16="http://schemas.microsoft.com/office/drawing/2014/main" id="{2FD3014B-CEA8-5701-D6D1-B44300927305}"/>
              </a:ext>
            </a:extLst>
          </p:cNvPr>
          <p:cNvGraphicFramePr>
            <a:graphicFrameLocks noGrp="1"/>
          </p:cNvGraphicFramePr>
          <p:nvPr/>
        </p:nvGraphicFramePr>
        <p:xfrm>
          <a:off x="1959033" y="3243508"/>
          <a:ext cx="661368" cy="3190752"/>
        </p:xfrm>
        <a:graphic>
          <a:graphicData uri="http://schemas.openxmlformats.org/drawingml/2006/table">
            <a:tbl>
              <a:tblPr firstRow="1" bandRow="1">
                <a:tableStyleId>{2D5ABB26-0587-4C30-8999-92F81FD0307C}</a:tableStyleId>
              </a:tblPr>
              <a:tblGrid>
                <a:gridCol w="661368">
                  <a:extLst>
                    <a:ext uri="{9D8B030D-6E8A-4147-A177-3AD203B41FA5}">
                      <a16:colId xmlns:a16="http://schemas.microsoft.com/office/drawing/2014/main" val="3771070958"/>
                    </a:ext>
                  </a:extLst>
                </a:gridCol>
              </a:tblGrid>
              <a:tr h="398844">
                <a:tc>
                  <a:txBody>
                    <a:bodyPr/>
                    <a:lstStyle/>
                    <a:p>
                      <a:r>
                        <a:rPr lang="en-US" dirty="0"/>
                        <a:t>-0.12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1553252"/>
                  </a:ext>
                </a:extLst>
              </a:tr>
              <a:tr h="398844">
                <a:tc>
                  <a:txBody>
                    <a:bodyPr/>
                    <a:lstStyle/>
                    <a:p>
                      <a:r>
                        <a:rPr lang="en-US" dirty="0"/>
                        <a:t>2.19</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9188498"/>
                  </a:ext>
                </a:extLst>
              </a:tr>
              <a:tr h="398844">
                <a:tc>
                  <a:txBody>
                    <a:bodyPr/>
                    <a:lstStyle/>
                    <a:p>
                      <a:r>
                        <a:rPr lang="en-US" dirty="0"/>
                        <a:t>1.87</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18809808"/>
                  </a:ext>
                </a:extLst>
              </a:tr>
              <a:tr h="398844">
                <a:tc>
                  <a:txBody>
                    <a:bodyPr/>
                    <a:lstStyle/>
                    <a:p>
                      <a:r>
                        <a:rPr lang="en-US" dirty="0"/>
                        <a:t>-2.33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54186170"/>
                  </a:ext>
                </a:extLst>
              </a:tr>
              <a:tr h="398844">
                <a:tc>
                  <a:txBody>
                    <a:bodyPr/>
                    <a:lstStyle/>
                    <a:p>
                      <a:r>
                        <a:rPr lang="en-US" dirty="0"/>
                        <a:t>0.02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90608336"/>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5642687"/>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12371204"/>
                  </a:ext>
                </a:extLst>
              </a:tr>
              <a:tr h="398844">
                <a:tc>
                  <a:txBody>
                    <a:bodyPr/>
                    <a:lstStyle/>
                    <a:p>
                      <a:r>
                        <a:rPr lang="en-US" dirty="0"/>
                        <a:t>0.44</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27265653"/>
                  </a:ext>
                </a:extLst>
              </a:tr>
            </a:tbl>
          </a:graphicData>
        </a:graphic>
      </p:graphicFrame>
      <p:graphicFrame>
        <p:nvGraphicFramePr>
          <p:cNvPr id="24" name="Table 23">
            <a:extLst>
              <a:ext uri="{FF2B5EF4-FFF2-40B4-BE49-F238E27FC236}">
                <a16:creationId xmlns:a16="http://schemas.microsoft.com/office/drawing/2014/main" id="{944541DA-AD18-D73F-BE4B-2CDB4F0BEF25}"/>
              </a:ext>
            </a:extLst>
          </p:cNvPr>
          <p:cNvGraphicFramePr>
            <a:graphicFrameLocks noGrp="1"/>
          </p:cNvGraphicFramePr>
          <p:nvPr/>
        </p:nvGraphicFramePr>
        <p:xfrm>
          <a:off x="2893769" y="3243505"/>
          <a:ext cx="661368" cy="3190752"/>
        </p:xfrm>
        <a:graphic>
          <a:graphicData uri="http://schemas.openxmlformats.org/drawingml/2006/table">
            <a:tbl>
              <a:tblPr firstRow="1" bandRow="1">
                <a:tableStyleId>{2D5ABB26-0587-4C30-8999-92F81FD0307C}</a:tableStyleId>
              </a:tblPr>
              <a:tblGrid>
                <a:gridCol w="661368">
                  <a:extLst>
                    <a:ext uri="{9D8B030D-6E8A-4147-A177-3AD203B41FA5}">
                      <a16:colId xmlns:a16="http://schemas.microsoft.com/office/drawing/2014/main" val="3771070958"/>
                    </a:ext>
                  </a:extLst>
                </a:gridCol>
              </a:tblGrid>
              <a:tr h="398844">
                <a:tc>
                  <a:txBody>
                    <a:bodyPr/>
                    <a:lstStyle/>
                    <a:p>
                      <a:r>
                        <a:rPr lang="en-US" dirty="0"/>
                        <a:t>2.54</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1553252"/>
                  </a:ext>
                </a:extLst>
              </a:tr>
              <a:tr h="398844">
                <a:tc>
                  <a:txBody>
                    <a:bodyPr/>
                    <a:lstStyle/>
                    <a:p>
                      <a:r>
                        <a:rPr lang="en-US" dirty="0"/>
                        <a:t>-1.02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9188498"/>
                  </a:ext>
                </a:extLst>
              </a:tr>
              <a:tr h="398844">
                <a:tc>
                  <a:txBody>
                    <a:bodyPr/>
                    <a:lstStyle/>
                    <a:p>
                      <a:r>
                        <a:rPr lang="en-US" dirty="0"/>
                        <a:t>1.27</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18809808"/>
                  </a:ext>
                </a:extLst>
              </a:tr>
              <a:tr h="398844">
                <a:tc>
                  <a:txBody>
                    <a:bodyPr/>
                    <a:lstStyle/>
                    <a:p>
                      <a:r>
                        <a:rPr lang="en-US" dirty="0"/>
                        <a:t>0.21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54186170"/>
                  </a:ext>
                </a:extLst>
              </a:tr>
              <a:tr h="398844">
                <a:tc>
                  <a:txBody>
                    <a:bodyPr/>
                    <a:lstStyle/>
                    <a:p>
                      <a:r>
                        <a:rPr lang="en-US" dirty="0"/>
                        <a:t>2.99</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90608336"/>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5642687"/>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12371204"/>
                  </a:ext>
                </a:extLst>
              </a:tr>
              <a:tr h="398844">
                <a:tc>
                  <a:txBody>
                    <a:bodyPr/>
                    <a:lstStyle/>
                    <a:p>
                      <a:r>
                        <a:rPr lang="en-US" dirty="0"/>
                        <a:t>1.22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27265653"/>
                  </a:ext>
                </a:extLst>
              </a:tr>
            </a:tbl>
          </a:graphicData>
        </a:graphic>
      </p:graphicFrame>
      <p:graphicFrame>
        <p:nvGraphicFramePr>
          <p:cNvPr id="25" name="Table 24">
            <a:extLst>
              <a:ext uri="{FF2B5EF4-FFF2-40B4-BE49-F238E27FC236}">
                <a16:creationId xmlns:a16="http://schemas.microsoft.com/office/drawing/2014/main" id="{EED30D55-5ACA-778A-D4E7-29B4A0FE9783}"/>
              </a:ext>
            </a:extLst>
          </p:cNvPr>
          <p:cNvGraphicFramePr>
            <a:graphicFrameLocks noGrp="1"/>
          </p:cNvGraphicFramePr>
          <p:nvPr/>
        </p:nvGraphicFramePr>
        <p:xfrm>
          <a:off x="3780287" y="3243505"/>
          <a:ext cx="661368" cy="3190752"/>
        </p:xfrm>
        <a:graphic>
          <a:graphicData uri="http://schemas.openxmlformats.org/drawingml/2006/table">
            <a:tbl>
              <a:tblPr firstRow="1" bandRow="1">
                <a:tableStyleId>{2D5ABB26-0587-4C30-8999-92F81FD0307C}</a:tableStyleId>
              </a:tblPr>
              <a:tblGrid>
                <a:gridCol w="661368">
                  <a:extLst>
                    <a:ext uri="{9D8B030D-6E8A-4147-A177-3AD203B41FA5}">
                      <a16:colId xmlns:a16="http://schemas.microsoft.com/office/drawing/2014/main" val="3771070958"/>
                    </a:ext>
                  </a:extLst>
                </a:gridCol>
              </a:tblGrid>
              <a:tr h="398844">
                <a:tc>
                  <a:txBody>
                    <a:bodyPr/>
                    <a:lstStyle/>
                    <a:p>
                      <a:r>
                        <a:rPr lang="en-US" dirty="0"/>
                        <a:t>2.99</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1553252"/>
                  </a:ext>
                </a:extLst>
              </a:tr>
              <a:tr h="398844">
                <a:tc>
                  <a:txBody>
                    <a:bodyPr/>
                    <a:lstStyle/>
                    <a:p>
                      <a:r>
                        <a:rPr lang="en-US" dirty="0"/>
                        <a:t>0.91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9188498"/>
                  </a:ext>
                </a:extLst>
              </a:tr>
              <a:tr h="398844">
                <a:tc>
                  <a:txBody>
                    <a:bodyPr/>
                    <a:lstStyle/>
                    <a:p>
                      <a:r>
                        <a:rPr lang="en-US" dirty="0"/>
                        <a:t>-2.48</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18809808"/>
                  </a:ext>
                </a:extLst>
              </a:tr>
              <a:tr h="398844">
                <a:tc>
                  <a:txBody>
                    <a:bodyPr/>
                    <a:lstStyle/>
                    <a:p>
                      <a:r>
                        <a:rPr lang="en-US" dirty="0"/>
                        <a:t>1.81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54186170"/>
                  </a:ext>
                </a:extLst>
              </a:tr>
              <a:tr h="398844">
                <a:tc>
                  <a:txBody>
                    <a:bodyPr/>
                    <a:lstStyle/>
                    <a:p>
                      <a:r>
                        <a:rPr lang="en-US" dirty="0"/>
                        <a:t>-0.93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90608336"/>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5642687"/>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12371204"/>
                  </a:ext>
                </a:extLst>
              </a:tr>
              <a:tr h="398844">
                <a:tc>
                  <a:txBody>
                    <a:bodyPr/>
                    <a:lstStyle/>
                    <a:p>
                      <a:r>
                        <a:rPr lang="en-US" dirty="0"/>
                        <a:t>1.90</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27265653"/>
                  </a:ext>
                </a:extLst>
              </a:tr>
            </a:tbl>
          </a:graphicData>
        </a:graphic>
      </p:graphicFrame>
      <p:graphicFrame>
        <p:nvGraphicFramePr>
          <p:cNvPr id="27" name="Table 26">
            <a:extLst>
              <a:ext uri="{FF2B5EF4-FFF2-40B4-BE49-F238E27FC236}">
                <a16:creationId xmlns:a16="http://schemas.microsoft.com/office/drawing/2014/main" id="{BDBEB84E-F952-A967-11DD-ABF0D29A2202}"/>
              </a:ext>
            </a:extLst>
          </p:cNvPr>
          <p:cNvGraphicFramePr>
            <a:graphicFrameLocks noGrp="1"/>
          </p:cNvGraphicFramePr>
          <p:nvPr/>
        </p:nvGraphicFramePr>
        <p:xfrm>
          <a:off x="4666806" y="3243506"/>
          <a:ext cx="661368" cy="3190752"/>
        </p:xfrm>
        <a:graphic>
          <a:graphicData uri="http://schemas.openxmlformats.org/drawingml/2006/table">
            <a:tbl>
              <a:tblPr firstRow="1" bandRow="1">
                <a:tableStyleId>{2D5ABB26-0587-4C30-8999-92F81FD0307C}</a:tableStyleId>
              </a:tblPr>
              <a:tblGrid>
                <a:gridCol w="661368">
                  <a:extLst>
                    <a:ext uri="{9D8B030D-6E8A-4147-A177-3AD203B41FA5}">
                      <a16:colId xmlns:a16="http://schemas.microsoft.com/office/drawing/2014/main" val="3771070958"/>
                    </a:ext>
                  </a:extLst>
                </a:gridCol>
              </a:tblGrid>
              <a:tr h="398844">
                <a:tc>
                  <a:txBody>
                    <a:bodyPr/>
                    <a:lstStyle/>
                    <a:p>
                      <a:r>
                        <a:rPr lang="en-US" dirty="0"/>
                        <a:t>-1.65</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1553252"/>
                  </a:ext>
                </a:extLst>
              </a:tr>
              <a:tr h="398844">
                <a:tc>
                  <a:txBody>
                    <a:bodyPr/>
                    <a:lstStyle/>
                    <a:p>
                      <a:r>
                        <a:rPr lang="en-US" dirty="0"/>
                        <a:t>1.38</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9188498"/>
                  </a:ext>
                </a:extLst>
              </a:tr>
              <a:tr h="398844">
                <a:tc>
                  <a:txBody>
                    <a:bodyPr/>
                    <a:lstStyle/>
                    <a:p>
                      <a:r>
                        <a:rPr lang="en-US" dirty="0"/>
                        <a:t>-1.76</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18809808"/>
                  </a:ext>
                </a:extLst>
              </a:tr>
              <a:tr h="398844">
                <a:tc>
                  <a:txBody>
                    <a:bodyPr/>
                    <a:lstStyle/>
                    <a:p>
                      <a:r>
                        <a:rPr lang="en-US" dirty="0"/>
                        <a:t>2.03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54186170"/>
                  </a:ext>
                </a:extLst>
              </a:tr>
              <a:tr h="398844">
                <a:tc>
                  <a:txBody>
                    <a:bodyPr/>
                    <a:lstStyle/>
                    <a:p>
                      <a:r>
                        <a:rPr lang="en-US" dirty="0"/>
                        <a:t>-0.39</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90608336"/>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5642687"/>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12371204"/>
                  </a:ext>
                </a:extLst>
              </a:tr>
              <a:tr h="398844">
                <a:tc>
                  <a:txBody>
                    <a:bodyPr/>
                    <a:lstStyle/>
                    <a:p>
                      <a:r>
                        <a:rPr lang="en-US" dirty="0"/>
                        <a:t>2.17</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27265653"/>
                  </a:ext>
                </a:extLst>
              </a:tr>
            </a:tbl>
          </a:graphicData>
        </a:graphic>
      </p:graphicFrame>
      <p:sp>
        <p:nvSpPr>
          <p:cNvPr id="30" name="Arrow: Up 29">
            <a:extLst>
              <a:ext uri="{FF2B5EF4-FFF2-40B4-BE49-F238E27FC236}">
                <a16:creationId xmlns:a16="http://schemas.microsoft.com/office/drawing/2014/main" id="{DD280D56-C306-8E3A-0929-5AB1AC552AE2}"/>
              </a:ext>
            </a:extLst>
          </p:cNvPr>
          <p:cNvSpPr/>
          <p:nvPr/>
        </p:nvSpPr>
        <p:spPr>
          <a:xfrm rot="10800000">
            <a:off x="3070591" y="2781087"/>
            <a:ext cx="215288" cy="367756"/>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Arrow: Up 33">
            <a:extLst>
              <a:ext uri="{FF2B5EF4-FFF2-40B4-BE49-F238E27FC236}">
                <a16:creationId xmlns:a16="http://schemas.microsoft.com/office/drawing/2014/main" id="{B95A250A-9A34-8C5C-7AA5-353E6B4BCEBB}"/>
              </a:ext>
            </a:extLst>
          </p:cNvPr>
          <p:cNvSpPr/>
          <p:nvPr/>
        </p:nvSpPr>
        <p:spPr>
          <a:xfrm rot="10800000">
            <a:off x="3955111" y="2781086"/>
            <a:ext cx="215288" cy="367756"/>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Arrow: Up 34">
            <a:extLst>
              <a:ext uri="{FF2B5EF4-FFF2-40B4-BE49-F238E27FC236}">
                <a16:creationId xmlns:a16="http://schemas.microsoft.com/office/drawing/2014/main" id="{B478A06D-947B-F340-61B8-5D9B23E4DBA2}"/>
              </a:ext>
            </a:extLst>
          </p:cNvPr>
          <p:cNvSpPr/>
          <p:nvPr/>
        </p:nvSpPr>
        <p:spPr>
          <a:xfrm rot="10800000">
            <a:off x="4852812" y="2781086"/>
            <a:ext cx="215288" cy="367756"/>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990DC2D2-7FA4-509C-2764-D6D1F24ED84E}"/>
              </a:ext>
            </a:extLst>
          </p:cNvPr>
          <p:cNvSpPr/>
          <p:nvPr/>
        </p:nvSpPr>
        <p:spPr>
          <a:xfrm>
            <a:off x="848520" y="2345112"/>
            <a:ext cx="1057265" cy="32788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1200" kern="1200" dirty="0">
                <a:solidFill>
                  <a:schemeClr val="tx1"/>
                </a:solidFill>
                <a:latin typeface="+mn-lt"/>
                <a:ea typeface="+mn-ea"/>
                <a:cs typeface="+mn-cs"/>
              </a:rPr>
              <a:t>Token IDs</a:t>
            </a:r>
            <a:endParaRPr lang="en-CA" sz="1200" dirty="0">
              <a:solidFill>
                <a:schemeClr val="tx1"/>
              </a:solidFill>
            </a:endParaRPr>
          </a:p>
        </p:txBody>
      </p:sp>
      <p:graphicFrame>
        <p:nvGraphicFramePr>
          <p:cNvPr id="45" name="Table 44">
            <a:extLst>
              <a:ext uri="{FF2B5EF4-FFF2-40B4-BE49-F238E27FC236}">
                <a16:creationId xmlns:a16="http://schemas.microsoft.com/office/drawing/2014/main" id="{E7D374B4-55E9-D329-42CF-72658DD9A5BC}"/>
              </a:ext>
            </a:extLst>
          </p:cNvPr>
          <p:cNvGraphicFramePr>
            <a:graphicFrameLocks noGrp="1"/>
          </p:cNvGraphicFramePr>
          <p:nvPr/>
        </p:nvGraphicFramePr>
        <p:xfrm>
          <a:off x="1915021" y="2336430"/>
          <a:ext cx="6269193" cy="365760"/>
        </p:xfrm>
        <a:graphic>
          <a:graphicData uri="http://schemas.openxmlformats.org/drawingml/2006/table">
            <a:tbl>
              <a:tblPr firstRow="1" bandRow="1">
                <a:tableStyleId>{5C22544A-7EE6-4342-B048-85BDC9FD1C3A}</a:tableStyleId>
              </a:tblPr>
              <a:tblGrid>
                <a:gridCol w="895599">
                  <a:extLst>
                    <a:ext uri="{9D8B030D-6E8A-4147-A177-3AD203B41FA5}">
                      <a16:colId xmlns:a16="http://schemas.microsoft.com/office/drawing/2014/main" val="1515515909"/>
                    </a:ext>
                  </a:extLst>
                </a:gridCol>
                <a:gridCol w="895599">
                  <a:extLst>
                    <a:ext uri="{9D8B030D-6E8A-4147-A177-3AD203B41FA5}">
                      <a16:colId xmlns:a16="http://schemas.microsoft.com/office/drawing/2014/main" val="1029844955"/>
                    </a:ext>
                  </a:extLst>
                </a:gridCol>
                <a:gridCol w="895599">
                  <a:extLst>
                    <a:ext uri="{9D8B030D-6E8A-4147-A177-3AD203B41FA5}">
                      <a16:colId xmlns:a16="http://schemas.microsoft.com/office/drawing/2014/main" val="616671433"/>
                    </a:ext>
                  </a:extLst>
                </a:gridCol>
                <a:gridCol w="895599">
                  <a:extLst>
                    <a:ext uri="{9D8B030D-6E8A-4147-A177-3AD203B41FA5}">
                      <a16:colId xmlns:a16="http://schemas.microsoft.com/office/drawing/2014/main" val="3458088775"/>
                    </a:ext>
                  </a:extLst>
                </a:gridCol>
                <a:gridCol w="895599">
                  <a:extLst>
                    <a:ext uri="{9D8B030D-6E8A-4147-A177-3AD203B41FA5}">
                      <a16:colId xmlns:a16="http://schemas.microsoft.com/office/drawing/2014/main" val="2698754844"/>
                    </a:ext>
                  </a:extLst>
                </a:gridCol>
                <a:gridCol w="895599">
                  <a:extLst>
                    <a:ext uri="{9D8B030D-6E8A-4147-A177-3AD203B41FA5}">
                      <a16:colId xmlns:a16="http://schemas.microsoft.com/office/drawing/2014/main" val="2576919524"/>
                    </a:ext>
                  </a:extLst>
                </a:gridCol>
                <a:gridCol w="895599">
                  <a:extLst>
                    <a:ext uri="{9D8B030D-6E8A-4147-A177-3AD203B41FA5}">
                      <a16:colId xmlns:a16="http://schemas.microsoft.com/office/drawing/2014/main" val="1378890513"/>
                    </a:ext>
                  </a:extLst>
                </a:gridCol>
              </a:tblGrid>
              <a:tr h="358277">
                <a:tc>
                  <a:txBody>
                    <a:bodyPr/>
                    <a:lstStyle/>
                    <a:p>
                      <a:r>
                        <a:rPr lang="en-CA" sz="1800" b="0" i="0" dirty="0">
                          <a:solidFill>
                            <a:schemeClr val="tx1"/>
                          </a:solidFill>
                          <a:effectLst/>
                          <a:latin typeface="Söhne Mono"/>
                        </a:rPr>
                        <a:t>791</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 </a:t>
                      </a:r>
                      <a:r>
                        <a:rPr lang="en-CA" sz="1800" b="0" i="0" dirty="0">
                          <a:solidFill>
                            <a:schemeClr val="tx1"/>
                          </a:solidFill>
                          <a:effectLst/>
                          <a:latin typeface="Söhne Mono"/>
                        </a:rPr>
                        <a:t>8415</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 </a:t>
                      </a:r>
                      <a:r>
                        <a:rPr lang="en-CA" sz="1800" b="0" i="0" dirty="0">
                          <a:solidFill>
                            <a:schemeClr val="tx1"/>
                          </a:solidFill>
                          <a:effectLst/>
                          <a:latin typeface="Söhne Mono"/>
                        </a:rPr>
                        <a:t>7731</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 </a:t>
                      </a:r>
                      <a:r>
                        <a:rPr lang="en-CA" sz="1800" b="0" i="0" dirty="0">
                          <a:solidFill>
                            <a:schemeClr val="tx1"/>
                          </a:solidFill>
                          <a:effectLst/>
                          <a:latin typeface="Söhne Mono"/>
                        </a:rPr>
                        <a:t>389</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443</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912</a:t>
                      </a:r>
                      <a:endParaRPr lang="en-CA"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656</a:t>
                      </a:r>
                      <a:endParaRPr lang="en-CA"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692477079"/>
                  </a:ext>
                </a:extLst>
              </a:tr>
            </a:tbl>
          </a:graphicData>
        </a:graphic>
      </p:graphicFrame>
      <p:sp>
        <p:nvSpPr>
          <p:cNvPr id="46" name="Rectangle 45">
            <a:extLst>
              <a:ext uri="{FF2B5EF4-FFF2-40B4-BE49-F238E27FC236}">
                <a16:creationId xmlns:a16="http://schemas.microsoft.com/office/drawing/2014/main" id="{5EBA328F-9E23-1558-A406-4659770A4F3B}"/>
              </a:ext>
            </a:extLst>
          </p:cNvPr>
          <p:cNvSpPr/>
          <p:nvPr/>
        </p:nvSpPr>
        <p:spPr>
          <a:xfrm>
            <a:off x="838200" y="3243506"/>
            <a:ext cx="1057264" cy="319075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1200" kern="1200" dirty="0">
                <a:solidFill>
                  <a:schemeClr val="tx1"/>
                </a:solidFill>
                <a:latin typeface="+mn-lt"/>
                <a:ea typeface="+mn-ea"/>
                <a:cs typeface="+mn-cs"/>
              </a:rPr>
              <a:t>Token embeddings</a:t>
            </a:r>
            <a:endParaRPr lang="en-CA" sz="1200" dirty="0">
              <a:solidFill>
                <a:schemeClr val="tx1"/>
              </a:solidFill>
            </a:endParaRPr>
          </a:p>
        </p:txBody>
      </p:sp>
      <p:sp>
        <p:nvSpPr>
          <p:cNvPr id="47" name="Arrow: Up 46">
            <a:extLst>
              <a:ext uri="{FF2B5EF4-FFF2-40B4-BE49-F238E27FC236}">
                <a16:creationId xmlns:a16="http://schemas.microsoft.com/office/drawing/2014/main" id="{D8021395-6C96-B7FD-D172-27B067F4748B}"/>
              </a:ext>
            </a:extLst>
          </p:cNvPr>
          <p:cNvSpPr/>
          <p:nvPr/>
        </p:nvSpPr>
        <p:spPr>
          <a:xfrm rot="10800000">
            <a:off x="5803963" y="2797045"/>
            <a:ext cx="215288" cy="367756"/>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Arrow: Up 48">
            <a:extLst>
              <a:ext uri="{FF2B5EF4-FFF2-40B4-BE49-F238E27FC236}">
                <a16:creationId xmlns:a16="http://schemas.microsoft.com/office/drawing/2014/main" id="{1723227E-EC1B-1F9A-4680-1BDFE437E2CC}"/>
              </a:ext>
            </a:extLst>
          </p:cNvPr>
          <p:cNvSpPr/>
          <p:nvPr/>
        </p:nvSpPr>
        <p:spPr>
          <a:xfrm rot="10800000">
            <a:off x="6688483" y="2797045"/>
            <a:ext cx="215288" cy="367756"/>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Arrow: Up 49">
            <a:extLst>
              <a:ext uri="{FF2B5EF4-FFF2-40B4-BE49-F238E27FC236}">
                <a16:creationId xmlns:a16="http://schemas.microsoft.com/office/drawing/2014/main" id="{2973E951-03C7-FAA7-1FCB-C016B848285E}"/>
              </a:ext>
            </a:extLst>
          </p:cNvPr>
          <p:cNvSpPr/>
          <p:nvPr/>
        </p:nvSpPr>
        <p:spPr>
          <a:xfrm rot="10800000">
            <a:off x="7573003" y="2797045"/>
            <a:ext cx="215288" cy="367756"/>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53" name="Table 52">
            <a:extLst>
              <a:ext uri="{FF2B5EF4-FFF2-40B4-BE49-F238E27FC236}">
                <a16:creationId xmlns:a16="http://schemas.microsoft.com/office/drawing/2014/main" id="{9724E0D9-548F-CD4B-FE36-3011817BA4E3}"/>
              </a:ext>
            </a:extLst>
          </p:cNvPr>
          <p:cNvGraphicFramePr>
            <a:graphicFrameLocks noGrp="1"/>
          </p:cNvGraphicFramePr>
          <p:nvPr/>
        </p:nvGraphicFramePr>
        <p:xfrm>
          <a:off x="5612281" y="3243443"/>
          <a:ext cx="661368" cy="3190752"/>
        </p:xfrm>
        <a:graphic>
          <a:graphicData uri="http://schemas.openxmlformats.org/drawingml/2006/table">
            <a:tbl>
              <a:tblPr firstRow="1" bandRow="1">
                <a:tableStyleId>{2D5ABB26-0587-4C30-8999-92F81FD0307C}</a:tableStyleId>
              </a:tblPr>
              <a:tblGrid>
                <a:gridCol w="661368">
                  <a:extLst>
                    <a:ext uri="{9D8B030D-6E8A-4147-A177-3AD203B41FA5}">
                      <a16:colId xmlns:a16="http://schemas.microsoft.com/office/drawing/2014/main" val="3771070958"/>
                    </a:ext>
                  </a:extLst>
                </a:gridCol>
              </a:tblGrid>
              <a:tr h="398844">
                <a:tc>
                  <a:txBody>
                    <a:bodyPr/>
                    <a:lstStyle/>
                    <a:p>
                      <a:r>
                        <a:rPr lang="en-US" dirty="0"/>
                        <a:t>0.25</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1553252"/>
                  </a:ext>
                </a:extLst>
              </a:tr>
              <a:tr h="398844">
                <a:tc>
                  <a:txBody>
                    <a:bodyPr/>
                    <a:lstStyle/>
                    <a:p>
                      <a:r>
                        <a:rPr lang="en-US" dirty="0"/>
                        <a:t>0.44</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9188498"/>
                  </a:ext>
                </a:extLst>
              </a:tr>
              <a:tr h="398844">
                <a:tc>
                  <a:txBody>
                    <a:bodyPr/>
                    <a:lstStyle/>
                    <a:p>
                      <a:r>
                        <a:rPr lang="en-US" dirty="0"/>
                        <a:t>-0.91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18809808"/>
                  </a:ext>
                </a:extLst>
              </a:tr>
              <a:tr h="398844">
                <a:tc>
                  <a:txBody>
                    <a:bodyPr/>
                    <a:lstStyle/>
                    <a:p>
                      <a:r>
                        <a:rPr lang="en-US" dirty="0"/>
                        <a:t>0.34</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54186170"/>
                  </a:ext>
                </a:extLst>
              </a:tr>
              <a:tr h="398844">
                <a:tc>
                  <a:txBody>
                    <a:bodyPr/>
                    <a:lstStyle/>
                    <a:p>
                      <a:r>
                        <a:rPr lang="en-US" dirty="0"/>
                        <a:t>1.11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90608336"/>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5642687"/>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12371204"/>
                  </a:ext>
                </a:extLst>
              </a:tr>
              <a:tr h="398844">
                <a:tc>
                  <a:txBody>
                    <a:bodyPr/>
                    <a:lstStyle/>
                    <a:p>
                      <a:r>
                        <a:rPr lang="en-US" dirty="0"/>
                        <a:t>1.99</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27265653"/>
                  </a:ext>
                </a:extLst>
              </a:tr>
            </a:tbl>
          </a:graphicData>
        </a:graphic>
      </p:graphicFrame>
      <p:graphicFrame>
        <p:nvGraphicFramePr>
          <p:cNvPr id="55" name="Table 54">
            <a:extLst>
              <a:ext uri="{FF2B5EF4-FFF2-40B4-BE49-F238E27FC236}">
                <a16:creationId xmlns:a16="http://schemas.microsoft.com/office/drawing/2014/main" id="{3E067C6B-A8E2-F639-A8E7-C108834E6A76}"/>
              </a:ext>
            </a:extLst>
          </p:cNvPr>
          <p:cNvGraphicFramePr>
            <a:graphicFrameLocks noGrp="1"/>
          </p:cNvGraphicFramePr>
          <p:nvPr/>
        </p:nvGraphicFramePr>
        <p:xfrm>
          <a:off x="6498799" y="3243443"/>
          <a:ext cx="661368" cy="3190752"/>
        </p:xfrm>
        <a:graphic>
          <a:graphicData uri="http://schemas.openxmlformats.org/drawingml/2006/table">
            <a:tbl>
              <a:tblPr firstRow="1" bandRow="1">
                <a:tableStyleId>{2D5ABB26-0587-4C30-8999-92F81FD0307C}</a:tableStyleId>
              </a:tblPr>
              <a:tblGrid>
                <a:gridCol w="661368">
                  <a:extLst>
                    <a:ext uri="{9D8B030D-6E8A-4147-A177-3AD203B41FA5}">
                      <a16:colId xmlns:a16="http://schemas.microsoft.com/office/drawing/2014/main" val="3771070958"/>
                    </a:ext>
                  </a:extLst>
                </a:gridCol>
              </a:tblGrid>
              <a:tr h="398844">
                <a:tc>
                  <a:txBody>
                    <a:bodyPr/>
                    <a:lstStyle/>
                    <a:p>
                      <a:r>
                        <a:rPr lang="en-US" dirty="0"/>
                        <a:t>1.21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1553252"/>
                  </a:ext>
                </a:extLst>
              </a:tr>
              <a:tr h="398844">
                <a:tc>
                  <a:txBody>
                    <a:bodyPr/>
                    <a:lstStyle/>
                    <a:p>
                      <a:r>
                        <a:rPr lang="en-US" dirty="0"/>
                        <a:t>1.92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9188498"/>
                  </a:ext>
                </a:extLst>
              </a:tr>
              <a:tr h="398844">
                <a:tc>
                  <a:txBody>
                    <a:bodyPr/>
                    <a:lstStyle/>
                    <a:p>
                      <a:r>
                        <a:rPr lang="en-US" dirty="0"/>
                        <a:t>-0.78</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18809808"/>
                  </a:ext>
                </a:extLst>
              </a:tr>
              <a:tr h="398844">
                <a:tc>
                  <a:txBody>
                    <a:bodyPr/>
                    <a:lstStyle/>
                    <a:p>
                      <a:r>
                        <a:rPr lang="en-US" dirty="0"/>
                        <a:t>1.32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54186170"/>
                  </a:ext>
                </a:extLst>
              </a:tr>
              <a:tr h="398844">
                <a:tc>
                  <a:txBody>
                    <a:bodyPr/>
                    <a:lstStyle/>
                    <a:p>
                      <a:r>
                        <a:rPr lang="en-US" dirty="0"/>
                        <a:t>2.93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90608336"/>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5642687"/>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12371204"/>
                  </a:ext>
                </a:extLst>
              </a:tr>
              <a:tr h="398844">
                <a:tc>
                  <a:txBody>
                    <a:bodyPr/>
                    <a:lstStyle/>
                    <a:p>
                      <a:r>
                        <a:rPr lang="en-US" dirty="0"/>
                        <a:t>1.02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27265653"/>
                  </a:ext>
                </a:extLst>
              </a:tr>
            </a:tbl>
          </a:graphicData>
        </a:graphic>
      </p:graphicFrame>
      <p:graphicFrame>
        <p:nvGraphicFramePr>
          <p:cNvPr id="56" name="Table 55">
            <a:extLst>
              <a:ext uri="{FF2B5EF4-FFF2-40B4-BE49-F238E27FC236}">
                <a16:creationId xmlns:a16="http://schemas.microsoft.com/office/drawing/2014/main" id="{31ACECE9-9891-C0A8-59BD-5F2D5FD6DFD7}"/>
              </a:ext>
            </a:extLst>
          </p:cNvPr>
          <p:cNvGraphicFramePr>
            <a:graphicFrameLocks noGrp="1"/>
          </p:cNvGraphicFramePr>
          <p:nvPr/>
        </p:nvGraphicFramePr>
        <p:xfrm>
          <a:off x="7374579" y="3243443"/>
          <a:ext cx="661368" cy="3190752"/>
        </p:xfrm>
        <a:graphic>
          <a:graphicData uri="http://schemas.openxmlformats.org/drawingml/2006/table">
            <a:tbl>
              <a:tblPr firstRow="1" bandRow="1">
                <a:tableStyleId>{2D5ABB26-0587-4C30-8999-92F81FD0307C}</a:tableStyleId>
              </a:tblPr>
              <a:tblGrid>
                <a:gridCol w="661368">
                  <a:extLst>
                    <a:ext uri="{9D8B030D-6E8A-4147-A177-3AD203B41FA5}">
                      <a16:colId xmlns:a16="http://schemas.microsoft.com/office/drawing/2014/main" val="3771070958"/>
                    </a:ext>
                  </a:extLst>
                </a:gridCol>
              </a:tblGrid>
              <a:tr h="398844">
                <a:tc>
                  <a:txBody>
                    <a:bodyPr/>
                    <a:lstStyle/>
                    <a:p>
                      <a:r>
                        <a:rPr lang="en-US" dirty="0"/>
                        <a:t>-2.17</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1553252"/>
                  </a:ext>
                </a:extLst>
              </a:tr>
              <a:tr h="398844">
                <a:tc>
                  <a:txBody>
                    <a:bodyPr/>
                    <a:lstStyle/>
                    <a:p>
                      <a:r>
                        <a:rPr lang="en-US" dirty="0"/>
                        <a:t>1.83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9188498"/>
                  </a:ext>
                </a:extLst>
              </a:tr>
              <a:tr h="398844">
                <a:tc>
                  <a:txBody>
                    <a:bodyPr/>
                    <a:lstStyle/>
                    <a:p>
                      <a:r>
                        <a:rPr lang="en-US" dirty="0"/>
                        <a:t>-1.09</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18809808"/>
                  </a:ext>
                </a:extLst>
              </a:tr>
              <a:tr h="398844">
                <a:tc>
                  <a:txBody>
                    <a:bodyPr/>
                    <a:lstStyle/>
                    <a:p>
                      <a:r>
                        <a:rPr lang="en-US" dirty="0"/>
                        <a:t>0.03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54186170"/>
                  </a:ext>
                </a:extLst>
              </a:tr>
              <a:tr h="398844">
                <a:tc>
                  <a:txBody>
                    <a:bodyPr/>
                    <a:lstStyle/>
                    <a:p>
                      <a:r>
                        <a:rPr lang="en-US" dirty="0"/>
                        <a:t>-2.12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90608336"/>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5642687"/>
                  </a:ext>
                </a:extLst>
              </a:tr>
              <a:tr h="398844">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12371204"/>
                  </a:ext>
                </a:extLst>
              </a:tr>
              <a:tr h="398844">
                <a:tc>
                  <a:txBody>
                    <a:bodyPr/>
                    <a:lstStyle/>
                    <a:p>
                      <a:r>
                        <a:rPr lang="en-US" dirty="0"/>
                        <a:t>0.84</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27265653"/>
                  </a:ext>
                </a:extLst>
              </a:tr>
            </a:tbl>
          </a:graphicData>
        </a:graphic>
      </p:graphicFrame>
      <p:sp>
        <p:nvSpPr>
          <p:cNvPr id="61" name="Rectangle: Rounded Corners 60">
            <a:extLst>
              <a:ext uri="{FF2B5EF4-FFF2-40B4-BE49-F238E27FC236}">
                <a16:creationId xmlns:a16="http://schemas.microsoft.com/office/drawing/2014/main" id="{D4352E8D-AA74-65B3-028C-8E957EABF60A}"/>
              </a:ext>
            </a:extLst>
          </p:cNvPr>
          <p:cNvSpPr/>
          <p:nvPr/>
        </p:nvSpPr>
        <p:spPr>
          <a:xfrm>
            <a:off x="4572000" y="3105978"/>
            <a:ext cx="849771" cy="3448879"/>
          </a:xfrm>
          <a:prstGeom prst="round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Callout: Line 61">
            <a:extLst>
              <a:ext uri="{FF2B5EF4-FFF2-40B4-BE49-F238E27FC236}">
                <a16:creationId xmlns:a16="http://schemas.microsoft.com/office/drawing/2014/main" id="{05443228-7715-9ECC-DF38-46CFBC8DEF8D}"/>
              </a:ext>
            </a:extLst>
          </p:cNvPr>
          <p:cNvSpPr/>
          <p:nvPr/>
        </p:nvSpPr>
        <p:spPr>
          <a:xfrm>
            <a:off x="8887603" y="1983921"/>
            <a:ext cx="2367201" cy="1803329"/>
          </a:xfrm>
          <a:prstGeom prst="borderCallout1">
            <a:avLst>
              <a:gd name="adj1" fmla="val 52952"/>
              <a:gd name="adj2" fmla="val -2059"/>
              <a:gd name="adj3" fmla="val 67597"/>
              <a:gd name="adj4" fmla="val -14742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schemeClr val="accent2"/>
                </a:solidFill>
              </a:rPr>
              <a:t>Enrich the embedding vectors with information from the other embeddings in the context</a:t>
            </a:r>
            <a:endParaRPr lang="en-CA" dirty="0">
              <a:solidFill>
                <a:schemeClr val="accent2"/>
              </a:solidFill>
            </a:endParaRPr>
          </a:p>
        </p:txBody>
      </p:sp>
      <p:sp>
        <p:nvSpPr>
          <p:cNvPr id="3" name="TextBox 2">
            <a:extLst>
              <a:ext uri="{FF2B5EF4-FFF2-40B4-BE49-F238E27FC236}">
                <a16:creationId xmlns:a16="http://schemas.microsoft.com/office/drawing/2014/main" id="{08D14BEC-5892-91CA-B67D-1F27B358973D}"/>
              </a:ext>
            </a:extLst>
          </p:cNvPr>
          <p:cNvSpPr txBox="1"/>
          <p:nvPr/>
        </p:nvSpPr>
        <p:spPr>
          <a:xfrm>
            <a:off x="8428383" y="4507394"/>
            <a:ext cx="3359426" cy="523220"/>
          </a:xfrm>
          <a:prstGeom prst="rect">
            <a:avLst/>
          </a:prstGeom>
          <a:noFill/>
          <a:ln>
            <a:solidFill>
              <a:schemeClr val="tx1"/>
            </a:solidFill>
          </a:ln>
        </p:spPr>
        <p:txBody>
          <a:bodyPr wrap="square" rtlCol="0">
            <a:spAutoFit/>
          </a:bodyPr>
          <a:lstStyle/>
          <a:p>
            <a:r>
              <a:rPr lang="en-US" sz="2800" dirty="0">
                <a:solidFill>
                  <a:schemeClr val="accent2"/>
                </a:solidFill>
              </a:rPr>
              <a:t>bank = bank + context</a:t>
            </a:r>
            <a:endParaRPr lang="en-CA" sz="2800" dirty="0">
              <a:solidFill>
                <a:schemeClr val="accent2"/>
              </a:solidFill>
            </a:endParaRPr>
          </a:p>
        </p:txBody>
      </p:sp>
    </p:spTree>
    <p:extLst>
      <p:ext uri="{BB962C8B-B14F-4D97-AF65-F5344CB8AC3E}">
        <p14:creationId xmlns:p14="http://schemas.microsoft.com/office/powerpoint/2010/main" val="28537913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635000" y="640823"/>
            <a:ext cx="3418659" cy="5583148"/>
          </a:xfrm>
        </p:spPr>
        <p:txBody>
          <a:bodyPr anchor="ctr">
            <a:normAutofit/>
          </a:bodyPr>
          <a:lstStyle/>
          <a:p>
            <a:r>
              <a:rPr lang="en-US" sz="5400" dirty="0"/>
              <a:t>Goal</a:t>
            </a:r>
            <a:endParaRPr lang="en-CA" sz="5400" dirty="0"/>
          </a:p>
        </p:txBody>
      </p:sp>
      <p:sp>
        <p:nvSpPr>
          <p:cNvPr id="9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99DEF7C5-E801-4BC5-3C13-01C4CCE04EFB}"/>
              </a:ext>
            </a:extLst>
          </p:cNvPr>
          <p:cNvSpPr/>
          <p:nvPr/>
        </p:nvSpPr>
        <p:spPr>
          <a:xfrm>
            <a:off x="5324392" y="1882961"/>
            <a:ext cx="6406975" cy="1899351"/>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1746" kern="1200" dirty="0">
                <a:solidFill>
                  <a:schemeClr val="tx1"/>
                </a:solidFill>
                <a:latin typeface="+mn-lt"/>
                <a:ea typeface="+mn-ea"/>
                <a:cs typeface="+mn-cs"/>
              </a:rPr>
              <a:t>Attention</a:t>
            </a:r>
            <a:endParaRPr lang="en-CA" dirty="0">
              <a:solidFill>
                <a:schemeClr val="tx1"/>
              </a:solidFill>
            </a:endParaRPr>
          </a:p>
        </p:txBody>
      </p:sp>
      <p:sp>
        <p:nvSpPr>
          <p:cNvPr id="27" name="Rectangle 26">
            <a:extLst>
              <a:ext uri="{FF2B5EF4-FFF2-40B4-BE49-F238E27FC236}">
                <a16:creationId xmlns:a16="http://schemas.microsoft.com/office/drawing/2014/main" id="{F3E6E7DB-39ED-1469-BB29-E4838D07F2E0}"/>
              </a:ext>
            </a:extLst>
          </p:cNvPr>
          <p:cNvSpPr/>
          <p:nvPr/>
        </p:nvSpPr>
        <p:spPr>
          <a:xfrm>
            <a:off x="6953235" y="4264645"/>
            <a:ext cx="3161414" cy="35345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1746" kern="1200" dirty="0">
                <a:solidFill>
                  <a:schemeClr val="tx1"/>
                </a:solidFill>
                <a:latin typeface="+mn-lt"/>
                <a:ea typeface="+mn-ea"/>
                <a:cs typeface="+mn-cs"/>
              </a:rPr>
              <a:t>Context vector</a:t>
            </a:r>
            <a:endParaRPr lang="en-CA" dirty="0">
              <a:solidFill>
                <a:schemeClr val="tx1"/>
              </a:solidFill>
            </a:endParaRPr>
          </a:p>
        </p:txBody>
      </p:sp>
      <p:sp>
        <p:nvSpPr>
          <p:cNvPr id="3" name="TextBox 2">
            <a:extLst>
              <a:ext uri="{FF2B5EF4-FFF2-40B4-BE49-F238E27FC236}">
                <a16:creationId xmlns:a16="http://schemas.microsoft.com/office/drawing/2014/main" id="{DA323864-5CCC-1108-325E-FA73281F9FA1}"/>
              </a:ext>
            </a:extLst>
          </p:cNvPr>
          <p:cNvSpPr txBox="1"/>
          <p:nvPr/>
        </p:nvSpPr>
        <p:spPr>
          <a:xfrm>
            <a:off x="5956888" y="649964"/>
            <a:ext cx="867601" cy="383182"/>
          </a:xfrm>
          <a:prstGeom prst="rect">
            <a:avLst/>
          </a:prstGeom>
          <a:pattFill prst="ltVert">
            <a:fgClr>
              <a:schemeClr val="accent5"/>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token1</a:t>
            </a:r>
            <a:endParaRPr lang="en-CA" dirty="0"/>
          </a:p>
        </p:txBody>
      </p:sp>
      <p:sp>
        <p:nvSpPr>
          <p:cNvPr id="5" name="TextBox 4">
            <a:extLst>
              <a:ext uri="{FF2B5EF4-FFF2-40B4-BE49-F238E27FC236}">
                <a16:creationId xmlns:a16="http://schemas.microsoft.com/office/drawing/2014/main" id="{8DABE303-6141-BB82-BC0F-FDFFF28DA505}"/>
              </a:ext>
            </a:extLst>
          </p:cNvPr>
          <p:cNvSpPr txBox="1"/>
          <p:nvPr/>
        </p:nvSpPr>
        <p:spPr>
          <a:xfrm>
            <a:off x="7459921" y="638760"/>
            <a:ext cx="867601" cy="383182"/>
          </a:xfrm>
          <a:prstGeom prst="rect">
            <a:avLst/>
          </a:prstGeom>
          <a:pattFill prst="ltVert">
            <a:fgClr>
              <a:schemeClr val="accent5"/>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token2</a:t>
            </a:r>
            <a:endParaRPr lang="en-CA" dirty="0"/>
          </a:p>
        </p:txBody>
      </p:sp>
      <p:sp>
        <p:nvSpPr>
          <p:cNvPr id="7" name="TextBox 6">
            <a:extLst>
              <a:ext uri="{FF2B5EF4-FFF2-40B4-BE49-F238E27FC236}">
                <a16:creationId xmlns:a16="http://schemas.microsoft.com/office/drawing/2014/main" id="{CA6A01C4-5F4A-4DE2-ED0C-140302F9812D}"/>
              </a:ext>
            </a:extLst>
          </p:cNvPr>
          <p:cNvSpPr txBox="1"/>
          <p:nvPr/>
        </p:nvSpPr>
        <p:spPr>
          <a:xfrm>
            <a:off x="8940402" y="640824"/>
            <a:ext cx="867601" cy="383182"/>
          </a:xfrm>
          <a:prstGeom prst="rect">
            <a:avLst/>
          </a:prstGeom>
          <a:pattFill prst="ltVert">
            <a:fgClr>
              <a:schemeClr val="accent5"/>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token3</a:t>
            </a:r>
            <a:endParaRPr lang="en-CA" dirty="0"/>
          </a:p>
        </p:txBody>
      </p:sp>
      <p:sp>
        <p:nvSpPr>
          <p:cNvPr id="8" name="TextBox 7">
            <a:extLst>
              <a:ext uri="{FF2B5EF4-FFF2-40B4-BE49-F238E27FC236}">
                <a16:creationId xmlns:a16="http://schemas.microsoft.com/office/drawing/2014/main" id="{1C52F154-2D4E-1591-BE01-89E7E7D9AA27}"/>
              </a:ext>
            </a:extLst>
          </p:cNvPr>
          <p:cNvSpPr txBox="1"/>
          <p:nvPr/>
        </p:nvSpPr>
        <p:spPr>
          <a:xfrm>
            <a:off x="10706733" y="640823"/>
            <a:ext cx="953936" cy="383182"/>
          </a:xfrm>
          <a:prstGeom prst="rect">
            <a:avLst/>
          </a:prstGeom>
          <a:pattFill prst="ltVert">
            <a:fgClr>
              <a:schemeClr val="accent5"/>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t>tokenN</a:t>
            </a:r>
            <a:endParaRPr lang="en-CA" dirty="0"/>
          </a:p>
        </p:txBody>
      </p:sp>
      <p:sp>
        <p:nvSpPr>
          <p:cNvPr id="9" name="TextBox 8">
            <a:extLst>
              <a:ext uri="{FF2B5EF4-FFF2-40B4-BE49-F238E27FC236}">
                <a16:creationId xmlns:a16="http://schemas.microsoft.com/office/drawing/2014/main" id="{58A0F1C3-ABC3-AFE8-DE4E-CA9EDC751889}"/>
              </a:ext>
            </a:extLst>
          </p:cNvPr>
          <p:cNvSpPr txBox="1"/>
          <p:nvPr/>
        </p:nvSpPr>
        <p:spPr>
          <a:xfrm>
            <a:off x="5975651" y="306066"/>
            <a:ext cx="867600" cy="369332"/>
          </a:xfrm>
          <a:prstGeom prst="rect">
            <a:avLst/>
          </a:prstGeom>
          <a:noFill/>
        </p:spPr>
        <p:txBody>
          <a:bodyPr wrap="square" rtlCol="0">
            <a:spAutoFit/>
          </a:bodyPr>
          <a:lstStyle/>
          <a:p>
            <a:r>
              <a:rPr lang="en-US" dirty="0"/>
              <a:t>Alice</a:t>
            </a:r>
            <a:endParaRPr lang="en-CA" dirty="0"/>
          </a:p>
        </p:txBody>
      </p:sp>
      <p:sp>
        <p:nvSpPr>
          <p:cNvPr id="10" name="TextBox 9">
            <a:extLst>
              <a:ext uri="{FF2B5EF4-FFF2-40B4-BE49-F238E27FC236}">
                <a16:creationId xmlns:a16="http://schemas.microsoft.com/office/drawing/2014/main" id="{C9EC8699-2D2E-E9D0-681F-C749FADD772A}"/>
              </a:ext>
            </a:extLst>
          </p:cNvPr>
          <p:cNvSpPr txBox="1"/>
          <p:nvPr/>
        </p:nvSpPr>
        <p:spPr>
          <a:xfrm>
            <a:off x="7475845" y="293999"/>
            <a:ext cx="867600" cy="369332"/>
          </a:xfrm>
          <a:prstGeom prst="rect">
            <a:avLst/>
          </a:prstGeom>
          <a:noFill/>
        </p:spPr>
        <p:txBody>
          <a:bodyPr wrap="square" rtlCol="0">
            <a:spAutoFit/>
          </a:bodyPr>
          <a:lstStyle/>
          <a:p>
            <a:r>
              <a:rPr lang="en-US" sz="1800" dirty="0"/>
              <a:t>visited</a:t>
            </a:r>
            <a:endParaRPr lang="en-CA" dirty="0"/>
          </a:p>
        </p:txBody>
      </p:sp>
      <p:sp>
        <p:nvSpPr>
          <p:cNvPr id="11" name="TextBox 10">
            <a:extLst>
              <a:ext uri="{FF2B5EF4-FFF2-40B4-BE49-F238E27FC236}">
                <a16:creationId xmlns:a16="http://schemas.microsoft.com/office/drawing/2014/main" id="{C424B1B9-4869-C682-D22F-C60A4996FA3E}"/>
              </a:ext>
            </a:extLst>
          </p:cNvPr>
          <p:cNvSpPr txBox="1"/>
          <p:nvPr/>
        </p:nvSpPr>
        <p:spPr>
          <a:xfrm>
            <a:off x="9020217" y="293724"/>
            <a:ext cx="867600" cy="369332"/>
          </a:xfrm>
          <a:prstGeom prst="rect">
            <a:avLst/>
          </a:prstGeom>
          <a:noFill/>
        </p:spPr>
        <p:txBody>
          <a:bodyPr wrap="square" rtlCol="0">
            <a:spAutoFit/>
          </a:bodyPr>
          <a:lstStyle/>
          <a:p>
            <a:r>
              <a:rPr lang="en-US" sz="1800" dirty="0"/>
              <a:t>the</a:t>
            </a:r>
            <a:endParaRPr lang="en-CA" dirty="0"/>
          </a:p>
        </p:txBody>
      </p:sp>
      <p:sp>
        <p:nvSpPr>
          <p:cNvPr id="12" name="TextBox 11">
            <a:extLst>
              <a:ext uri="{FF2B5EF4-FFF2-40B4-BE49-F238E27FC236}">
                <a16:creationId xmlns:a16="http://schemas.microsoft.com/office/drawing/2014/main" id="{CB6FFD18-D17D-24B0-2B44-073001ECF58B}"/>
              </a:ext>
            </a:extLst>
          </p:cNvPr>
          <p:cNvSpPr txBox="1"/>
          <p:nvPr/>
        </p:nvSpPr>
        <p:spPr>
          <a:xfrm>
            <a:off x="10768844" y="303547"/>
            <a:ext cx="867600" cy="369332"/>
          </a:xfrm>
          <a:prstGeom prst="rect">
            <a:avLst/>
          </a:prstGeom>
          <a:noFill/>
        </p:spPr>
        <p:txBody>
          <a:bodyPr wrap="square" rtlCol="0">
            <a:spAutoFit/>
          </a:bodyPr>
          <a:lstStyle/>
          <a:p>
            <a:r>
              <a:rPr lang="en-US" sz="1800" dirty="0"/>
              <a:t>money</a:t>
            </a:r>
            <a:endParaRPr lang="en-CA" dirty="0"/>
          </a:p>
        </p:txBody>
      </p:sp>
      <p:sp>
        <p:nvSpPr>
          <p:cNvPr id="13" name="TextBox 12">
            <a:extLst>
              <a:ext uri="{FF2B5EF4-FFF2-40B4-BE49-F238E27FC236}">
                <a16:creationId xmlns:a16="http://schemas.microsoft.com/office/drawing/2014/main" id="{B3DEC815-ACA6-8A69-63AE-3BC0347B61DE}"/>
              </a:ext>
            </a:extLst>
          </p:cNvPr>
          <p:cNvSpPr txBox="1"/>
          <p:nvPr/>
        </p:nvSpPr>
        <p:spPr>
          <a:xfrm>
            <a:off x="9884023" y="147878"/>
            <a:ext cx="740591" cy="1216622"/>
          </a:xfrm>
          <a:prstGeom prst="rect">
            <a:avLst/>
          </a:prstGeom>
          <a:noFill/>
        </p:spPr>
        <p:txBody>
          <a:bodyPr wrap="square" rtlCol="0">
            <a:spAutoFit/>
          </a:bodyPr>
          <a:lstStyle/>
          <a:p>
            <a:pPr defTabSz="748894">
              <a:spcAft>
                <a:spcPts val="630"/>
              </a:spcAft>
            </a:pPr>
            <a:r>
              <a:rPr lang="en-US" sz="5897" kern="1200" dirty="0">
                <a:solidFill>
                  <a:schemeClr val="tx1"/>
                </a:solidFill>
                <a:latin typeface="+mn-lt"/>
                <a:ea typeface="+mn-ea"/>
                <a:cs typeface="+mn-cs"/>
              </a:rPr>
              <a:t>…</a:t>
            </a:r>
            <a:endParaRPr lang="en-CA" dirty="0"/>
          </a:p>
        </p:txBody>
      </p:sp>
      <p:cxnSp>
        <p:nvCxnSpPr>
          <p:cNvPr id="16" name="Straight Arrow Connector 15">
            <a:extLst>
              <a:ext uri="{FF2B5EF4-FFF2-40B4-BE49-F238E27FC236}">
                <a16:creationId xmlns:a16="http://schemas.microsoft.com/office/drawing/2014/main" id="{19AD3AE9-60AA-2F35-61AD-CE988FE5D523}"/>
              </a:ext>
            </a:extLst>
          </p:cNvPr>
          <p:cNvCxnSpPr>
            <a:cxnSpLocks/>
            <a:stCxn id="3" idx="2"/>
          </p:cNvCxnSpPr>
          <p:nvPr/>
        </p:nvCxnSpPr>
        <p:spPr>
          <a:xfrm>
            <a:off x="6390689" y="1033146"/>
            <a:ext cx="0" cy="858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74AB33F-ACB3-F4F9-80C2-B147AA199EE6}"/>
              </a:ext>
            </a:extLst>
          </p:cNvPr>
          <p:cNvCxnSpPr>
            <a:cxnSpLocks/>
            <a:stCxn id="5" idx="2"/>
          </p:cNvCxnSpPr>
          <p:nvPr/>
        </p:nvCxnSpPr>
        <p:spPr>
          <a:xfrm>
            <a:off x="7893722" y="1021942"/>
            <a:ext cx="0" cy="858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6F96DCC-E204-435C-C666-6A4EA3AB620C}"/>
              </a:ext>
            </a:extLst>
          </p:cNvPr>
          <p:cNvCxnSpPr>
            <a:cxnSpLocks/>
            <a:stCxn id="7" idx="2"/>
          </p:cNvCxnSpPr>
          <p:nvPr/>
        </p:nvCxnSpPr>
        <p:spPr>
          <a:xfrm>
            <a:off x="9374203" y="1024006"/>
            <a:ext cx="20313" cy="856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A36B0B8-9E78-112A-34B6-01A617B25213}"/>
              </a:ext>
            </a:extLst>
          </p:cNvPr>
          <p:cNvCxnSpPr>
            <a:cxnSpLocks/>
            <a:stCxn id="8" idx="2"/>
          </p:cNvCxnSpPr>
          <p:nvPr/>
        </p:nvCxnSpPr>
        <p:spPr>
          <a:xfrm>
            <a:off x="11183701" y="1024005"/>
            <a:ext cx="0" cy="858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A149BA97-C6BC-09A7-D0F9-4CADCA64F59B}"/>
              </a:ext>
            </a:extLst>
          </p:cNvPr>
          <p:cNvSpPr txBox="1"/>
          <p:nvPr/>
        </p:nvSpPr>
        <p:spPr>
          <a:xfrm>
            <a:off x="4542760" y="1225112"/>
            <a:ext cx="866041" cy="383182"/>
          </a:xfrm>
          <a:prstGeom prst="rect">
            <a:avLst/>
          </a:prstGeom>
          <a:pattFill prst="ltVert">
            <a:fgClr>
              <a:schemeClr val="accent5"/>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token4</a:t>
            </a:r>
            <a:endParaRPr lang="en-CA" dirty="0"/>
          </a:p>
        </p:txBody>
      </p:sp>
      <p:sp>
        <p:nvSpPr>
          <p:cNvPr id="94" name="TextBox 93">
            <a:extLst>
              <a:ext uri="{FF2B5EF4-FFF2-40B4-BE49-F238E27FC236}">
                <a16:creationId xmlns:a16="http://schemas.microsoft.com/office/drawing/2014/main" id="{D7A16D43-DEB8-355E-962D-35975C505153}"/>
              </a:ext>
            </a:extLst>
          </p:cNvPr>
          <p:cNvSpPr txBox="1"/>
          <p:nvPr/>
        </p:nvSpPr>
        <p:spPr>
          <a:xfrm>
            <a:off x="4524315" y="848856"/>
            <a:ext cx="867600" cy="369332"/>
          </a:xfrm>
          <a:prstGeom prst="rect">
            <a:avLst/>
          </a:prstGeom>
          <a:noFill/>
        </p:spPr>
        <p:txBody>
          <a:bodyPr wrap="square" rtlCol="0">
            <a:spAutoFit/>
          </a:bodyPr>
          <a:lstStyle/>
          <a:p>
            <a:r>
              <a:rPr lang="en-US" dirty="0"/>
              <a:t>bank</a:t>
            </a:r>
            <a:endParaRPr lang="en-CA" dirty="0"/>
          </a:p>
        </p:txBody>
      </p:sp>
      <p:cxnSp>
        <p:nvCxnSpPr>
          <p:cNvPr id="99" name="Connector: Elbow 98">
            <a:extLst>
              <a:ext uri="{FF2B5EF4-FFF2-40B4-BE49-F238E27FC236}">
                <a16:creationId xmlns:a16="http://schemas.microsoft.com/office/drawing/2014/main" id="{A7AD0886-8D86-2854-3570-7332B16398AD}"/>
              </a:ext>
            </a:extLst>
          </p:cNvPr>
          <p:cNvCxnSpPr>
            <a:cxnSpLocks/>
            <a:stCxn id="93" idx="2"/>
            <a:endCxn id="15" idx="1"/>
          </p:cNvCxnSpPr>
          <p:nvPr/>
        </p:nvCxnSpPr>
        <p:spPr>
          <a:xfrm rot="16200000" flipH="1">
            <a:off x="4537915" y="2046159"/>
            <a:ext cx="1224343" cy="3486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57D2E167-A9A8-190B-DFA0-295E003E6474}"/>
              </a:ext>
            </a:extLst>
          </p:cNvPr>
          <p:cNvSpPr/>
          <p:nvPr/>
        </p:nvSpPr>
        <p:spPr>
          <a:xfrm>
            <a:off x="8290399" y="4821840"/>
            <a:ext cx="497967" cy="4603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dk1"/>
                </a:solidFill>
                <a:latin typeface="+mn-lt"/>
                <a:ea typeface="+mn-ea"/>
                <a:cs typeface="+mn-cs"/>
              </a:rPr>
              <a:t>+</a:t>
            </a:r>
            <a:endParaRPr lang="en-US" sz="2800"/>
          </a:p>
        </p:txBody>
      </p:sp>
      <p:sp>
        <p:nvSpPr>
          <p:cNvPr id="102" name="TextBox 101">
            <a:extLst>
              <a:ext uri="{FF2B5EF4-FFF2-40B4-BE49-F238E27FC236}">
                <a16:creationId xmlns:a16="http://schemas.microsoft.com/office/drawing/2014/main" id="{4FDD4389-196E-B87C-6910-2A289B23BCBC}"/>
              </a:ext>
            </a:extLst>
          </p:cNvPr>
          <p:cNvSpPr txBox="1"/>
          <p:nvPr/>
        </p:nvSpPr>
        <p:spPr>
          <a:xfrm>
            <a:off x="6987207" y="5501489"/>
            <a:ext cx="3102592" cy="750975"/>
          </a:xfrm>
          <a:prstGeom prst="rect">
            <a:avLst/>
          </a:prstGeom>
          <a:solidFill>
            <a:schemeClr val="accent5">
              <a:lumMod val="5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defTabSz="960120">
              <a:spcAft>
                <a:spcPts val="600"/>
              </a:spcAft>
            </a:pPr>
            <a:r>
              <a:rPr lang="en-US" sz="1890" dirty="0">
                <a:solidFill>
                  <a:schemeClr val="bg1"/>
                </a:solidFill>
              </a:rPr>
              <a:t>Context enriched embedding</a:t>
            </a:r>
          </a:p>
          <a:p>
            <a:pPr algn="ctr" defTabSz="960120">
              <a:spcAft>
                <a:spcPts val="600"/>
              </a:spcAft>
            </a:pPr>
            <a:r>
              <a:rPr lang="en-US" sz="1890" dirty="0">
                <a:solidFill>
                  <a:schemeClr val="bg1"/>
                </a:solidFill>
              </a:rPr>
              <a:t>for token4 (“bank”)</a:t>
            </a:r>
            <a:endParaRPr lang="en-CA" dirty="0">
              <a:solidFill>
                <a:schemeClr val="bg1"/>
              </a:solidFill>
            </a:endParaRPr>
          </a:p>
        </p:txBody>
      </p:sp>
      <p:cxnSp>
        <p:nvCxnSpPr>
          <p:cNvPr id="103" name="Straight Arrow Connector 102">
            <a:extLst>
              <a:ext uri="{FF2B5EF4-FFF2-40B4-BE49-F238E27FC236}">
                <a16:creationId xmlns:a16="http://schemas.microsoft.com/office/drawing/2014/main" id="{88EF4B06-99C8-D4CE-9FA7-F76CADE22770}"/>
              </a:ext>
            </a:extLst>
          </p:cNvPr>
          <p:cNvCxnSpPr>
            <a:cxnSpLocks/>
            <a:stCxn id="101" idx="4"/>
            <a:endCxn id="102" idx="0"/>
          </p:cNvCxnSpPr>
          <p:nvPr/>
        </p:nvCxnSpPr>
        <p:spPr>
          <a:xfrm flipH="1">
            <a:off x="8538503" y="5282150"/>
            <a:ext cx="880" cy="219339"/>
          </a:xfrm>
          <a:prstGeom prst="straightConnector1">
            <a:avLst/>
          </a:prstGeom>
          <a:ln w="1270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104" name="Connector: Elbow 103">
            <a:extLst>
              <a:ext uri="{FF2B5EF4-FFF2-40B4-BE49-F238E27FC236}">
                <a16:creationId xmlns:a16="http://schemas.microsoft.com/office/drawing/2014/main" id="{0DFCCEF1-8B20-DB86-F3BD-E4F58A518001}"/>
              </a:ext>
            </a:extLst>
          </p:cNvPr>
          <p:cNvCxnSpPr>
            <a:cxnSpLocks/>
            <a:stCxn id="93" idx="2"/>
            <a:endCxn id="101" idx="2"/>
          </p:cNvCxnSpPr>
          <p:nvPr/>
        </p:nvCxnSpPr>
        <p:spPr>
          <a:xfrm rot="16200000" flipH="1">
            <a:off x="4911240" y="1672835"/>
            <a:ext cx="3443701" cy="33146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90773A6C-01F9-07D1-1E94-2E9CDB1FFBF6}"/>
              </a:ext>
            </a:extLst>
          </p:cNvPr>
          <p:cNvCxnSpPr>
            <a:stCxn id="27" idx="2"/>
            <a:endCxn id="101" idx="0"/>
          </p:cNvCxnSpPr>
          <p:nvPr/>
        </p:nvCxnSpPr>
        <p:spPr>
          <a:xfrm>
            <a:off x="8533942" y="4618102"/>
            <a:ext cx="5441" cy="203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C4AD1878-2D7C-ECFA-D42E-1F4287C3B330}"/>
              </a:ext>
            </a:extLst>
          </p:cNvPr>
          <p:cNvCxnSpPr>
            <a:stCxn id="15" idx="2"/>
            <a:endCxn id="27" idx="0"/>
          </p:cNvCxnSpPr>
          <p:nvPr/>
        </p:nvCxnSpPr>
        <p:spPr>
          <a:xfrm>
            <a:off x="8527880" y="3782312"/>
            <a:ext cx="6062" cy="48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2370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635000" y="640823"/>
            <a:ext cx="3418659" cy="5583148"/>
          </a:xfrm>
        </p:spPr>
        <p:txBody>
          <a:bodyPr anchor="ctr">
            <a:normAutofit/>
          </a:bodyPr>
          <a:lstStyle/>
          <a:p>
            <a:r>
              <a:rPr lang="en-US" sz="5400" dirty="0"/>
              <a:t>Goal</a:t>
            </a:r>
            <a:endParaRPr lang="en-CA" sz="5400" dirty="0"/>
          </a:p>
        </p:txBody>
      </p:sp>
      <p:sp>
        <p:nvSpPr>
          <p:cNvPr id="9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99DEF7C5-E801-4BC5-3C13-01C4CCE04EFB}"/>
              </a:ext>
            </a:extLst>
          </p:cNvPr>
          <p:cNvSpPr/>
          <p:nvPr/>
        </p:nvSpPr>
        <p:spPr>
          <a:xfrm>
            <a:off x="5324392" y="1882961"/>
            <a:ext cx="6406975" cy="1899351"/>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1746" kern="1200" dirty="0">
                <a:solidFill>
                  <a:schemeClr val="bg2">
                    <a:lumMod val="75000"/>
                  </a:schemeClr>
                </a:solidFill>
                <a:latin typeface="+mn-lt"/>
                <a:ea typeface="+mn-ea"/>
                <a:cs typeface="+mn-cs"/>
              </a:rPr>
              <a:t>Attention</a:t>
            </a:r>
            <a:endParaRPr lang="en-CA" dirty="0">
              <a:solidFill>
                <a:schemeClr val="bg2">
                  <a:lumMod val="75000"/>
                </a:schemeClr>
              </a:solidFill>
            </a:endParaRPr>
          </a:p>
        </p:txBody>
      </p:sp>
      <p:sp>
        <p:nvSpPr>
          <p:cNvPr id="27" name="Rectangle 26">
            <a:extLst>
              <a:ext uri="{FF2B5EF4-FFF2-40B4-BE49-F238E27FC236}">
                <a16:creationId xmlns:a16="http://schemas.microsoft.com/office/drawing/2014/main" id="{F3E6E7DB-39ED-1469-BB29-E4838D07F2E0}"/>
              </a:ext>
            </a:extLst>
          </p:cNvPr>
          <p:cNvSpPr/>
          <p:nvPr/>
        </p:nvSpPr>
        <p:spPr>
          <a:xfrm>
            <a:off x="6953235" y="4264645"/>
            <a:ext cx="3161414" cy="353457"/>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1746" kern="1200" dirty="0">
                <a:solidFill>
                  <a:schemeClr val="bg2">
                    <a:lumMod val="75000"/>
                  </a:schemeClr>
                </a:solidFill>
                <a:latin typeface="+mn-lt"/>
                <a:ea typeface="+mn-ea"/>
                <a:cs typeface="+mn-cs"/>
              </a:rPr>
              <a:t>Context vector</a:t>
            </a:r>
            <a:endParaRPr lang="en-CA" dirty="0">
              <a:solidFill>
                <a:schemeClr val="bg2">
                  <a:lumMod val="75000"/>
                </a:schemeClr>
              </a:solidFill>
            </a:endParaRPr>
          </a:p>
        </p:txBody>
      </p:sp>
      <p:sp>
        <p:nvSpPr>
          <p:cNvPr id="3" name="TextBox 2">
            <a:extLst>
              <a:ext uri="{FF2B5EF4-FFF2-40B4-BE49-F238E27FC236}">
                <a16:creationId xmlns:a16="http://schemas.microsoft.com/office/drawing/2014/main" id="{DA323864-5CCC-1108-325E-FA73281F9FA1}"/>
              </a:ext>
            </a:extLst>
          </p:cNvPr>
          <p:cNvSpPr txBox="1"/>
          <p:nvPr/>
        </p:nvSpPr>
        <p:spPr>
          <a:xfrm>
            <a:off x="5956888" y="649964"/>
            <a:ext cx="867601" cy="383182"/>
          </a:xfrm>
          <a:prstGeom prst="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token1</a:t>
            </a:r>
            <a:endParaRPr lang="en-CA" dirty="0">
              <a:solidFill>
                <a:schemeClr val="bg2">
                  <a:lumMod val="75000"/>
                </a:schemeClr>
              </a:solidFill>
            </a:endParaRPr>
          </a:p>
        </p:txBody>
      </p:sp>
      <p:sp>
        <p:nvSpPr>
          <p:cNvPr id="5" name="TextBox 4">
            <a:extLst>
              <a:ext uri="{FF2B5EF4-FFF2-40B4-BE49-F238E27FC236}">
                <a16:creationId xmlns:a16="http://schemas.microsoft.com/office/drawing/2014/main" id="{8DABE303-6141-BB82-BC0F-FDFFF28DA505}"/>
              </a:ext>
            </a:extLst>
          </p:cNvPr>
          <p:cNvSpPr txBox="1"/>
          <p:nvPr/>
        </p:nvSpPr>
        <p:spPr>
          <a:xfrm>
            <a:off x="7459921" y="638760"/>
            <a:ext cx="867601" cy="383182"/>
          </a:xfrm>
          <a:prstGeom prst="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token2</a:t>
            </a:r>
            <a:endParaRPr lang="en-CA" dirty="0">
              <a:solidFill>
                <a:schemeClr val="bg2">
                  <a:lumMod val="75000"/>
                </a:schemeClr>
              </a:solidFill>
            </a:endParaRPr>
          </a:p>
        </p:txBody>
      </p:sp>
      <p:sp>
        <p:nvSpPr>
          <p:cNvPr id="7" name="TextBox 6">
            <a:extLst>
              <a:ext uri="{FF2B5EF4-FFF2-40B4-BE49-F238E27FC236}">
                <a16:creationId xmlns:a16="http://schemas.microsoft.com/office/drawing/2014/main" id="{CA6A01C4-5F4A-4DE2-ED0C-140302F9812D}"/>
              </a:ext>
            </a:extLst>
          </p:cNvPr>
          <p:cNvSpPr txBox="1"/>
          <p:nvPr/>
        </p:nvSpPr>
        <p:spPr>
          <a:xfrm>
            <a:off x="8940402" y="640824"/>
            <a:ext cx="867601" cy="383182"/>
          </a:xfrm>
          <a:prstGeom prst="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token3</a:t>
            </a:r>
            <a:endParaRPr lang="en-CA" dirty="0">
              <a:solidFill>
                <a:schemeClr val="bg2">
                  <a:lumMod val="75000"/>
                </a:schemeClr>
              </a:solidFill>
            </a:endParaRPr>
          </a:p>
        </p:txBody>
      </p:sp>
      <p:sp>
        <p:nvSpPr>
          <p:cNvPr id="8" name="TextBox 7">
            <a:extLst>
              <a:ext uri="{FF2B5EF4-FFF2-40B4-BE49-F238E27FC236}">
                <a16:creationId xmlns:a16="http://schemas.microsoft.com/office/drawing/2014/main" id="{1C52F154-2D4E-1591-BE01-89E7E7D9AA27}"/>
              </a:ext>
            </a:extLst>
          </p:cNvPr>
          <p:cNvSpPr txBox="1"/>
          <p:nvPr/>
        </p:nvSpPr>
        <p:spPr>
          <a:xfrm>
            <a:off x="10706733" y="640823"/>
            <a:ext cx="953936" cy="383182"/>
          </a:xfrm>
          <a:prstGeom prst="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solidFill>
                  <a:schemeClr val="bg2">
                    <a:lumMod val="75000"/>
                  </a:schemeClr>
                </a:solidFill>
              </a:rPr>
              <a:t>tokenN</a:t>
            </a:r>
            <a:endParaRPr lang="en-CA" dirty="0">
              <a:solidFill>
                <a:schemeClr val="bg2">
                  <a:lumMod val="75000"/>
                </a:schemeClr>
              </a:solidFill>
            </a:endParaRPr>
          </a:p>
        </p:txBody>
      </p:sp>
      <p:sp>
        <p:nvSpPr>
          <p:cNvPr id="9" name="TextBox 8">
            <a:extLst>
              <a:ext uri="{FF2B5EF4-FFF2-40B4-BE49-F238E27FC236}">
                <a16:creationId xmlns:a16="http://schemas.microsoft.com/office/drawing/2014/main" id="{58A0F1C3-ABC3-AFE8-DE4E-CA9EDC751889}"/>
              </a:ext>
            </a:extLst>
          </p:cNvPr>
          <p:cNvSpPr txBox="1"/>
          <p:nvPr/>
        </p:nvSpPr>
        <p:spPr>
          <a:xfrm>
            <a:off x="5975651" y="306066"/>
            <a:ext cx="867600" cy="369332"/>
          </a:xfrm>
          <a:prstGeom prst="rect">
            <a:avLst/>
          </a:prstGeom>
          <a:noFill/>
        </p:spPr>
        <p:txBody>
          <a:bodyPr wrap="square" rtlCol="0">
            <a:spAutoFit/>
          </a:bodyPr>
          <a:lstStyle/>
          <a:p>
            <a:r>
              <a:rPr lang="en-US" dirty="0">
                <a:solidFill>
                  <a:schemeClr val="bg2">
                    <a:lumMod val="75000"/>
                  </a:schemeClr>
                </a:solidFill>
              </a:rPr>
              <a:t>Alice</a:t>
            </a:r>
            <a:endParaRPr lang="en-CA" dirty="0">
              <a:solidFill>
                <a:schemeClr val="bg2">
                  <a:lumMod val="75000"/>
                </a:schemeClr>
              </a:solidFill>
            </a:endParaRPr>
          </a:p>
        </p:txBody>
      </p:sp>
      <p:sp>
        <p:nvSpPr>
          <p:cNvPr id="10" name="TextBox 9">
            <a:extLst>
              <a:ext uri="{FF2B5EF4-FFF2-40B4-BE49-F238E27FC236}">
                <a16:creationId xmlns:a16="http://schemas.microsoft.com/office/drawing/2014/main" id="{C9EC8699-2D2E-E9D0-681F-C749FADD772A}"/>
              </a:ext>
            </a:extLst>
          </p:cNvPr>
          <p:cNvSpPr txBox="1"/>
          <p:nvPr/>
        </p:nvSpPr>
        <p:spPr>
          <a:xfrm>
            <a:off x="7475845" y="293999"/>
            <a:ext cx="867600" cy="369332"/>
          </a:xfrm>
          <a:prstGeom prst="rect">
            <a:avLst/>
          </a:prstGeom>
          <a:noFill/>
        </p:spPr>
        <p:txBody>
          <a:bodyPr wrap="square" rtlCol="0">
            <a:spAutoFit/>
          </a:bodyPr>
          <a:lstStyle/>
          <a:p>
            <a:r>
              <a:rPr lang="en-US" sz="1800" dirty="0">
                <a:solidFill>
                  <a:schemeClr val="bg2">
                    <a:lumMod val="75000"/>
                  </a:schemeClr>
                </a:solidFill>
              </a:rPr>
              <a:t>visited</a:t>
            </a:r>
            <a:endParaRPr lang="en-CA" dirty="0">
              <a:solidFill>
                <a:schemeClr val="bg2">
                  <a:lumMod val="75000"/>
                </a:schemeClr>
              </a:solidFill>
            </a:endParaRPr>
          </a:p>
        </p:txBody>
      </p:sp>
      <p:sp>
        <p:nvSpPr>
          <p:cNvPr id="11" name="TextBox 10">
            <a:extLst>
              <a:ext uri="{FF2B5EF4-FFF2-40B4-BE49-F238E27FC236}">
                <a16:creationId xmlns:a16="http://schemas.microsoft.com/office/drawing/2014/main" id="{C424B1B9-4869-C682-D22F-C60A4996FA3E}"/>
              </a:ext>
            </a:extLst>
          </p:cNvPr>
          <p:cNvSpPr txBox="1"/>
          <p:nvPr/>
        </p:nvSpPr>
        <p:spPr>
          <a:xfrm>
            <a:off x="9020217" y="293724"/>
            <a:ext cx="867600" cy="369332"/>
          </a:xfrm>
          <a:prstGeom prst="rect">
            <a:avLst/>
          </a:prstGeom>
          <a:noFill/>
        </p:spPr>
        <p:txBody>
          <a:bodyPr wrap="square" rtlCol="0">
            <a:spAutoFit/>
          </a:bodyPr>
          <a:lstStyle/>
          <a:p>
            <a:r>
              <a:rPr lang="en-US" sz="1800" dirty="0">
                <a:solidFill>
                  <a:schemeClr val="bg2">
                    <a:lumMod val="75000"/>
                  </a:schemeClr>
                </a:solidFill>
              </a:rPr>
              <a:t>the</a:t>
            </a:r>
            <a:endParaRPr lang="en-CA" dirty="0">
              <a:solidFill>
                <a:schemeClr val="bg2">
                  <a:lumMod val="75000"/>
                </a:schemeClr>
              </a:solidFill>
            </a:endParaRPr>
          </a:p>
        </p:txBody>
      </p:sp>
      <p:sp>
        <p:nvSpPr>
          <p:cNvPr id="12" name="TextBox 11">
            <a:extLst>
              <a:ext uri="{FF2B5EF4-FFF2-40B4-BE49-F238E27FC236}">
                <a16:creationId xmlns:a16="http://schemas.microsoft.com/office/drawing/2014/main" id="{CB6FFD18-D17D-24B0-2B44-073001ECF58B}"/>
              </a:ext>
            </a:extLst>
          </p:cNvPr>
          <p:cNvSpPr txBox="1"/>
          <p:nvPr/>
        </p:nvSpPr>
        <p:spPr>
          <a:xfrm>
            <a:off x="10768844" y="303547"/>
            <a:ext cx="867600" cy="369332"/>
          </a:xfrm>
          <a:prstGeom prst="rect">
            <a:avLst/>
          </a:prstGeom>
          <a:noFill/>
        </p:spPr>
        <p:txBody>
          <a:bodyPr wrap="square" rtlCol="0">
            <a:spAutoFit/>
          </a:bodyPr>
          <a:lstStyle/>
          <a:p>
            <a:r>
              <a:rPr lang="en-US" sz="1800" dirty="0">
                <a:solidFill>
                  <a:schemeClr val="bg2">
                    <a:lumMod val="75000"/>
                  </a:schemeClr>
                </a:solidFill>
              </a:rPr>
              <a:t>money</a:t>
            </a:r>
            <a:endParaRPr lang="en-CA" dirty="0">
              <a:solidFill>
                <a:schemeClr val="bg2">
                  <a:lumMod val="75000"/>
                </a:schemeClr>
              </a:solidFill>
            </a:endParaRPr>
          </a:p>
        </p:txBody>
      </p:sp>
      <p:sp>
        <p:nvSpPr>
          <p:cNvPr id="13" name="TextBox 12">
            <a:extLst>
              <a:ext uri="{FF2B5EF4-FFF2-40B4-BE49-F238E27FC236}">
                <a16:creationId xmlns:a16="http://schemas.microsoft.com/office/drawing/2014/main" id="{B3DEC815-ACA6-8A69-63AE-3BC0347B61DE}"/>
              </a:ext>
            </a:extLst>
          </p:cNvPr>
          <p:cNvSpPr txBox="1"/>
          <p:nvPr/>
        </p:nvSpPr>
        <p:spPr>
          <a:xfrm>
            <a:off x="9884023" y="147878"/>
            <a:ext cx="740591" cy="1216622"/>
          </a:xfrm>
          <a:prstGeom prst="rect">
            <a:avLst/>
          </a:prstGeom>
          <a:noFill/>
        </p:spPr>
        <p:txBody>
          <a:bodyPr wrap="square" rtlCol="0">
            <a:spAutoFit/>
          </a:bodyPr>
          <a:lstStyle/>
          <a:p>
            <a:pPr defTabSz="748894">
              <a:spcAft>
                <a:spcPts val="630"/>
              </a:spcAft>
            </a:pPr>
            <a:r>
              <a:rPr lang="en-US" sz="5897" kern="1200" dirty="0">
                <a:solidFill>
                  <a:schemeClr val="tx1"/>
                </a:solidFill>
                <a:latin typeface="+mn-lt"/>
                <a:ea typeface="+mn-ea"/>
                <a:cs typeface="+mn-cs"/>
              </a:rPr>
              <a:t>…</a:t>
            </a:r>
            <a:endParaRPr lang="en-CA" dirty="0"/>
          </a:p>
        </p:txBody>
      </p:sp>
      <p:cxnSp>
        <p:nvCxnSpPr>
          <p:cNvPr id="16" name="Straight Arrow Connector 15">
            <a:extLst>
              <a:ext uri="{FF2B5EF4-FFF2-40B4-BE49-F238E27FC236}">
                <a16:creationId xmlns:a16="http://schemas.microsoft.com/office/drawing/2014/main" id="{19AD3AE9-60AA-2F35-61AD-CE988FE5D523}"/>
              </a:ext>
            </a:extLst>
          </p:cNvPr>
          <p:cNvCxnSpPr>
            <a:cxnSpLocks/>
            <a:stCxn id="3" idx="2"/>
          </p:cNvCxnSpPr>
          <p:nvPr/>
        </p:nvCxnSpPr>
        <p:spPr>
          <a:xfrm>
            <a:off x="6390689" y="1033146"/>
            <a:ext cx="0" cy="858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74AB33F-ACB3-F4F9-80C2-B147AA199EE6}"/>
              </a:ext>
            </a:extLst>
          </p:cNvPr>
          <p:cNvCxnSpPr>
            <a:cxnSpLocks/>
            <a:stCxn id="5" idx="2"/>
          </p:cNvCxnSpPr>
          <p:nvPr/>
        </p:nvCxnSpPr>
        <p:spPr>
          <a:xfrm>
            <a:off x="7893722" y="1021942"/>
            <a:ext cx="0" cy="858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6F96DCC-E204-435C-C666-6A4EA3AB620C}"/>
              </a:ext>
            </a:extLst>
          </p:cNvPr>
          <p:cNvCxnSpPr>
            <a:cxnSpLocks/>
            <a:stCxn id="7" idx="2"/>
          </p:cNvCxnSpPr>
          <p:nvPr/>
        </p:nvCxnSpPr>
        <p:spPr>
          <a:xfrm>
            <a:off x="9374203" y="1024006"/>
            <a:ext cx="20313" cy="856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A36B0B8-9E78-112A-34B6-01A617B25213}"/>
              </a:ext>
            </a:extLst>
          </p:cNvPr>
          <p:cNvCxnSpPr>
            <a:cxnSpLocks/>
            <a:stCxn id="8" idx="2"/>
          </p:cNvCxnSpPr>
          <p:nvPr/>
        </p:nvCxnSpPr>
        <p:spPr>
          <a:xfrm>
            <a:off x="11183701" y="1024005"/>
            <a:ext cx="0" cy="858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A149BA97-C6BC-09A7-D0F9-4CADCA64F59B}"/>
              </a:ext>
            </a:extLst>
          </p:cNvPr>
          <p:cNvSpPr txBox="1"/>
          <p:nvPr/>
        </p:nvSpPr>
        <p:spPr>
          <a:xfrm>
            <a:off x="4542760" y="1225112"/>
            <a:ext cx="866041" cy="383182"/>
          </a:xfrm>
          <a:prstGeom prst="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token4</a:t>
            </a:r>
            <a:endParaRPr lang="en-CA" dirty="0">
              <a:solidFill>
                <a:schemeClr val="bg2">
                  <a:lumMod val="75000"/>
                </a:schemeClr>
              </a:solidFill>
            </a:endParaRPr>
          </a:p>
        </p:txBody>
      </p:sp>
      <p:sp>
        <p:nvSpPr>
          <p:cNvPr id="94" name="TextBox 93">
            <a:extLst>
              <a:ext uri="{FF2B5EF4-FFF2-40B4-BE49-F238E27FC236}">
                <a16:creationId xmlns:a16="http://schemas.microsoft.com/office/drawing/2014/main" id="{D7A16D43-DEB8-355E-962D-35975C505153}"/>
              </a:ext>
            </a:extLst>
          </p:cNvPr>
          <p:cNvSpPr txBox="1"/>
          <p:nvPr/>
        </p:nvSpPr>
        <p:spPr>
          <a:xfrm>
            <a:off x="4524315" y="848856"/>
            <a:ext cx="867600" cy="369332"/>
          </a:xfrm>
          <a:prstGeom prst="rect">
            <a:avLst/>
          </a:prstGeom>
          <a:noFill/>
        </p:spPr>
        <p:txBody>
          <a:bodyPr wrap="square" rtlCol="0">
            <a:spAutoFit/>
          </a:bodyPr>
          <a:lstStyle/>
          <a:p>
            <a:r>
              <a:rPr lang="en-US" dirty="0">
                <a:solidFill>
                  <a:schemeClr val="bg2">
                    <a:lumMod val="75000"/>
                  </a:schemeClr>
                </a:solidFill>
              </a:rPr>
              <a:t>bank</a:t>
            </a:r>
            <a:endParaRPr lang="en-CA" dirty="0">
              <a:solidFill>
                <a:schemeClr val="bg2">
                  <a:lumMod val="75000"/>
                </a:schemeClr>
              </a:solidFill>
            </a:endParaRPr>
          </a:p>
        </p:txBody>
      </p:sp>
      <p:cxnSp>
        <p:nvCxnSpPr>
          <p:cNvPr id="99" name="Connector: Elbow 98">
            <a:extLst>
              <a:ext uri="{FF2B5EF4-FFF2-40B4-BE49-F238E27FC236}">
                <a16:creationId xmlns:a16="http://schemas.microsoft.com/office/drawing/2014/main" id="{A7AD0886-8D86-2854-3570-7332B16398AD}"/>
              </a:ext>
            </a:extLst>
          </p:cNvPr>
          <p:cNvCxnSpPr>
            <a:cxnSpLocks/>
            <a:stCxn id="93" idx="2"/>
            <a:endCxn id="15" idx="1"/>
          </p:cNvCxnSpPr>
          <p:nvPr/>
        </p:nvCxnSpPr>
        <p:spPr>
          <a:xfrm rot="16200000" flipH="1">
            <a:off x="4537915" y="2046159"/>
            <a:ext cx="1224343" cy="3486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57D2E167-A9A8-190B-DFA0-295E003E6474}"/>
              </a:ext>
            </a:extLst>
          </p:cNvPr>
          <p:cNvSpPr/>
          <p:nvPr/>
        </p:nvSpPr>
        <p:spPr>
          <a:xfrm>
            <a:off x="8290399" y="4821840"/>
            <a:ext cx="497967" cy="460310"/>
          </a:xfrm>
          <a:prstGeom prst="ellipse">
            <a:avLst/>
          </a:prstGeom>
          <a:solidFill>
            <a:schemeClr val="bg2">
              <a:lumMod val="9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bg2">
                    <a:lumMod val="75000"/>
                  </a:schemeClr>
                </a:solidFill>
                <a:latin typeface="+mn-lt"/>
                <a:ea typeface="+mn-ea"/>
                <a:cs typeface="+mn-cs"/>
              </a:rPr>
              <a:t>+</a:t>
            </a:r>
            <a:endParaRPr lang="en-US" sz="2800">
              <a:solidFill>
                <a:schemeClr val="bg2">
                  <a:lumMod val="75000"/>
                </a:schemeClr>
              </a:solidFill>
            </a:endParaRPr>
          </a:p>
        </p:txBody>
      </p:sp>
      <p:sp>
        <p:nvSpPr>
          <p:cNvPr id="102" name="TextBox 101">
            <a:extLst>
              <a:ext uri="{FF2B5EF4-FFF2-40B4-BE49-F238E27FC236}">
                <a16:creationId xmlns:a16="http://schemas.microsoft.com/office/drawing/2014/main" id="{4FDD4389-196E-B87C-6910-2A289B23BCBC}"/>
              </a:ext>
            </a:extLst>
          </p:cNvPr>
          <p:cNvSpPr txBox="1"/>
          <p:nvPr/>
        </p:nvSpPr>
        <p:spPr>
          <a:xfrm>
            <a:off x="6987207" y="5501489"/>
            <a:ext cx="3102592" cy="750975"/>
          </a:xfrm>
          <a:prstGeom prst="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defTabSz="960120">
              <a:spcAft>
                <a:spcPts val="600"/>
              </a:spcAft>
            </a:pPr>
            <a:r>
              <a:rPr lang="en-US" sz="1890" dirty="0">
                <a:solidFill>
                  <a:schemeClr val="bg2">
                    <a:lumMod val="75000"/>
                  </a:schemeClr>
                </a:solidFill>
              </a:rPr>
              <a:t>Context enriched embedding</a:t>
            </a:r>
          </a:p>
          <a:p>
            <a:pPr algn="ctr" defTabSz="960120">
              <a:spcAft>
                <a:spcPts val="600"/>
              </a:spcAft>
            </a:pPr>
            <a:r>
              <a:rPr lang="en-US" sz="1890" dirty="0">
                <a:solidFill>
                  <a:schemeClr val="bg2">
                    <a:lumMod val="75000"/>
                  </a:schemeClr>
                </a:solidFill>
              </a:rPr>
              <a:t>for token4 (“bank”)</a:t>
            </a:r>
            <a:endParaRPr lang="en-CA" dirty="0">
              <a:solidFill>
                <a:schemeClr val="bg2">
                  <a:lumMod val="75000"/>
                </a:schemeClr>
              </a:solidFill>
            </a:endParaRPr>
          </a:p>
        </p:txBody>
      </p:sp>
      <p:cxnSp>
        <p:nvCxnSpPr>
          <p:cNvPr id="103" name="Straight Arrow Connector 102">
            <a:extLst>
              <a:ext uri="{FF2B5EF4-FFF2-40B4-BE49-F238E27FC236}">
                <a16:creationId xmlns:a16="http://schemas.microsoft.com/office/drawing/2014/main" id="{88EF4B06-99C8-D4CE-9FA7-F76CADE22770}"/>
              </a:ext>
            </a:extLst>
          </p:cNvPr>
          <p:cNvCxnSpPr>
            <a:cxnSpLocks/>
            <a:stCxn id="101" idx="4"/>
            <a:endCxn id="102" idx="0"/>
          </p:cNvCxnSpPr>
          <p:nvPr/>
        </p:nvCxnSpPr>
        <p:spPr>
          <a:xfrm flipH="1">
            <a:off x="8538503" y="5282150"/>
            <a:ext cx="880" cy="219339"/>
          </a:xfrm>
          <a:prstGeom prst="straightConnector1">
            <a:avLst/>
          </a:prstGeom>
          <a:ln w="1270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104" name="Connector: Elbow 103">
            <a:extLst>
              <a:ext uri="{FF2B5EF4-FFF2-40B4-BE49-F238E27FC236}">
                <a16:creationId xmlns:a16="http://schemas.microsoft.com/office/drawing/2014/main" id="{0DFCCEF1-8B20-DB86-F3BD-E4F58A518001}"/>
              </a:ext>
            </a:extLst>
          </p:cNvPr>
          <p:cNvCxnSpPr>
            <a:cxnSpLocks/>
            <a:stCxn id="93" idx="2"/>
            <a:endCxn id="101" idx="2"/>
          </p:cNvCxnSpPr>
          <p:nvPr/>
        </p:nvCxnSpPr>
        <p:spPr>
          <a:xfrm rot="16200000" flipH="1">
            <a:off x="4911240" y="1672835"/>
            <a:ext cx="3443701" cy="33146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90773A6C-01F9-07D1-1E94-2E9CDB1FFBF6}"/>
              </a:ext>
            </a:extLst>
          </p:cNvPr>
          <p:cNvCxnSpPr>
            <a:stCxn id="27" idx="2"/>
            <a:endCxn id="101" idx="0"/>
          </p:cNvCxnSpPr>
          <p:nvPr/>
        </p:nvCxnSpPr>
        <p:spPr>
          <a:xfrm>
            <a:off x="8533942" y="4618102"/>
            <a:ext cx="5441" cy="203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C4AD1878-2D7C-ECFA-D42E-1F4287C3B330}"/>
              </a:ext>
            </a:extLst>
          </p:cNvPr>
          <p:cNvCxnSpPr>
            <a:stCxn id="15" idx="2"/>
            <a:endCxn id="27" idx="0"/>
          </p:cNvCxnSpPr>
          <p:nvPr/>
        </p:nvCxnSpPr>
        <p:spPr>
          <a:xfrm>
            <a:off x="8527880" y="3782312"/>
            <a:ext cx="6062" cy="48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7ECD9FF-B3B5-AF66-C6FD-050B4E66B29C}"/>
              </a:ext>
            </a:extLst>
          </p:cNvPr>
          <p:cNvSpPr txBox="1"/>
          <p:nvPr/>
        </p:nvSpPr>
        <p:spPr>
          <a:xfrm>
            <a:off x="5923063" y="2180929"/>
            <a:ext cx="5209631"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Calculate Attention for all tokens 1..N</a:t>
            </a:r>
          </a:p>
          <a:p>
            <a:pPr marL="285750" indent="-285750">
              <a:buFont typeface="Arial" panose="020B0604020202020204" pitchFamily="34" charset="0"/>
              <a:buChar char="•"/>
            </a:pPr>
            <a:r>
              <a:rPr lang="en-US" dirty="0"/>
              <a:t>Obtain context enriched embeddings for all tokens</a:t>
            </a:r>
          </a:p>
          <a:p>
            <a:endParaRPr lang="en-CA" dirty="0"/>
          </a:p>
        </p:txBody>
      </p:sp>
    </p:spTree>
    <p:extLst>
      <p:ext uri="{BB962C8B-B14F-4D97-AF65-F5344CB8AC3E}">
        <p14:creationId xmlns:p14="http://schemas.microsoft.com/office/powerpoint/2010/main" val="22242263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3" name="Rectangle 105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572493" y="238539"/>
            <a:ext cx="11018520" cy="1434415"/>
          </a:xfrm>
        </p:spPr>
        <p:txBody>
          <a:bodyPr anchor="b">
            <a:normAutofit/>
          </a:bodyPr>
          <a:lstStyle/>
          <a:p>
            <a:r>
              <a:rPr lang="en-US" sz="5400"/>
              <a:t>Types of Attention</a:t>
            </a:r>
            <a:endParaRPr lang="en-CA" sz="5400" dirty="0"/>
          </a:p>
        </p:txBody>
      </p:sp>
      <p:sp>
        <p:nvSpPr>
          <p:cNvPr id="105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1DF6CAA0-4FD8-4FE2-94DA-3D4B01017734}"/>
              </a:ext>
            </a:extLst>
          </p:cNvPr>
          <p:cNvGrpSpPr/>
          <p:nvPr/>
        </p:nvGrpSpPr>
        <p:grpSpPr>
          <a:xfrm>
            <a:off x="7992035" y="1910032"/>
            <a:ext cx="3627474" cy="1986352"/>
            <a:chOff x="794643" y="1971494"/>
            <a:chExt cx="3627474" cy="1986352"/>
          </a:xfrm>
        </p:grpSpPr>
        <p:grpSp>
          <p:nvGrpSpPr>
            <p:cNvPr id="20" name="Group 19">
              <a:extLst>
                <a:ext uri="{FF2B5EF4-FFF2-40B4-BE49-F238E27FC236}">
                  <a16:creationId xmlns:a16="http://schemas.microsoft.com/office/drawing/2014/main" id="{8147A3AD-571B-D241-1BB4-B3BC3B77A59C}"/>
                </a:ext>
              </a:extLst>
            </p:cNvPr>
            <p:cNvGrpSpPr/>
            <p:nvPr/>
          </p:nvGrpSpPr>
          <p:grpSpPr>
            <a:xfrm>
              <a:off x="794643" y="1971494"/>
              <a:ext cx="3627474" cy="1579781"/>
              <a:chOff x="1347536" y="2391480"/>
              <a:chExt cx="3627474" cy="1579781"/>
            </a:xfrm>
          </p:grpSpPr>
          <p:sp>
            <p:nvSpPr>
              <p:cNvPr id="11" name="Rectangle: Rounded Corners 10">
                <a:extLst>
                  <a:ext uri="{FF2B5EF4-FFF2-40B4-BE49-F238E27FC236}">
                    <a16:creationId xmlns:a16="http://schemas.microsoft.com/office/drawing/2014/main" id="{4FD4F5F0-885F-0F38-7552-7B389EDA1817}"/>
                  </a:ext>
                </a:extLst>
              </p:cNvPr>
              <p:cNvSpPr/>
              <p:nvPr/>
            </p:nvSpPr>
            <p:spPr>
              <a:xfrm>
                <a:off x="2685466" y="3131289"/>
                <a:ext cx="951614" cy="83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FECA2052-F482-19FB-B766-9E02309B9F78}"/>
                  </a:ext>
                </a:extLst>
              </p:cNvPr>
              <p:cNvSpPr/>
              <p:nvPr/>
            </p:nvSpPr>
            <p:spPr>
              <a:xfrm>
                <a:off x="4023396" y="3131289"/>
                <a:ext cx="951614" cy="83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D9704A2D-4EDA-05A6-6346-5E5BA4D0A146}"/>
                  </a:ext>
                </a:extLst>
              </p:cNvPr>
              <p:cNvSpPr/>
              <p:nvPr/>
            </p:nvSpPr>
            <p:spPr>
              <a:xfrm>
                <a:off x="1347536" y="3131289"/>
                <a:ext cx="951614" cy="83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Arrow: Curved Up 14">
                <a:extLst>
                  <a:ext uri="{FF2B5EF4-FFF2-40B4-BE49-F238E27FC236}">
                    <a16:creationId xmlns:a16="http://schemas.microsoft.com/office/drawing/2014/main" id="{E165E6AD-2F7C-F407-CE76-8CC28B3DCDC5}"/>
                  </a:ext>
                </a:extLst>
              </p:cNvPr>
              <p:cNvSpPr/>
              <p:nvPr/>
            </p:nvSpPr>
            <p:spPr>
              <a:xfrm rot="10800000">
                <a:off x="1772089" y="2578394"/>
                <a:ext cx="1389182" cy="542262"/>
              </a:xfrm>
              <a:prstGeom prst="curvedUp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6" name="Arrow: Curved Up 15">
                <a:extLst>
                  <a:ext uri="{FF2B5EF4-FFF2-40B4-BE49-F238E27FC236}">
                    <a16:creationId xmlns:a16="http://schemas.microsoft.com/office/drawing/2014/main" id="{DBE214BC-FAF9-0005-383C-F9B51EC5A436}"/>
                  </a:ext>
                </a:extLst>
              </p:cNvPr>
              <p:cNvSpPr/>
              <p:nvPr/>
            </p:nvSpPr>
            <p:spPr>
              <a:xfrm rot="10800000">
                <a:off x="3110023" y="2589027"/>
                <a:ext cx="1389180" cy="542261"/>
              </a:xfrm>
              <a:prstGeom prst="curvedUp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7" name="Arrow: Curved Up 16">
                <a:extLst>
                  <a:ext uri="{FF2B5EF4-FFF2-40B4-BE49-F238E27FC236}">
                    <a16:creationId xmlns:a16="http://schemas.microsoft.com/office/drawing/2014/main" id="{FC7DA22F-2EE0-368E-4A8E-1193C3A88FBB}"/>
                  </a:ext>
                </a:extLst>
              </p:cNvPr>
              <p:cNvSpPr/>
              <p:nvPr/>
            </p:nvSpPr>
            <p:spPr>
              <a:xfrm rot="10800000">
                <a:off x="1435395" y="2391480"/>
                <a:ext cx="3275962" cy="731520"/>
              </a:xfrm>
              <a:prstGeom prst="curvedUp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35" name="TextBox 34">
              <a:extLst>
                <a:ext uri="{FF2B5EF4-FFF2-40B4-BE49-F238E27FC236}">
                  <a16:creationId xmlns:a16="http://schemas.microsoft.com/office/drawing/2014/main" id="{ACEFA33B-5037-317D-1C8E-FF909C884376}"/>
                </a:ext>
              </a:extLst>
            </p:cNvPr>
            <p:cNvSpPr txBox="1"/>
            <p:nvPr/>
          </p:nvSpPr>
          <p:spPr>
            <a:xfrm>
              <a:off x="1758559" y="3588514"/>
              <a:ext cx="1711944" cy="369332"/>
            </a:xfrm>
            <a:prstGeom prst="rect">
              <a:avLst/>
            </a:prstGeom>
            <a:noFill/>
          </p:spPr>
          <p:txBody>
            <a:bodyPr wrap="none" rtlCol="0">
              <a:spAutoFit/>
            </a:bodyPr>
            <a:lstStyle/>
            <a:p>
              <a:r>
                <a:rPr lang="en-US" dirty="0"/>
                <a:t>Causal attention</a:t>
              </a:r>
              <a:endParaRPr lang="en-CA" dirty="0"/>
            </a:p>
          </p:txBody>
        </p:sp>
      </p:grpSp>
      <p:grpSp>
        <p:nvGrpSpPr>
          <p:cNvPr id="38" name="Group 37">
            <a:extLst>
              <a:ext uri="{FF2B5EF4-FFF2-40B4-BE49-F238E27FC236}">
                <a16:creationId xmlns:a16="http://schemas.microsoft.com/office/drawing/2014/main" id="{CA80BDE9-75EE-2B3B-2F0C-87BA0CB7F0DB}"/>
              </a:ext>
            </a:extLst>
          </p:cNvPr>
          <p:cNvGrpSpPr/>
          <p:nvPr/>
        </p:nvGrpSpPr>
        <p:grpSpPr>
          <a:xfrm>
            <a:off x="3470503" y="4160341"/>
            <a:ext cx="4965406" cy="2325461"/>
            <a:chOff x="3554752" y="4089893"/>
            <a:chExt cx="4965406" cy="2325461"/>
          </a:xfrm>
        </p:grpSpPr>
        <p:grpSp>
          <p:nvGrpSpPr>
            <p:cNvPr id="33" name="Group 32">
              <a:extLst>
                <a:ext uri="{FF2B5EF4-FFF2-40B4-BE49-F238E27FC236}">
                  <a16:creationId xmlns:a16="http://schemas.microsoft.com/office/drawing/2014/main" id="{8E8694AE-3EEC-8D92-966A-4FB0A37E6D43}"/>
                </a:ext>
              </a:extLst>
            </p:cNvPr>
            <p:cNvGrpSpPr/>
            <p:nvPr/>
          </p:nvGrpSpPr>
          <p:grpSpPr>
            <a:xfrm>
              <a:off x="3554752" y="4089893"/>
              <a:ext cx="4965406" cy="2292976"/>
              <a:chOff x="2051303" y="4256680"/>
              <a:chExt cx="4965406" cy="2292976"/>
            </a:xfrm>
          </p:grpSpPr>
          <p:sp>
            <p:nvSpPr>
              <p:cNvPr id="22" name="Rectangle: Rounded Corners 21">
                <a:extLst>
                  <a:ext uri="{FF2B5EF4-FFF2-40B4-BE49-F238E27FC236}">
                    <a16:creationId xmlns:a16="http://schemas.microsoft.com/office/drawing/2014/main" id="{0E887977-302F-B8B8-9DEC-E2C22D203B33}"/>
                  </a:ext>
                </a:extLst>
              </p:cNvPr>
              <p:cNvSpPr/>
              <p:nvPr/>
            </p:nvSpPr>
            <p:spPr>
              <a:xfrm>
                <a:off x="4727165" y="5364549"/>
                <a:ext cx="951614" cy="83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23" name="Rectangle: Rounded Corners 22">
                <a:extLst>
                  <a:ext uri="{FF2B5EF4-FFF2-40B4-BE49-F238E27FC236}">
                    <a16:creationId xmlns:a16="http://schemas.microsoft.com/office/drawing/2014/main" id="{E8984CE9-5B73-70EE-EF34-3CBAA9D42B5A}"/>
                  </a:ext>
                </a:extLst>
              </p:cNvPr>
              <p:cNvSpPr/>
              <p:nvPr/>
            </p:nvSpPr>
            <p:spPr>
              <a:xfrm>
                <a:off x="6065095" y="5364549"/>
                <a:ext cx="951614" cy="83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24" name="Rectangle: Rounded Corners 23">
                <a:extLst>
                  <a:ext uri="{FF2B5EF4-FFF2-40B4-BE49-F238E27FC236}">
                    <a16:creationId xmlns:a16="http://schemas.microsoft.com/office/drawing/2014/main" id="{510A878E-4E64-B31A-C4D0-B44DBC7A5046}"/>
                  </a:ext>
                </a:extLst>
              </p:cNvPr>
              <p:cNvSpPr/>
              <p:nvPr/>
            </p:nvSpPr>
            <p:spPr>
              <a:xfrm>
                <a:off x="3389235" y="5364549"/>
                <a:ext cx="951614" cy="83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25" name="Arrow: Curved Up 24">
                <a:extLst>
                  <a:ext uri="{FF2B5EF4-FFF2-40B4-BE49-F238E27FC236}">
                    <a16:creationId xmlns:a16="http://schemas.microsoft.com/office/drawing/2014/main" id="{C9A1398C-01AC-1135-4D74-4321370B0A2E}"/>
                  </a:ext>
                </a:extLst>
              </p:cNvPr>
              <p:cNvSpPr/>
              <p:nvPr/>
            </p:nvSpPr>
            <p:spPr>
              <a:xfrm rot="10800000">
                <a:off x="5204637" y="4954772"/>
                <a:ext cx="1201478" cy="399144"/>
              </a:xfrm>
              <a:prstGeom prst="curvedUp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6" name="Arrow: Curved Up 25">
                <a:extLst>
                  <a:ext uri="{FF2B5EF4-FFF2-40B4-BE49-F238E27FC236}">
                    <a16:creationId xmlns:a16="http://schemas.microsoft.com/office/drawing/2014/main" id="{34657DFC-7AFF-3D6E-29EE-CFA0CB4A9D92}"/>
                  </a:ext>
                </a:extLst>
              </p:cNvPr>
              <p:cNvSpPr/>
              <p:nvPr/>
            </p:nvSpPr>
            <p:spPr>
              <a:xfrm rot="10800000">
                <a:off x="3870250" y="4774019"/>
                <a:ext cx="2670651" cy="590528"/>
              </a:xfrm>
              <a:prstGeom prst="curvedUp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7" name="Arrow: Curved Up 26">
                <a:extLst>
                  <a:ext uri="{FF2B5EF4-FFF2-40B4-BE49-F238E27FC236}">
                    <a16:creationId xmlns:a16="http://schemas.microsoft.com/office/drawing/2014/main" id="{C72658C9-D1FB-D077-7B4F-41CBE4F9AC86}"/>
                  </a:ext>
                </a:extLst>
              </p:cNvPr>
              <p:cNvSpPr/>
              <p:nvPr/>
            </p:nvSpPr>
            <p:spPr>
              <a:xfrm rot="10800000">
                <a:off x="2525232" y="4624740"/>
                <a:ext cx="4227823" cy="731520"/>
              </a:xfrm>
              <a:prstGeom prst="curvedUp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8" name="Rectangle: Rounded Corners 27">
                <a:extLst>
                  <a:ext uri="{FF2B5EF4-FFF2-40B4-BE49-F238E27FC236}">
                    <a16:creationId xmlns:a16="http://schemas.microsoft.com/office/drawing/2014/main" id="{C0AABAEA-998D-66AC-A8DA-5C42F36529C4}"/>
                  </a:ext>
                </a:extLst>
              </p:cNvPr>
              <p:cNvSpPr/>
              <p:nvPr/>
            </p:nvSpPr>
            <p:spPr>
              <a:xfrm>
                <a:off x="2051303" y="5354340"/>
                <a:ext cx="951614" cy="83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30" name="Straight Connector 29">
                <a:extLst>
                  <a:ext uri="{FF2B5EF4-FFF2-40B4-BE49-F238E27FC236}">
                    <a16:creationId xmlns:a16="http://schemas.microsoft.com/office/drawing/2014/main" id="{1044EE09-FDA1-C026-B9C1-78FCB877CB40}"/>
                  </a:ext>
                </a:extLst>
              </p:cNvPr>
              <p:cNvCxnSpPr/>
              <p:nvPr/>
            </p:nvCxnSpPr>
            <p:spPr>
              <a:xfrm>
                <a:off x="5869170" y="4465674"/>
                <a:ext cx="0" cy="2083982"/>
              </a:xfrm>
              <a:prstGeom prst="line">
                <a:avLst/>
              </a:prstGeom>
              <a:ln w="12700">
                <a:prstDash val="dashDot"/>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FF5E372-D52D-3175-9E80-1E23D1419A76}"/>
                  </a:ext>
                </a:extLst>
              </p:cNvPr>
              <p:cNvSpPr txBox="1"/>
              <p:nvPr/>
            </p:nvSpPr>
            <p:spPr>
              <a:xfrm>
                <a:off x="6038877" y="4256680"/>
                <a:ext cx="712375" cy="276999"/>
              </a:xfrm>
              <a:prstGeom prst="rect">
                <a:avLst/>
              </a:prstGeom>
              <a:noFill/>
            </p:spPr>
            <p:txBody>
              <a:bodyPr wrap="none" rtlCol="0">
                <a:spAutoFit/>
              </a:bodyPr>
              <a:lstStyle/>
              <a:p>
                <a:r>
                  <a:rPr lang="en-US" sz="1200" dirty="0"/>
                  <a:t>Decoder</a:t>
                </a:r>
                <a:endParaRPr lang="en-CA" sz="1200" dirty="0"/>
              </a:p>
            </p:txBody>
          </p:sp>
          <p:sp>
            <p:nvSpPr>
              <p:cNvPr id="32" name="TextBox 31">
                <a:extLst>
                  <a:ext uri="{FF2B5EF4-FFF2-40B4-BE49-F238E27FC236}">
                    <a16:creationId xmlns:a16="http://schemas.microsoft.com/office/drawing/2014/main" id="{DFC4B123-E376-B4D3-6775-DF649C7467C9}"/>
                  </a:ext>
                </a:extLst>
              </p:cNvPr>
              <p:cNvSpPr txBox="1"/>
              <p:nvPr/>
            </p:nvSpPr>
            <p:spPr>
              <a:xfrm>
                <a:off x="4737480" y="4257951"/>
                <a:ext cx="696344" cy="276999"/>
              </a:xfrm>
              <a:prstGeom prst="rect">
                <a:avLst/>
              </a:prstGeom>
              <a:noFill/>
            </p:spPr>
            <p:txBody>
              <a:bodyPr wrap="none" rtlCol="0">
                <a:spAutoFit/>
              </a:bodyPr>
              <a:lstStyle/>
              <a:p>
                <a:r>
                  <a:rPr lang="en-US" sz="1200" dirty="0"/>
                  <a:t>Encoder</a:t>
                </a:r>
                <a:endParaRPr lang="en-CA" sz="1200" dirty="0"/>
              </a:p>
            </p:txBody>
          </p:sp>
        </p:grpSp>
        <p:sp>
          <p:nvSpPr>
            <p:cNvPr id="37" name="TextBox 36">
              <a:extLst>
                <a:ext uri="{FF2B5EF4-FFF2-40B4-BE49-F238E27FC236}">
                  <a16:creationId xmlns:a16="http://schemas.microsoft.com/office/drawing/2014/main" id="{5774E2EE-5D5D-2190-57D5-0AAB6A7A154F}"/>
                </a:ext>
              </a:extLst>
            </p:cNvPr>
            <p:cNvSpPr txBox="1"/>
            <p:nvPr/>
          </p:nvSpPr>
          <p:spPr>
            <a:xfrm>
              <a:off x="5340577" y="6046022"/>
              <a:ext cx="1604029" cy="369332"/>
            </a:xfrm>
            <a:prstGeom prst="rect">
              <a:avLst/>
            </a:prstGeom>
            <a:noFill/>
          </p:spPr>
          <p:txBody>
            <a:bodyPr wrap="none" rtlCol="0">
              <a:spAutoFit/>
            </a:bodyPr>
            <a:lstStyle/>
            <a:p>
              <a:r>
                <a:rPr lang="en-US" dirty="0"/>
                <a:t>Cross attention</a:t>
              </a:r>
              <a:endParaRPr lang="en-CA" dirty="0"/>
            </a:p>
          </p:txBody>
        </p:sp>
      </p:grpSp>
      <p:grpSp>
        <p:nvGrpSpPr>
          <p:cNvPr id="45" name="Group 44">
            <a:extLst>
              <a:ext uri="{FF2B5EF4-FFF2-40B4-BE49-F238E27FC236}">
                <a16:creationId xmlns:a16="http://schemas.microsoft.com/office/drawing/2014/main" id="{CB6E94A8-9102-EADC-FAF6-EE7DBF95489E}"/>
              </a:ext>
            </a:extLst>
          </p:cNvPr>
          <p:cNvGrpSpPr/>
          <p:nvPr/>
        </p:nvGrpSpPr>
        <p:grpSpPr>
          <a:xfrm>
            <a:off x="572493" y="2141176"/>
            <a:ext cx="3627474" cy="1757544"/>
            <a:chOff x="572493" y="2141176"/>
            <a:chExt cx="3627474" cy="1757544"/>
          </a:xfrm>
        </p:grpSpPr>
        <p:sp>
          <p:nvSpPr>
            <p:cNvPr id="4" name="Rectangle: Rounded Corners 3">
              <a:extLst>
                <a:ext uri="{FF2B5EF4-FFF2-40B4-BE49-F238E27FC236}">
                  <a16:creationId xmlns:a16="http://schemas.microsoft.com/office/drawing/2014/main" id="{23C679A1-48BB-69C5-43B5-3E45973A1DE1}"/>
                </a:ext>
              </a:extLst>
            </p:cNvPr>
            <p:cNvSpPr/>
            <p:nvPr/>
          </p:nvSpPr>
          <p:spPr>
            <a:xfrm>
              <a:off x="1910423" y="2659302"/>
              <a:ext cx="951614" cy="83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5" name="Rectangle: Rounded Corners 4">
              <a:extLst>
                <a:ext uri="{FF2B5EF4-FFF2-40B4-BE49-F238E27FC236}">
                  <a16:creationId xmlns:a16="http://schemas.microsoft.com/office/drawing/2014/main" id="{E9EF701E-086C-B5C6-D17D-E254953EEBF3}"/>
                </a:ext>
              </a:extLst>
            </p:cNvPr>
            <p:cNvSpPr/>
            <p:nvPr/>
          </p:nvSpPr>
          <p:spPr>
            <a:xfrm>
              <a:off x="3248353" y="2659302"/>
              <a:ext cx="951614" cy="83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FE31B006-731F-C54A-78F5-3ED4ADA8846A}"/>
                </a:ext>
              </a:extLst>
            </p:cNvPr>
            <p:cNvSpPr/>
            <p:nvPr/>
          </p:nvSpPr>
          <p:spPr>
            <a:xfrm>
              <a:off x="572493" y="2659302"/>
              <a:ext cx="951614" cy="83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7" name="Arrow: Curved Down 6">
              <a:extLst>
                <a:ext uri="{FF2B5EF4-FFF2-40B4-BE49-F238E27FC236}">
                  <a16:creationId xmlns:a16="http://schemas.microsoft.com/office/drawing/2014/main" id="{3ED4F5AF-F5C6-8345-6BC3-7E268B7304B0}"/>
                </a:ext>
              </a:extLst>
            </p:cNvPr>
            <p:cNvSpPr/>
            <p:nvPr/>
          </p:nvSpPr>
          <p:spPr>
            <a:xfrm>
              <a:off x="2386229" y="2238153"/>
              <a:ext cx="1484021" cy="421149"/>
            </a:xfrm>
            <a:prstGeom prst="curvedDown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8" name="Arrow: Curved Up 7">
              <a:extLst>
                <a:ext uri="{FF2B5EF4-FFF2-40B4-BE49-F238E27FC236}">
                  <a16:creationId xmlns:a16="http://schemas.microsoft.com/office/drawing/2014/main" id="{B30C9B5C-74A5-A7B8-06BC-74F4E0479E39}"/>
                </a:ext>
              </a:extLst>
            </p:cNvPr>
            <p:cNvSpPr/>
            <p:nvPr/>
          </p:nvSpPr>
          <p:spPr>
            <a:xfrm rot="10800000">
              <a:off x="1196161" y="2232837"/>
              <a:ext cx="1190067" cy="415832"/>
            </a:xfrm>
            <a:prstGeom prst="curvedUp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6" name="TextBox 35">
              <a:extLst>
                <a:ext uri="{FF2B5EF4-FFF2-40B4-BE49-F238E27FC236}">
                  <a16:creationId xmlns:a16="http://schemas.microsoft.com/office/drawing/2014/main" id="{B1B338AB-2D1E-672E-833A-2967F3B2B9B9}"/>
                </a:ext>
              </a:extLst>
            </p:cNvPr>
            <p:cNvSpPr txBox="1"/>
            <p:nvPr/>
          </p:nvSpPr>
          <p:spPr>
            <a:xfrm>
              <a:off x="1680791" y="3529388"/>
              <a:ext cx="1447448" cy="369332"/>
            </a:xfrm>
            <a:prstGeom prst="rect">
              <a:avLst/>
            </a:prstGeom>
            <a:noFill/>
          </p:spPr>
          <p:txBody>
            <a:bodyPr wrap="none" rtlCol="0">
              <a:spAutoFit/>
            </a:bodyPr>
            <a:lstStyle/>
            <a:p>
              <a:r>
                <a:rPr lang="en-US" dirty="0"/>
                <a:t>Self attention</a:t>
              </a:r>
              <a:endParaRPr lang="en-CA" dirty="0"/>
            </a:p>
          </p:txBody>
        </p:sp>
        <p:sp>
          <p:nvSpPr>
            <p:cNvPr id="41" name="Arrow: Curved Down 40">
              <a:extLst>
                <a:ext uri="{FF2B5EF4-FFF2-40B4-BE49-F238E27FC236}">
                  <a16:creationId xmlns:a16="http://schemas.microsoft.com/office/drawing/2014/main" id="{310784C0-CD22-23D6-C8F5-30D634E0146A}"/>
                </a:ext>
              </a:extLst>
            </p:cNvPr>
            <p:cNvSpPr/>
            <p:nvPr/>
          </p:nvSpPr>
          <p:spPr>
            <a:xfrm>
              <a:off x="782096" y="2141177"/>
              <a:ext cx="1484021" cy="498031"/>
            </a:xfrm>
            <a:prstGeom prst="curvedDown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42" name="Arrow: Curved Down 41">
              <a:extLst>
                <a:ext uri="{FF2B5EF4-FFF2-40B4-BE49-F238E27FC236}">
                  <a16:creationId xmlns:a16="http://schemas.microsoft.com/office/drawing/2014/main" id="{CB5D1DCF-ADC1-C6D8-0EE7-BE991A1C1FFA}"/>
                </a:ext>
              </a:extLst>
            </p:cNvPr>
            <p:cNvSpPr/>
            <p:nvPr/>
          </p:nvSpPr>
          <p:spPr>
            <a:xfrm>
              <a:off x="920494" y="2141176"/>
              <a:ext cx="2683557" cy="498031"/>
            </a:xfrm>
            <a:prstGeom prst="curvedDown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43" name="Arrow: Curved Up 42">
              <a:extLst>
                <a:ext uri="{FF2B5EF4-FFF2-40B4-BE49-F238E27FC236}">
                  <a16:creationId xmlns:a16="http://schemas.microsoft.com/office/drawing/2014/main" id="{66E32C80-DD3E-953C-140F-7A10610E63F4}"/>
                </a:ext>
              </a:extLst>
            </p:cNvPr>
            <p:cNvSpPr/>
            <p:nvPr/>
          </p:nvSpPr>
          <p:spPr>
            <a:xfrm rot="10800000">
              <a:off x="2493333" y="2247614"/>
              <a:ext cx="1497033" cy="415832"/>
            </a:xfrm>
            <a:prstGeom prst="curvedUp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44" name="Arrow: Curved Up 43">
              <a:extLst>
                <a:ext uri="{FF2B5EF4-FFF2-40B4-BE49-F238E27FC236}">
                  <a16:creationId xmlns:a16="http://schemas.microsoft.com/office/drawing/2014/main" id="{6FB55EAD-4E3A-2544-EF10-8F9CE891E1C4}"/>
                </a:ext>
              </a:extLst>
            </p:cNvPr>
            <p:cNvSpPr/>
            <p:nvPr/>
          </p:nvSpPr>
          <p:spPr>
            <a:xfrm rot="10800000">
              <a:off x="1355651" y="2157125"/>
              <a:ext cx="2796363" cy="498031"/>
            </a:xfrm>
            <a:prstGeom prst="curvedUp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Tree>
    <p:extLst>
      <p:ext uri="{BB962C8B-B14F-4D97-AF65-F5344CB8AC3E}">
        <p14:creationId xmlns:p14="http://schemas.microsoft.com/office/powerpoint/2010/main" val="356851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3" name="Rectangle 105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572493" y="238539"/>
            <a:ext cx="11018520" cy="1434415"/>
          </a:xfrm>
        </p:spPr>
        <p:txBody>
          <a:bodyPr anchor="b">
            <a:normAutofit/>
          </a:bodyPr>
          <a:lstStyle/>
          <a:p>
            <a:r>
              <a:rPr lang="en-US" sz="5400"/>
              <a:t>Types of Attention</a:t>
            </a:r>
            <a:endParaRPr lang="en-CA" sz="5400" dirty="0"/>
          </a:p>
        </p:txBody>
      </p:sp>
      <p:sp>
        <p:nvSpPr>
          <p:cNvPr id="105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1DF6CAA0-4FD8-4FE2-94DA-3D4B01017734}"/>
              </a:ext>
            </a:extLst>
          </p:cNvPr>
          <p:cNvGrpSpPr/>
          <p:nvPr/>
        </p:nvGrpSpPr>
        <p:grpSpPr>
          <a:xfrm>
            <a:off x="7992035" y="1910032"/>
            <a:ext cx="3627474" cy="1986352"/>
            <a:chOff x="794643" y="1971494"/>
            <a:chExt cx="3627474" cy="1986352"/>
          </a:xfrm>
        </p:grpSpPr>
        <p:grpSp>
          <p:nvGrpSpPr>
            <p:cNvPr id="20" name="Group 19">
              <a:extLst>
                <a:ext uri="{FF2B5EF4-FFF2-40B4-BE49-F238E27FC236}">
                  <a16:creationId xmlns:a16="http://schemas.microsoft.com/office/drawing/2014/main" id="{8147A3AD-571B-D241-1BB4-B3BC3B77A59C}"/>
                </a:ext>
              </a:extLst>
            </p:cNvPr>
            <p:cNvGrpSpPr/>
            <p:nvPr/>
          </p:nvGrpSpPr>
          <p:grpSpPr>
            <a:xfrm>
              <a:off x="794643" y="1971494"/>
              <a:ext cx="3627474" cy="1579781"/>
              <a:chOff x="1347536" y="2391480"/>
              <a:chExt cx="3627474" cy="1579781"/>
            </a:xfrm>
          </p:grpSpPr>
          <p:sp>
            <p:nvSpPr>
              <p:cNvPr id="11" name="Rectangle: Rounded Corners 10">
                <a:extLst>
                  <a:ext uri="{FF2B5EF4-FFF2-40B4-BE49-F238E27FC236}">
                    <a16:creationId xmlns:a16="http://schemas.microsoft.com/office/drawing/2014/main" id="{4FD4F5F0-885F-0F38-7552-7B389EDA1817}"/>
                  </a:ext>
                </a:extLst>
              </p:cNvPr>
              <p:cNvSpPr/>
              <p:nvPr/>
            </p:nvSpPr>
            <p:spPr>
              <a:xfrm>
                <a:off x="2685466" y="3131289"/>
                <a:ext cx="951614" cy="83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FECA2052-F482-19FB-B766-9E02309B9F78}"/>
                  </a:ext>
                </a:extLst>
              </p:cNvPr>
              <p:cNvSpPr/>
              <p:nvPr/>
            </p:nvSpPr>
            <p:spPr>
              <a:xfrm>
                <a:off x="4023396" y="3131289"/>
                <a:ext cx="951614" cy="83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D9704A2D-4EDA-05A6-6346-5E5BA4D0A146}"/>
                  </a:ext>
                </a:extLst>
              </p:cNvPr>
              <p:cNvSpPr/>
              <p:nvPr/>
            </p:nvSpPr>
            <p:spPr>
              <a:xfrm>
                <a:off x="1347536" y="3131289"/>
                <a:ext cx="951614" cy="83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Arrow: Curved Up 14">
                <a:extLst>
                  <a:ext uri="{FF2B5EF4-FFF2-40B4-BE49-F238E27FC236}">
                    <a16:creationId xmlns:a16="http://schemas.microsoft.com/office/drawing/2014/main" id="{E165E6AD-2F7C-F407-CE76-8CC28B3DCDC5}"/>
                  </a:ext>
                </a:extLst>
              </p:cNvPr>
              <p:cNvSpPr/>
              <p:nvPr/>
            </p:nvSpPr>
            <p:spPr>
              <a:xfrm rot="10800000">
                <a:off x="1772089" y="2578394"/>
                <a:ext cx="1389182" cy="542262"/>
              </a:xfrm>
              <a:prstGeom prst="curvedUp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6" name="Arrow: Curved Up 15">
                <a:extLst>
                  <a:ext uri="{FF2B5EF4-FFF2-40B4-BE49-F238E27FC236}">
                    <a16:creationId xmlns:a16="http://schemas.microsoft.com/office/drawing/2014/main" id="{DBE214BC-FAF9-0005-383C-F9B51EC5A436}"/>
                  </a:ext>
                </a:extLst>
              </p:cNvPr>
              <p:cNvSpPr/>
              <p:nvPr/>
            </p:nvSpPr>
            <p:spPr>
              <a:xfrm rot="10800000">
                <a:off x="3110023" y="2589027"/>
                <a:ext cx="1389180" cy="542261"/>
              </a:xfrm>
              <a:prstGeom prst="curvedUp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7" name="Arrow: Curved Up 16">
                <a:extLst>
                  <a:ext uri="{FF2B5EF4-FFF2-40B4-BE49-F238E27FC236}">
                    <a16:creationId xmlns:a16="http://schemas.microsoft.com/office/drawing/2014/main" id="{FC7DA22F-2EE0-368E-4A8E-1193C3A88FBB}"/>
                  </a:ext>
                </a:extLst>
              </p:cNvPr>
              <p:cNvSpPr/>
              <p:nvPr/>
            </p:nvSpPr>
            <p:spPr>
              <a:xfrm rot="10800000">
                <a:off x="1435395" y="2391480"/>
                <a:ext cx="3275962" cy="731520"/>
              </a:xfrm>
              <a:prstGeom prst="curvedUp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35" name="TextBox 34">
              <a:extLst>
                <a:ext uri="{FF2B5EF4-FFF2-40B4-BE49-F238E27FC236}">
                  <a16:creationId xmlns:a16="http://schemas.microsoft.com/office/drawing/2014/main" id="{ACEFA33B-5037-317D-1C8E-FF909C884376}"/>
                </a:ext>
              </a:extLst>
            </p:cNvPr>
            <p:cNvSpPr txBox="1"/>
            <p:nvPr/>
          </p:nvSpPr>
          <p:spPr>
            <a:xfrm>
              <a:off x="1758559" y="3588514"/>
              <a:ext cx="1711944" cy="369332"/>
            </a:xfrm>
            <a:prstGeom prst="rect">
              <a:avLst/>
            </a:prstGeom>
            <a:noFill/>
          </p:spPr>
          <p:txBody>
            <a:bodyPr wrap="none" rtlCol="0">
              <a:spAutoFit/>
            </a:bodyPr>
            <a:lstStyle/>
            <a:p>
              <a:r>
                <a:rPr lang="en-US" dirty="0"/>
                <a:t>Causal attention</a:t>
              </a:r>
              <a:endParaRPr lang="en-CA" dirty="0"/>
            </a:p>
          </p:txBody>
        </p:sp>
      </p:grpSp>
      <p:grpSp>
        <p:nvGrpSpPr>
          <p:cNvPr id="38" name="Group 37">
            <a:extLst>
              <a:ext uri="{FF2B5EF4-FFF2-40B4-BE49-F238E27FC236}">
                <a16:creationId xmlns:a16="http://schemas.microsoft.com/office/drawing/2014/main" id="{CA80BDE9-75EE-2B3B-2F0C-87BA0CB7F0DB}"/>
              </a:ext>
            </a:extLst>
          </p:cNvPr>
          <p:cNvGrpSpPr/>
          <p:nvPr/>
        </p:nvGrpSpPr>
        <p:grpSpPr>
          <a:xfrm>
            <a:off x="3470503" y="4160341"/>
            <a:ext cx="4965406" cy="2325461"/>
            <a:chOff x="3554752" y="4089893"/>
            <a:chExt cx="4965406" cy="2325461"/>
          </a:xfrm>
        </p:grpSpPr>
        <p:grpSp>
          <p:nvGrpSpPr>
            <p:cNvPr id="33" name="Group 32">
              <a:extLst>
                <a:ext uri="{FF2B5EF4-FFF2-40B4-BE49-F238E27FC236}">
                  <a16:creationId xmlns:a16="http://schemas.microsoft.com/office/drawing/2014/main" id="{8E8694AE-3EEC-8D92-966A-4FB0A37E6D43}"/>
                </a:ext>
              </a:extLst>
            </p:cNvPr>
            <p:cNvGrpSpPr/>
            <p:nvPr/>
          </p:nvGrpSpPr>
          <p:grpSpPr>
            <a:xfrm>
              <a:off x="3554752" y="4089893"/>
              <a:ext cx="4965406" cy="2292976"/>
              <a:chOff x="2051303" y="4256680"/>
              <a:chExt cx="4965406" cy="2292976"/>
            </a:xfrm>
          </p:grpSpPr>
          <p:sp>
            <p:nvSpPr>
              <p:cNvPr id="22" name="Rectangle: Rounded Corners 21">
                <a:extLst>
                  <a:ext uri="{FF2B5EF4-FFF2-40B4-BE49-F238E27FC236}">
                    <a16:creationId xmlns:a16="http://schemas.microsoft.com/office/drawing/2014/main" id="{0E887977-302F-B8B8-9DEC-E2C22D203B33}"/>
                  </a:ext>
                </a:extLst>
              </p:cNvPr>
              <p:cNvSpPr/>
              <p:nvPr/>
            </p:nvSpPr>
            <p:spPr>
              <a:xfrm>
                <a:off x="4727165" y="5364549"/>
                <a:ext cx="951614" cy="83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23" name="Rectangle: Rounded Corners 22">
                <a:extLst>
                  <a:ext uri="{FF2B5EF4-FFF2-40B4-BE49-F238E27FC236}">
                    <a16:creationId xmlns:a16="http://schemas.microsoft.com/office/drawing/2014/main" id="{E8984CE9-5B73-70EE-EF34-3CBAA9D42B5A}"/>
                  </a:ext>
                </a:extLst>
              </p:cNvPr>
              <p:cNvSpPr/>
              <p:nvPr/>
            </p:nvSpPr>
            <p:spPr>
              <a:xfrm>
                <a:off x="6065095" y="5364549"/>
                <a:ext cx="951614" cy="83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24" name="Rectangle: Rounded Corners 23">
                <a:extLst>
                  <a:ext uri="{FF2B5EF4-FFF2-40B4-BE49-F238E27FC236}">
                    <a16:creationId xmlns:a16="http://schemas.microsoft.com/office/drawing/2014/main" id="{510A878E-4E64-B31A-C4D0-B44DBC7A5046}"/>
                  </a:ext>
                </a:extLst>
              </p:cNvPr>
              <p:cNvSpPr/>
              <p:nvPr/>
            </p:nvSpPr>
            <p:spPr>
              <a:xfrm>
                <a:off x="3389235" y="5364549"/>
                <a:ext cx="951614" cy="83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25" name="Arrow: Curved Up 24">
                <a:extLst>
                  <a:ext uri="{FF2B5EF4-FFF2-40B4-BE49-F238E27FC236}">
                    <a16:creationId xmlns:a16="http://schemas.microsoft.com/office/drawing/2014/main" id="{C9A1398C-01AC-1135-4D74-4321370B0A2E}"/>
                  </a:ext>
                </a:extLst>
              </p:cNvPr>
              <p:cNvSpPr/>
              <p:nvPr/>
            </p:nvSpPr>
            <p:spPr>
              <a:xfrm rot="10800000">
                <a:off x="5204637" y="4954772"/>
                <a:ext cx="1201478" cy="399144"/>
              </a:xfrm>
              <a:prstGeom prst="curvedUp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6" name="Arrow: Curved Up 25">
                <a:extLst>
                  <a:ext uri="{FF2B5EF4-FFF2-40B4-BE49-F238E27FC236}">
                    <a16:creationId xmlns:a16="http://schemas.microsoft.com/office/drawing/2014/main" id="{34657DFC-7AFF-3D6E-29EE-CFA0CB4A9D92}"/>
                  </a:ext>
                </a:extLst>
              </p:cNvPr>
              <p:cNvSpPr/>
              <p:nvPr/>
            </p:nvSpPr>
            <p:spPr>
              <a:xfrm rot="10800000">
                <a:off x="3870250" y="4774019"/>
                <a:ext cx="2670651" cy="590528"/>
              </a:xfrm>
              <a:prstGeom prst="curvedUp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7" name="Arrow: Curved Up 26">
                <a:extLst>
                  <a:ext uri="{FF2B5EF4-FFF2-40B4-BE49-F238E27FC236}">
                    <a16:creationId xmlns:a16="http://schemas.microsoft.com/office/drawing/2014/main" id="{C72658C9-D1FB-D077-7B4F-41CBE4F9AC86}"/>
                  </a:ext>
                </a:extLst>
              </p:cNvPr>
              <p:cNvSpPr/>
              <p:nvPr/>
            </p:nvSpPr>
            <p:spPr>
              <a:xfrm rot="10800000">
                <a:off x="2525232" y="4624740"/>
                <a:ext cx="4227823" cy="731520"/>
              </a:xfrm>
              <a:prstGeom prst="curvedUp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8" name="Rectangle: Rounded Corners 27">
                <a:extLst>
                  <a:ext uri="{FF2B5EF4-FFF2-40B4-BE49-F238E27FC236}">
                    <a16:creationId xmlns:a16="http://schemas.microsoft.com/office/drawing/2014/main" id="{C0AABAEA-998D-66AC-A8DA-5C42F36529C4}"/>
                  </a:ext>
                </a:extLst>
              </p:cNvPr>
              <p:cNvSpPr/>
              <p:nvPr/>
            </p:nvSpPr>
            <p:spPr>
              <a:xfrm>
                <a:off x="2051303" y="5354340"/>
                <a:ext cx="951614" cy="83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30" name="Straight Connector 29">
                <a:extLst>
                  <a:ext uri="{FF2B5EF4-FFF2-40B4-BE49-F238E27FC236}">
                    <a16:creationId xmlns:a16="http://schemas.microsoft.com/office/drawing/2014/main" id="{1044EE09-FDA1-C026-B9C1-78FCB877CB40}"/>
                  </a:ext>
                </a:extLst>
              </p:cNvPr>
              <p:cNvCxnSpPr/>
              <p:nvPr/>
            </p:nvCxnSpPr>
            <p:spPr>
              <a:xfrm>
                <a:off x="5869170" y="4465674"/>
                <a:ext cx="0" cy="2083982"/>
              </a:xfrm>
              <a:prstGeom prst="line">
                <a:avLst/>
              </a:prstGeom>
              <a:ln w="12700">
                <a:prstDash val="dashDot"/>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FF5E372-D52D-3175-9E80-1E23D1419A76}"/>
                  </a:ext>
                </a:extLst>
              </p:cNvPr>
              <p:cNvSpPr txBox="1"/>
              <p:nvPr/>
            </p:nvSpPr>
            <p:spPr>
              <a:xfrm>
                <a:off x="6038877" y="4256680"/>
                <a:ext cx="712375" cy="276999"/>
              </a:xfrm>
              <a:prstGeom prst="rect">
                <a:avLst/>
              </a:prstGeom>
              <a:noFill/>
            </p:spPr>
            <p:txBody>
              <a:bodyPr wrap="none" rtlCol="0">
                <a:spAutoFit/>
              </a:bodyPr>
              <a:lstStyle/>
              <a:p>
                <a:r>
                  <a:rPr lang="en-US" sz="1200" dirty="0"/>
                  <a:t>Decoder</a:t>
                </a:r>
                <a:endParaRPr lang="en-CA" sz="1200" dirty="0"/>
              </a:p>
            </p:txBody>
          </p:sp>
          <p:sp>
            <p:nvSpPr>
              <p:cNvPr id="32" name="TextBox 31">
                <a:extLst>
                  <a:ext uri="{FF2B5EF4-FFF2-40B4-BE49-F238E27FC236}">
                    <a16:creationId xmlns:a16="http://schemas.microsoft.com/office/drawing/2014/main" id="{DFC4B123-E376-B4D3-6775-DF649C7467C9}"/>
                  </a:ext>
                </a:extLst>
              </p:cNvPr>
              <p:cNvSpPr txBox="1"/>
              <p:nvPr/>
            </p:nvSpPr>
            <p:spPr>
              <a:xfrm>
                <a:off x="4737480" y="4257951"/>
                <a:ext cx="696344" cy="276999"/>
              </a:xfrm>
              <a:prstGeom prst="rect">
                <a:avLst/>
              </a:prstGeom>
              <a:noFill/>
            </p:spPr>
            <p:txBody>
              <a:bodyPr wrap="none" rtlCol="0">
                <a:spAutoFit/>
              </a:bodyPr>
              <a:lstStyle/>
              <a:p>
                <a:r>
                  <a:rPr lang="en-US" sz="1200" dirty="0"/>
                  <a:t>Encoder</a:t>
                </a:r>
                <a:endParaRPr lang="en-CA" sz="1200" dirty="0"/>
              </a:p>
            </p:txBody>
          </p:sp>
        </p:grpSp>
        <p:sp>
          <p:nvSpPr>
            <p:cNvPr id="37" name="TextBox 36">
              <a:extLst>
                <a:ext uri="{FF2B5EF4-FFF2-40B4-BE49-F238E27FC236}">
                  <a16:creationId xmlns:a16="http://schemas.microsoft.com/office/drawing/2014/main" id="{5774E2EE-5D5D-2190-57D5-0AAB6A7A154F}"/>
                </a:ext>
              </a:extLst>
            </p:cNvPr>
            <p:cNvSpPr txBox="1"/>
            <p:nvPr/>
          </p:nvSpPr>
          <p:spPr>
            <a:xfrm>
              <a:off x="5340577" y="6046022"/>
              <a:ext cx="1604029" cy="369332"/>
            </a:xfrm>
            <a:prstGeom prst="rect">
              <a:avLst/>
            </a:prstGeom>
            <a:noFill/>
          </p:spPr>
          <p:txBody>
            <a:bodyPr wrap="none" rtlCol="0">
              <a:spAutoFit/>
            </a:bodyPr>
            <a:lstStyle/>
            <a:p>
              <a:r>
                <a:rPr lang="en-US" dirty="0"/>
                <a:t>Cross attention</a:t>
              </a:r>
              <a:endParaRPr lang="en-CA" dirty="0"/>
            </a:p>
          </p:txBody>
        </p:sp>
      </p:grpSp>
      <p:grpSp>
        <p:nvGrpSpPr>
          <p:cNvPr id="45" name="Group 44">
            <a:extLst>
              <a:ext uri="{FF2B5EF4-FFF2-40B4-BE49-F238E27FC236}">
                <a16:creationId xmlns:a16="http://schemas.microsoft.com/office/drawing/2014/main" id="{CB6E94A8-9102-EADC-FAF6-EE7DBF95489E}"/>
              </a:ext>
            </a:extLst>
          </p:cNvPr>
          <p:cNvGrpSpPr/>
          <p:nvPr/>
        </p:nvGrpSpPr>
        <p:grpSpPr>
          <a:xfrm>
            <a:off x="572493" y="2141176"/>
            <a:ext cx="3627474" cy="1757544"/>
            <a:chOff x="572493" y="2141176"/>
            <a:chExt cx="3627474" cy="1757544"/>
          </a:xfrm>
        </p:grpSpPr>
        <p:sp>
          <p:nvSpPr>
            <p:cNvPr id="4" name="Rectangle: Rounded Corners 3">
              <a:extLst>
                <a:ext uri="{FF2B5EF4-FFF2-40B4-BE49-F238E27FC236}">
                  <a16:creationId xmlns:a16="http://schemas.microsoft.com/office/drawing/2014/main" id="{23C679A1-48BB-69C5-43B5-3E45973A1DE1}"/>
                </a:ext>
              </a:extLst>
            </p:cNvPr>
            <p:cNvSpPr/>
            <p:nvPr/>
          </p:nvSpPr>
          <p:spPr>
            <a:xfrm>
              <a:off x="1910423" y="2659302"/>
              <a:ext cx="951614" cy="83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5" name="Rectangle: Rounded Corners 4">
              <a:extLst>
                <a:ext uri="{FF2B5EF4-FFF2-40B4-BE49-F238E27FC236}">
                  <a16:creationId xmlns:a16="http://schemas.microsoft.com/office/drawing/2014/main" id="{E9EF701E-086C-B5C6-D17D-E254953EEBF3}"/>
                </a:ext>
              </a:extLst>
            </p:cNvPr>
            <p:cNvSpPr/>
            <p:nvPr/>
          </p:nvSpPr>
          <p:spPr>
            <a:xfrm>
              <a:off x="3248353" y="2659302"/>
              <a:ext cx="951614" cy="83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FE31B006-731F-C54A-78F5-3ED4ADA8846A}"/>
                </a:ext>
              </a:extLst>
            </p:cNvPr>
            <p:cNvSpPr/>
            <p:nvPr/>
          </p:nvSpPr>
          <p:spPr>
            <a:xfrm>
              <a:off x="572493" y="2659302"/>
              <a:ext cx="951614" cy="83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7" name="Arrow: Curved Down 6">
              <a:extLst>
                <a:ext uri="{FF2B5EF4-FFF2-40B4-BE49-F238E27FC236}">
                  <a16:creationId xmlns:a16="http://schemas.microsoft.com/office/drawing/2014/main" id="{3ED4F5AF-F5C6-8345-6BC3-7E268B7304B0}"/>
                </a:ext>
              </a:extLst>
            </p:cNvPr>
            <p:cNvSpPr/>
            <p:nvPr/>
          </p:nvSpPr>
          <p:spPr>
            <a:xfrm>
              <a:off x="2386229" y="2238153"/>
              <a:ext cx="1484021" cy="421149"/>
            </a:xfrm>
            <a:prstGeom prst="curvedDown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8" name="Arrow: Curved Up 7">
              <a:extLst>
                <a:ext uri="{FF2B5EF4-FFF2-40B4-BE49-F238E27FC236}">
                  <a16:creationId xmlns:a16="http://schemas.microsoft.com/office/drawing/2014/main" id="{B30C9B5C-74A5-A7B8-06BC-74F4E0479E39}"/>
                </a:ext>
              </a:extLst>
            </p:cNvPr>
            <p:cNvSpPr/>
            <p:nvPr/>
          </p:nvSpPr>
          <p:spPr>
            <a:xfrm rot="10800000">
              <a:off x="1196161" y="2232837"/>
              <a:ext cx="1190067" cy="415832"/>
            </a:xfrm>
            <a:prstGeom prst="curvedUp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6" name="TextBox 35">
              <a:extLst>
                <a:ext uri="{FF2B5EF4-FFF2-40B4-BE49-F238E27FC236}">
                  <a16:creationId xmlns:a16="http://schemas.microsoft.com/office/drawing/2014/main" id="{B1B338AB-2D1E-672E-833A-2967F3B2B9B9}"/>
                </a:ext>
              </a:extLst>
            </p:cNvPr>
            <p:cNvSpPr txBox="1"/>
            <p:nvPr/>
          </p:nvSpPr>
          <p:spPr>
            <a:xfrm>
              <a:off x="1680791" y="3529388"/>
              <a:ext cx="1447448" cy="369332"/>
            </a:xfrm>
            <a:prstGeom prst="rect">
              <a:avLst/>
            </a:prstGeom>
            <a:noFill/>
          </p:spPr>
          <p:txBody>
            <a:bodyPr wrap="none" rtlCol="0">
              <a:spAutoFit/>
            </a:bodyPr>
            <a:lstStyle/>
            <a:p>
              <a:r>
                <a:rPr lang="en-US" dirty="0"/>
                <a:t>Self attention</a:t>
              </a:r>
              <a:endParaRPr lang="en-CA" dirty="0"/>
            </a:p>
          </p:txBody>
        </p:sp>
        <p:sp>
          <p:nvSpPr>
            <p:cNvPr id="41" name="Arrow: Curved Down 40">
              <a:extLst>
                <a:ext uri="{FF2B5EF4-FFF2-40B4-BE49-F238E27FC236}">
                  <a16:creationId xmlns:a16="http://schemas.microsoft.com/office/drawing/2014/main" id="{310784C0-CD22-23D6-C8F5-30D634E0146A}"/>
                </a:ext>
              </a:extLst>
            </p:cNvPr>
            <p:cNvSpPr/>
            <p:nvPr/>
          </p:nvSpPr>
          <p:spPr>
            <a:xfrm>
              <a:off x="782096" y="2141177"/>
              <a:ext cx="1484021" cy="498031"/>
            </a:xfrm>
            <a:prstGeom prst="curvedDown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42" name="Arrow: Curved Down 41">
              <a:extLst>
                <a:ext uri="{FF2B5EF4-FFF2-40B4-BE49-F238E27FC236}">
                  <a16:creationId xmlns:a16="http://schemas.microsoft.com/office/drawing/2014/main" id="{CB5D1DCF-ADC1-C6D8-0EE7-BE991A1C1FFA}"/>
                </a:ext>
              </a:extLst>
            </p:cNvPr>
            <p:cNvSpPr/>
            <p:nvPr/>
          </p:nvSpPr>
          <p:spPr>
            <a:xfrm>
              <a:off x="920494" y="2141176"/>
              <a:ext cx="2683557" cy="498031"/>
            </a:xfrm>
            <a:prstGeom prst="curvedDown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43" name="Arrow: Curved Up 42">
              <a:extLst>
                <a:ext uri="{FF2B5EF4-FFF2-40B4-BE49-F238E27FC236}">
                  <a16:creationId xmlns:a16="http://schemas.microsoft.com/office/drawing/2014/main" id="{66E32C80-DD3E-953C-140F-7A10610E63F4}"/>
                </a:ext>
              </a:extLst>
            </p:cNvPr>
            <p:cNvSpPr/>
            <p:nvPr/>
          </p:nvSpPr>
          <p:spPr>
            <a:xfrm rot="10800000">
              <a:off x="2493333" y="2247614"/>
              <a:ext cx="1497033" cy="415832"/>
            </a:xfrm>
            <a:prstGeom prst="curvedUp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44" name="Arrow: Curved Up 43">
              <a:extLst>
                <a:ext uri="{FF2B5EF4-FFF2-40B4-BE49-F238E27FC236}">
                  <a16:creationId xmlns:a16="http://schemas.microsoft.com/office/drawing/2014/main" id="{6FB55EAD-4E3A-2544-EF10-8F9CE891E1C4}"/>
                </a:ext>
              </a:extLst>
            </p:cNvPr>
            <p:cNvSpPr/>
            <p:nvPr/>
          </p:nvSpPr>
          <p:spPr>
            <a:xfrm rot="10800000">
              <a:off x="1355651" y="2157125"/>
              <a:ext cx="2796363" cy="498031"/>
            </a:xfrm>
            <a:prstGeom prst="curvedUp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3" name="Multiplication Sign 2">
            <a:extLst>
              <a:ext uri="{FF2B5EF4-FFF2-40B4-BE49-F238E27FC236}">
                <a16:creationId xmlns:a16="http://schemas.microsoft.com/office/drawing/2014/main" id="{567BE5D0-9509-C440-335B-A4F306C8C50E}"/>
              </a:ext>
            </a:extLst>
          </p:cNvPr>
          <p:cNvSpPr/>
          <p:nvPr/>
        </p:nvSpPr>
        <p:spPr>
          <a:xfrm>
            <a:off x="5000496" y="4348253"/>
            <a:ext cx="1899883" cy="2126145"/>
          </a:xfrm>
          <a:prstGeom prst="mathMultiply">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87871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0" name="Rectangle 105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630936" y="640080"/>
            <a:ext cx="4818888" cy="1481328"/>
          </a:xfrm>
        </p:spPr>
        <p:txBody>
          <a:bodyPr anchor="b">
            <a:normAutofit/>
          </a:bodyPr>
          <a:lstStyle/>
          <a:p>
            <a:r>
              <a:rPr lang="en-US" sz="5400" dirty="0"/>
              <a:t>Self attention</a:t>
            </a:r>
            <a:endParaRPr lang="en-CA" sz="5400" dirty="0"/>
          </a:p>
        </p:txBody>
      </p:sp>
      <p:sp>
        <p:nvSpPr>
          <p:cNvPr id="106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C3966D-F522-27E2-BB88-9797885CD381}"/>
              </a:ext>
            </a:extLst>
          </p:cNvPr>
          <p:cNvSpPr>
            <a:spLocks noGrp="1"/>
          </p:cNvSpPr>
          <p:nvPr>
            <p:ph idx="1"/>
          </p:nvPr>
        </p:nvSpPr>
        <p:spPr>
          <a:xfrm>
            <a:off x="630936" y="2660904"/>
            <a:ext cx="4818888" cy="3547872"/>
          </a:xfrm>
        </p:spPr>
        <p:txBody>
          <a:bodyPr anchor="t">
            <a:normAutofit/>
          </a:bodyPr>
          <a:lstStyle/>
          <a:p>
            <a:r>
              <a:rPr lang="en-US" sz="2200" dirty="0"/>
              <a:t>Learn relevance and dependencies between all input tokens</a:t>
            </a:r>
          </a:p>
          <a:p>
            <a:pPr marL="0" indent="0">
              <a:buNone/>
            </a:pPr>
            <a:endParaRPr lang="en-CA" sz="2200" dirty="0"/>
          </a:p>
        </p:txBody>
      </p:sp>
      <p:grpSp>
        <p:nvGrpSpPr>
          <p:cNvPr id="12" name="Group 11">
            <a:extLst>
              <a:ext uri="{FF2B5EF4-FFF2-40B4-BE49-F238E27FC236}">
                <a16:creationId xmlns:a16="http://schemas.microsoft.com/office/drawing/2014/main" id="{3FF00159-222A-E230-2AA3-35A43B6C45E4}"/>
              </a:ext>
            </a:extLst>
          </p:cNvPr>
          <p:cNvGrpSpPr/>
          <p:nvPr/>
        </p:nvGrpSpPr>
        <p:grpSpPr>
          <a:xfrm>
            <a:off x="6099048" y="2106541"/>
            <a:ext cx="5458967" cy="2644920"/>
            <a:chOff x="572493" y="2141176"/>
            <a:chExt cx="3627474" cy="1757544"/>
          </a:xfrm>
        </p:grpSpPr>
        <p:sp>
          <p:nvSpPr>
            <p:cNvPr id="13" name="Rectangle: Rounded Corners 12">
              <a:extLst>
                <a:ext uri="{FF2B5EF4-FFF2-40B4-BE49-F238E27FC236}">
                  <a16:creationId xmlns:a16="http://schemas.microsoft.com/office/drawing/2014/main" id="{463F1199-6E4E-3F04-7D20-C6CDCDFD7668}"/>
                </a:ext>
              </a:extLst>
            </p:cNvPr>
            <p:cNvSpPr/>
            <p:nvPr/>
          </p:nvSpPr>
          <p:spPr>
            <a:xfrm>
              <a:off x="1910423" y="2659302"/>
              <a:ext cx="951614" cy="83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4" name="Rectangle: Rounded Corners 13">
              <a:extLst>
                <a:ext uri="{FF2B5EF4-FFF2-40B4-BE49-F238E27FC236}">
                  <a16:creationId xmlns:a16="http://schemas.microsoft.com/office/drawing/2014/main" id="{9FEFD6A7-71C0-C74C-A957-4FABF0E1B8AD}"/>
                </a:ext>
              </a:extLst>
            </p:cNvPr>
            <p:cNvSpPr/>
            <p:nvPr/>
          </p:nvSpPr>
          <p:spPr>
            <a:xfrm>
              <a:off x="3248353" y="2659302"/>
              <a:ext cx="951614" cy="83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5" name="Rectangle: Rounded Corners 14">
              <a:extLst>
                <a:ext uri="{FF2B5EF4-FFF2-40B4-BE49-F238E27FC236}">
                  <a16:creationId xmlns:a16="http://schemas.microsoft.com/office/drawing/2014/main" id="{ECBDA71D-998C-B08D-0805-8B7FD054BDCE}"/>
                </a:ext>
              </a:extLst>
            </p:cNvPr>
            <p:cNvSpPr/>
            <p:nvPr/>
          </p:nvSpPr>
          <p:spPr>
            <a:xfrm>
              <a:off x="572493" y="2659302"/>
              <a:ext cx="951614" cy="83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6" name="Arrow: Curved Down 15">
              <a:extLst>
                <a:ext uri="{FF2B5EF4-FFF2-40B4-BE49-F238E27FC236}">
                  <a16:creationId xmlns:a16="http://schemas.microsoft.com/office/drawing/2014/main" id="{213177C4-1505-C181-2E35-42D41E899245}"/>
                </a:ext>
              </a:extLst>
            </p:cNvPr>
            <p:cNvSpPr/>
            <p:nvPr/>
          </p:nvSpPr>
          <p:spPr>
            <a:xfrm>
              <a:off x="2386229" y="2238153"/>
              <a:ext cx="1484021" cy="421149"/>
            </a:xfrm>
            <a:prstGeom prst="curvedDown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7" name="Arrow: Curved Up 16">
              <a:extLst>
                <a:ext uri="{FF2B5EF4-FFF2-40B4-BE49-F238E27FC236}">
                  <a16:creationId xmlns:a16="http://schemas.microsoft.com/office/drawing/2014/main" id="{F5A35CEC-7DC5-0646-3101-1D36DEE99EC6}"/>
                </a:ext>
              </a:extLst>
            </p:cNvPr>
            <p:cNvSpPr/>
            <p:nvPr/>
          </p:nvSpPr>
          <p:spPr>
            <a:xfrm rot="10800000">
              <a:off x="1196161" y="2232837"/>
              <a:ext cx="1190067" cy="415832"/>
            </a:xfrm>
            <a:prstGeom prst="curvedUp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8" name="TextBox 17">
              <a:extLst>
                <a:ext uri="{FF2B5EF4-FFF2-40B4-BE49-F238E27FC236}">
                  <a16:creationId xmlns:a16="http://schemas.microsoft.com/office/drawing/2014/main" id="{C00969CA-6814-5321-556E-766C4552CA19}"/>
                </a:ext>
              </a:extLst>
            </p:cNvPr>
            <p:cNvSpPr txBox="1"/>
            <p:nvPr/>
          </p:nvSpPr>
          <p:spPr>
            <a:xfrm>
              <a:off x="1680791" y="3529388"/>
              <a:ext cx="1447448" cy="369332"/>
            </a:xfrm>
            <a:prstGeom prst="rect">
              <a:avLst/>
            </a:prstGeom>
            <a:noFill/>
          </p:spPr>
          <p:txBody>
            <a:bodyPr wrap="none" rtlCol="0">
              <a:spAutoFit/>
            </a:bodyPr>
            <a:lstStyle/>
            <a:p>
              <a:pPr defTabSz="1371600">
                <a:spcAft>
                  <a:spcPts val="600"/>
                </a:spcAft>
              </a:pPr>
              <a:r>
                <a:rPr lang="en-US" sz="2700" kern="1200">
                  <a:solidFill>
                    <a:schemeClr val="tx1"/>
                  </a:solidFill>
                  <a:latin typeface="+mn-lt"/>
                  <a:ea typeface="+mn-ea"/>
                  <a:cs typeface="+mn-cs"/>
                </a:rPr>
                <a:t>Self attention</a:t>
              </a:r>
              <a:endParaRPr lang="en-CA"/>
            </a:p>
          </p:txBody>
        </p:sp>
        <p:sp>
          <p:nvSpPr>
            <p:cNvPr id="19" name="Arrow: Curved Down 18">
              <a:extLst>
                <a:ext uri="{FF2B5EF4-FFF2-40B4-BE49-F238E27FC236}">
                  <a16:creationId xmlns:a16="http://schemas.microsoft.com/office/drawing/2014/main" id="{3A832809-3B5A-89F8-2261-3479074C5446}"/>
                </a:ext>
              </a:extLst>
            </p:cNvPr>
            <p:cNvSpPr/>
            <p:nvPr/>
          </p:nvSpPr>
          <p:spPr>
            <a:xfrm>
              <a:off x="782096" y="2141177"/>
              <a:ext cx="1484021" cy="498031"/>
            </a:xfrm>
            <a:prstGeom prst="curvedDown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0" name="Arrow: Curved Down 19">
              <a:extLst>
                <a:ext uri="{FF2B5EF4-FFF2-40B4-BE49-F238E27FC236}">
                  <a16:creationId xmlns:a16="http://schemas.microsoft.com/office/drawing/2014/main" id="{30FDF4BC-43D1-E318-91F2-92E9139D3778}"/>
                </a:ext>
              </a:extLst>
            </p:cNvPr>
            <p:cNvSpPr/>
            <p:nvPr/>
          </p:nvSpPr>
          <p:spPr>
            <a:xfrm>
              <a:off x="920494" y="2141176"/>
              <a:ext cx="2683557" cy="498031"/>
            </a:xfrm>
            <a:prstGeom prst="curvedDown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1" name="Arrow: Curved Up 20">
              <a:extLst>
                <a:ext uri="{FF2B5EF4-FFF2-40B4-BE49-F238E27FC236}">
                  <a16:creationId xmlns:a16="http://schemas.microsoft.com/office/drawing/2014/main" id="{B81CB04D-1CB7-DA77-0E8D-AED5AB3A6750}"/>
                </a:ext>
              </a:extLst>
            </p:cNvPr>
            <p:cNvSpPr/>
            <p:nvPr/>
          </p:nvSpPr>
          <p:spPr>
            <a:xfrm rot="10800000">
              <a:off x="2493333" y="2247614"/>
              <a:ext cx="1497033" cy="415832"/>
            </a:xfrm>
            <a:prstGeom prst="curvedUp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2" name="Arrow: Curved Up 21">
              <a:extLst>
                <a:ext uri="{FF2B5EF4-FFF2-40B4-BE49-F238E27FC236}">
                  <a16:creationId xmlns:a16="http://schemas.microsoft.com/office/drawing/2014/main" id="{E9D14082-9B3E-365C-1EC0-4A8E5CBA64CD}"/>
                </a:ext>
              </a:extLst>
            </p:cNvPr>
            <p:cNvSpPr/>
            <p:nvPr/>
          </p:nvSpPr>
          <p:spPr>
            <a:xfrm rot="10800000">
              <a:off x="1355651" y="2157125"/>
              <a:ext cx="2796363" cy="498031"/>
            </a:xfrm>
            <a:prstGeom prst="curvedUp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Tree>
    <p:extLst>
      <p:ext uri="{BB962C8B-B14F-4D97-AF65-F5344CB8AC3E}">
        <p14:creationId xmlns:p14="http://schemas.microsoft.com/office/powerpoint/2010/main" val="197221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9" name="Rectangle 114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635000" y="640823"/>
            <a:ext cx="3418659" cy="5583148"/>
          </a:xfrm>
        </p:spPr>
        <p:txBody>
          <a:bodyPr anchor="ctr">
            <a:normAutofit/>
          </a:bodyPr>
          <a:lstStyle/>
          <a:p>
            <a:r>
              <a:rPr lang="en-US" sz="5400" dirty="0"/>
              <a:t>Self Attention</a:t>
            </a:r>
            <a:endParaRPr lang="en-CA" sz="5400" dirty="0"/>
          </a:p>
        </p:txBody>
      </p:sp>
      <p:sp>
        <p:nvSpPr>
          <p:cNvPr id="115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606249C8-0ADA-7C26-31EF-A57D1992387C}"/>
              </a:ext>
            </a:extLst>
          </p:cNvPr>
          <p:cNvGraphicFramePr>
            <a:graphicFrameLocks noGrp="1"/>
          </p:cNvGraphicFramePr>
          <p:nvPr>
            <p:extLst>
              <p:ext uri="{D42A27DB-BD31-4B8C-83A1-F6EECF244321}">
                <p14:modId xmlns:p14="http://schemas.microsoft.com/office/powerpoint/2010/main" val="1604105022"/>
              </p:ext>
            </p:extLst>
          </p:nvPr>
        </p:nvGraphicFramePr>
        <p:xfrm>
          <a:off x="4611441" y="221766"/>
          <a:ext cx="7192864" cy="6380744"/>
        </p:xfrm>
        <a:graphic>
          <a:graphicData uri="http://schemas.openxmlformats.org/drawingml/2006/table">
            <a:tbl>
              <a:tblPr firstRow="1" bandRow="1">
                <a:tableStyleId>{5C22544A-7EE6-4342-B048-85BDC9FD1C3A}</a:tableStyleId>
              </a:tblPr>
              <a:tblGrid>
                <a:gridCol w="899108">
                  <a:extLst>
                    <a:ext uri="{9D8B030D-6E8A-4147-A177-3AD203B41FA5}">
                      <a16:colId xmlns:a16="http://schemas.microsoft.com/office/drawing/2014/main" val="2377466713"/>
                    </a:ext>
                  </a:extLst>
                </a:gridCol>
                <a:gridCol w="899108">
                  <a:extLst>
                    <a:ext uri="{9D8B030D-6E8A-4147-A177-3AD203B41FA5}">
                      <a16:colId xmlns:a16="http://schemas.microsoft.com/office/drawing/2014/main" val="2388932629"/>
                    </a:ext>
                  </a:extLst>
                </a:gridCol>
                <a:gridCol w="899108">
                  <a:extLst>
                    <a:ext uri="{9D8B030D-6E8A-4147-A177-3AD203B41FA5}">
                      <a16:colId xmlns:a16="http://schemas.microsoft.com/office/drawing/2014/main" val="1558027811"/>
                    </a:ext>
                  </a:extLst>
                </a:gridCol>
                <a:gridCol w="899108">
                  <a:extLst>
                    <a:ext uri="{9D8B030D-6E8A-4147-A177-3AD203B41FA5}">
                      <a16:colId xmlns:a16="http://schemas.microsoft.com/office/drawing/2014/main" val="3292141646"/>
                    </a:ext>
                  </a:extLst>
                </a:gridCol>
                <a:gridCol w="899108">
                  <a:extLst>
                    <a:ext uri="{9D8B030D-6E8A-4147-A177-3AD203B41FA5}">
                      <a16:colId xmlns:a16="http://schemas.microsoft.com/office/drawing/2014/main" val="2960448998"/>
                    </a:ext>
                  </a:extLst>
                </a:gridCol>
                <a:gridCol w="899108">
                  <a:extLst>
                    <a:ext uri="{9D8B030D-6E8A-4147-A177-3AD203B41FA5}">
                      <a16:colId xmlns:a16="http://schemas.microsoft.com/office/drawing/2014/main" val="158686030"/>
                    </a:ext>
                  </a:extLst>
                </a:gridCol>
                <a:gridCol w="899108">
                  <a:extLst>
                    <a:ext uri="{9D8B030D-6E8A-4147-A177-3AD203B41FA5}">
                      <a16:colId xmlns:a16="http://schemas.microsoft.com/office/drawing/2014/main" val="4125449032"/>
                    </a:ext>
                  </a:extLst>
                </a:gridCol>
                <a:gridCol w="899108">
                  <a:extLst>
                    <a:ext uri="{9D8B030D-6E8A-4147-A177-3AD203B41FA5}">
                      <a16:colId xmlns:a16="http://schemas.microsoft.com/office/drawing/2014/main" val="3438961492"/>
                    </a:ext>
                  </a:extLst>
                </a:gridCol>
              </a:tblGrid>
              <a:tr h="79759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dirty="0"/>
                        <a:t>Alice</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visited</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the</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bank</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to</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deposit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money</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2753563"/>
                  </a:ext>
                </a:extLst>
              </a:tr>
              <a:tr h="797593">
                <a:tc>
                  <a:txBody>
                    <a:bodyPr/>
                    <a:lstStyle/>
                    <a:p>
                      <a:r>
                        <a:rPr lang="en-US" dirty="0">
                          <a:solidFill>
                            <a:schemeClr val="bg1"/>
                          </a:solidFill>
                        </a:rPr>
                        <a:t>Alice</a:t>
                      </a:r>
                      <a:endParaRPr lang="en-CA"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8288702"/>
                  </a:ext>
                </a:extLst>
              </a:tr>
              <a:tr h="797593">
                <a:tc>
                  <a:txBody>
                    <a:bodyPr/>
                    <a:lstStyle/>
                    <a:p>
                      <a:r>
                        <a:rPr lang="en-US" dirty="0">
                          <a:solidFill>
                            <a:schemeClr val="bg1"/>
                          </a:solidFill>
                        </a:rPr>
                        <a:t>visited</a:t>
                      </a:r>
                      <a:endParaRPr lang="en-CA"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91565110"/>
                  </a:ext>
                </a:extLst>
              </a:tr>
              <a:tr h="797593">
                <a:tc>
                  <a:txBody>
                    <a:bodyPr/>
                    <a:lstStyle/>
                    <a:p>
                      <a:r>
                        <a:rPr lang="en-US" dirty="0">
                          <a:solidFill>
                            <a:schemeClr val="bg1"/>
                          </a:solidFill>
                        </a:rPr>
                        <a:t>the</a:t>
                      </a:r>
                      <a:endParaRPr lang="en-CA"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0097889"/>
                  </a:ext>
                </a:extLst>
              </a:tr>
              <a:tr h="797593">
                <a:tc>
                  <a:txBody>
                    <a:bodyPr/>
                    <a:lstStyle/>
                    <a:p>
                      <a:r>
                        <a:rPr lang="en-US" dirty="0">
                          <a:solidFill>
                            <a:schemeClr val="bg1"/>
                          </a:solidFill>
                        </a:rPr>
                        <a:t>bank</a:t>
                      </a:r>
                      <a:endParaRPr lang="en-CA"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7533277"/>
                  </a:ext>
                </a:extLst>
              </a:tr>
              <a:tr h="797593">
                <a:tc>
                  <a:txBody>
                    <a:bodyPr/>
                    <a:lstStyle/>
                    <a:p>
                      <a:r>
                        <a:rPr lang="en-US" dirty="0">
                          <a:solidFill>
                            <a:schemeClr val="bg1"/>
                          </a:solidFill>
                        </a:rPr>
                        <a:t>to</a:t>
                      </a:r>
                      <a:endParaRPr lang="en-CA"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0080611"/>
                  </a:ext>
                </a:extLst>
              </a:tr>
              <a:tr h="797593">
                <a:tc>
                  <a:txBody>
                    <a:bodyPr/>
                    <a:lstStyle/>
                    <a:p>
                      <a:r>
                        <a:rPr lang="en-US" dirty="0">
                          <a:solidFill>
                            <a:schemeClr val="bg1"/>
                          </a:solidFill>
                        </a:rPr>
                        <a:t>deposit</a:t>
                      </a:r>
                      <a:endParaRPr lang="en-CA"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0785576"/>
                  </a:ext>
                </a:extLst>
              </a:tr>
              <a:tr h="797593">
                <a:tc>
                  <a:txBody>
                    <a:bodyPr/>
                    <a:lstStyle/>
                    <a:p>
                      <a:r>
                        <a:rPr lang="en-US" dirty="0">
                          <a:solidFill>
                            <a:schemeClr val="bg1"/>
                          </a:solidFill>
                        </a:rPr>
                        <a:t>money</a:t>
                      </a:r>
                      <a:endParaRPr lang="en-CA"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7310322"/>
                  </a:ext>
                </a:extLst>
              </a:tr>
            </a:tbl>
          </a:graphicData>
        </a:graphic>
      </p:graphicFrame>
      <p:sp>
        <p:nvSpPr>
          <p:cNvPr id="5" name="Rectangle: Rounded Corners 4">
            <a:extLst>
              <a:ext uri="{FF2B5EF4-FFF2-40B4-BE49-F238E27FC236}">
                <a16:creationId xmlns:a16="http://schemas.microsoft.com/office/drawing/2014/main" id="{60FFA342-12FC-BD96-82B2-8578E2CF7268}"/>
              </a:ext>
            </a:extLst>
          </p:cNvPr>
          <p:cNvSpPr/>
          <p:nvPr/>
        </p:nvSpPr>
        <p:spPr>
          <a:xfrm>
            <a:off x="5683102" y="1525772"/>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20" name="Group 1119">
            <a:extLst>
              <a:ext uri="{FF2B5EF4-FFF2-40B4-BE49-F238E27FC236}">
                <a16:creationId xmlns:a16="http://schemas.microsoft.com/office/drawing/2014/main" id="{6F244E4F-9EB0-52A4-70B8-E88DA3B24CD0}"/>
              </a:ext>
            </a:extLst>
          </p:cNvPr>
          <p:cNvGrpSpPr/>
          <p:nvPr/>
        </p:nvGrpSpPr>
        <p:grpSpPr>
          <a:xfrm>
            <a:off x="6571999" y="1383146"/>
            <a:ext cx="563526" cy="233003"/>
            <a:chOff x="6571999" y="1383146"/>
            <a:chExt cx="563526" cy="233003"/>
          </a:xfrm>
        </p:grpSpPr>
        <p:sp>
          <p:nvSpPr>
            <p:cNvPr id="6" name="Rectangle: Rounded Corners 5">
              <a:extLst>
                <a:ext uri="{FF2B5EF4-FFF2-40B4-BE49-F238E27FC236}">
                  <a16:creationId xmlns:a16="http://schemas.microsoft.com/office/drawing/2014/main" id="{49F86DC7-E177-8270-9FA2-DE7379A0BF74}"/>
                </a:ext>
              </a:extLst>
            </p:cNvPr>
            <p:cNvSpPr/>
            <p:nvPr/>
          </p:nvSpPr>
          <p:spPr>
            <a:xfrm>
              <a:off x="6571999" y="1525772"/>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F0A87B5B-37B5-EC09-CBF3-1BFC73380C33}"/>
                </a:ext>
              </a:extLst>
            </p:cNvPr>
            <p:cNvSpPr/>
            <p:nvPr/>
          </p:nvSpPr>
          <p:spPr>
            <a:xfrm>
              <a:off x="6571999" y="1383146"/>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8" name="Rectangle: Rounded Corners 7">
            <a:extLst>
              <a:ext uri="{FF2B5EF4-FFF2-40B4-BE49-F238E27FC236}">
                <a16:creationId xmlns:a16="http://schemas.microsoft.com/office/drawing/2014/main" id="{4E2C9756-6330-B212-D3F5-675E4ABBE0E1}"/>
              </a:ext>
            </a:extLst>
          </p:cNvPr>
          <p:cNvSpPr/>
          <p:nvPr/>
        </p:nvSpPr>
        <p:spPr>
          <a:xfrm>
            <a:off x="7460896" y="1570430"/>
            <a:ext cx="563526" cy="4571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21" name="Group 1120">
            <a:extLst>
              <a:ext uri="{FF2B5EF4-FFF2-40B4-BE49-F238E27FC236}">
                <a16:creationId xmlns:a16="http://schemas.microsoft.com/office/drawing/2014/main" id="{AF371E05-37BF-5174-DFD9-F910E4A7689D}"/>
              </a:ext>
            </a:extLst>
          </p:cNvPr>
          <p:cNvGrpSpPr/>
          <p:nvPr/>
        </p:nvGrpSpPr>
        <p:grpSpPr>
          <a:xfrm>
            <a:off x="8389609" y="1383146"/>
            <a:ext cx="563526" cy="233003"/>
            <a:chOff x="8389609" y="1383146"/>
            <a:chExt cx="563526" cy="233003"/>
          </a:xfrm>
        </p:grpSpPr>
        <p:sp>
          <p:nvSpPr>
            <p:cNvPr id="9" name="Rectangle: Rounded Corners 8">
              <a:extLst>
                <a:ext uri="{FF2B5EF4-FFF2-40B4-BE49-F238E27FC236}">
                  <a16:creationId xmlns:a16="http://schemas.microsoft.com/office/drawing/2014/main" id="{2B2AF737-BFB7-3A4D-2D51-A01C5A50AA71}"/>
                </a:ext>
              </a:extLst>
            </p:cNvPr>
            <p:cNvSpPr/>
            <p:nvPr/>
          </p:nvSpPr>
          <p:spPr>
            <a:xfrm>
              <a:off x="8389609" y="1525772"/>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B07650C7-7EEF-B9CF-55BD-0B8A605121D6}"/>
                </a:ext>
              </a:extLst>
            </p:cNvPr>
            <p:cNvSpPr/>
            <p:nvPr/>
          </p:nvSpPr>
          <p:spPr>
            <a:xfrm>
              <a:off x="8389609" y="1383146"/>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1" name="Rectangle: Rounded Corners 10">
            <a:extLst>
              <a:ext uri="{FF2B5EF4-FFF2-40B4-BE49-F238E27FC236}">
                <a16:creationId xmlns:a16="http://schemas.microsoft.com/office/drawing/2014/main" id="{A51C5FE9-9F08-6B43-947C-43AB62488324}"/>
              </a:ext>
            </a:extLst>
          </p:cNvPr>
          <p:cNvSpPr/>
          <p:nvPr/>
        </p:nvSpPr>
        <p:spPr>
          <a:xfrm>
            <a:off x="9297057" y="1525772"/>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22" name="Group 1121">
            <a:extLst>
              <a:ext uri="{FF2B5EF4-FFF2-40B4-BE49-F238E27FC236}">
                <a16:creationId xmlns:a16="http://schemas.microsoft.com/office/drawing/2014/main" id="{5E738FD9-4568-2D9C-E78B-B738DC1C00E3}"/>
              </a:ext>
            </a:extLst>
          </p:cNvPr>
          <p:cNvGrpSpPr/>
          <p:nvPr/>
        </p:nvGrpSpPr>
        <p:grpSpPr>
          <a:xfrm>
            <a:off x="10167812" y="1383146"/>
            <a:ext cx="563526" cy="233003"/>
            <a:chOff x="10167812" y="1383146"/>
            <a:chExt cx="563526" cy="233003"/>
          </a:xfrm>
        </p:grpSpPr>
        <p:sp>
          <p:nvSpPr>
            <p:cNvPr id="12" name="Rectangle: Rounded Corners 11">
              <a:extLst>
                <a:ext uri="{FF2B5EF4-FFF2-40B4-BE49-F238E27FC236}">
                  <a16:creationId xmlns:a16="http://schemas.microsoft.com/office/drawing/2014/main" id="{0AA78E37-EA98-7A2F-4AAF-392E0395AEFC}"/>
                </a:ext>
              </a:extLst>
            </p:cNvPr>
            <p:cNvSpPr/>
            <p:nvPr/>
          </p:nvSpPr>
          <p:spPr>
            <a:xfrm>
              <a:off x="10167812" y="1525772"/>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E4D10D69-1AA0-A22C-CC89-C551E409C416}"/>
                </a:ext>
              </a:extLst>
            </p:cNvPr>
            <p:cNvSpPr/>
            <p:nvPr/>
          </p:nvSpPr>
          <p:spPr>
            <a:xfrm>
              <a:off x="10167812" y="1383146"/>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23" name="Group 1122">
            <a:extLst>
              <a:ext uri="{FF2B5EF4-FFF2-40B4-BE49-F238E27FC236}">
                <a16:creationId xmlns:a16="http://schemas.microsoft.com/office/drawing/2014/main" id="{FD1EC574-F1C6-229E-9794-2B46723B2174}"/>
              </a:ext>
            </a:extLst>
          </p:cNvPr>
          <p:cNvGrpSpPr/>
          <p:nvPr/>
        </p:nvGrpSpPr>
        <p:grpSpPr>
          <a:xfrm>
            <a:off x="11075260" y="1383146"/>
            <a:ext cx="563526" cy="233003"/>
            <a:chOff x="11075260" y="1383146"/>
            <a:chExt cx="563526" cy="233003"/>
          </a:xfrm>
        </p:grpSpPr>
        <p:sp>
          <p:nvSpPr>
            <p:cNvPr id="14" name="Rectangle: Rounded Corners 13">
              <a:extLst>
                <a:ext uri="{FF2B5EF4-FFF2-40B4-BE49-F238E27FC236}">
                  <a16:creationId xmlns:a16="http://schemas.microsoft.com/office/drawing/2014/main" id="{01258A0E-03C7-8F70-C1F4-1435A54A82D0}"/>
                </a:ext>
              </a:extLst>
            </p:cNvPr>
            <p:cNvSpPr/>
            <p:nvPr/>
          </p:nvSpPr>
          <p:spPr>
            <a:xfrm>
              <a:off x="11075260" y="1525772"/>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Rounded Corners 14">
              <a:extLst>
                <a:ext uri="{FF2B5EF4-FFF2-40B4-BE49-F238E27FC236}">
                  <a16:creationId xmlns:a16="http://schemas.microsoft.com/office/drawing/2014/main" id="{E6D8AD02-7679-293B-17D6-6A84BB0124B1}"/>
                </a:ext>
              </a:extLst>
            </p:cNvPr>
            <p:cNvSpPr/>
            <p:nvPr/>
          </p:nvSpPr>
          <p:spPr>
            <a:xfrm>
              <a:off x="11075260" y="1383146"/>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24" name="Group 1123">
            <a:extLst>
              <a:ext uri="{FF2B5EF4-FFF2-40B4-BE49-F238E27FC236}">
                <a16:creationId xmlns:a16="http://schemas.microsoft.com/office/drawing/2014/main" id="{D8AFA35B-ECA7-B022-9D66-A01A5FFE0F3D}"/>
              </a:ext>
            </a:extLst>
          </p:cNvPr>
          <p:cNvGrpSpPr/>
          <p:nvPr/>
        </p:nvGrpSpPr>
        <p:grpSpPr>
          <a:xfrm>
            <a:off x="5683102" y="2078720"/>
            <a:ext cx="563526" cy="375629"/>
            <a:chOff x="5683102" y="2078720"/>
            <a:chExt cx="563526" cy="375629"/>
          </a:xfrm>
        </p:grpSpPr>
        <p:sp>
          <p:nvSpPr>
            <p:cNvPr id="16" name="Rectangle: Rounded Corners 15">
              <a:extLst>
                <a:ext uri="{FF2B5EF4-FFF2-40B4-BE49-F238E27FC236}">
                  <a16:creationId xmlns:a16="http://schemas.microsoft.com/office/drawing/2014/main" id="{8AFCCA36-A040-9C64-411E-07E357FC17A0}"/>
                </a:ext>
              </a:extLst>
            </p:cNvPr>
            <p:cNvSpPr/>
            <p:nvPr/>
          </p:nvSpPr>
          <p:spPr>
            <a:xfrm>
              <a:off x="5683102" y="2363972"/>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Rounded Corners 16">
              <a:extLst>
                <a:ext uri="{FF2B5EF4-FFF2-40B4-BE49-F238E27FC236}">
                  <a16:creationId xmlns:a16="http://schemas.microsoft.com/office/drawing/2014/main" id="{2CAC8929-F562-EDDD-4E49-9AB7FDD42D4C}"/>
                </a:ext>
              </a:extLst>
            </p:cNvPr>
            <p:cNvSpPr/>
            <p:nvPr/>
          </p:nvSpPr>
          <p:spPr>
            <a:xfrm>
              <a:off x="5683102" y="2221346"/>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Rounded Corners 17">
              <a:extLst>
                <a:ext uri="{FF2B5EF4-FFF2-40B4-BE49-F238E27FC236}">
                  <a16:creationId xmlns:a16="http://schemas.microsoft.com/office/drawing/2014/main" id="{0AEE97E6-96D4-3348-0BD2-A69B7F9E2ABF}"/>
                </a:ext>
              </a:extLst>
            </p:cNvPr>
            <p:cNvSpPr/>
            <p:nvPr/>
          </p:nvSpPr>
          <p:spPr>
            <a:xfrm>
              <a:off x="5683102" y="2078720"/>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9" name="Rectangle: Rounded Corners 18">
            <a:extLst>
              <a:ext uri="{FF2B5EF4-FFF2-40B4-BE49-F238E27FC236}">
                <a16:creationId xmlns:a16="http://schemas.microsoft.com/office/drawing/2014/main" id="{CE38405E-9F6A-11DF-E20D-1CB6323378C7}"/>
              </a:ext>
            </a:extLst>
          </p:cNvPr>
          <p:cNvSpPr/>
          <p:nvPr/>
        </p:nvSpPr>
        <p:spPr>
          <a:xfrm>
            <a:off x="6571999" y="2363972"/>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1D44F36D-C092-6FFE-D5D3-0BD58403CB92}"/>
              </a:ext>
            </a:extLst>
          </p:cNvPr>
          <p:cNvSpPr/>
          <p:nvPr/>
        </p:nvSpPr>
        <p:spPr>
          <a:xfrm>
            <a:off x="7460896" y="2408630"/>
            <a:ext cx="563526" cy="4571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25" name="Group 1124">
            <a:extLst>
              <a:ext uri="{FF2B5EF4-FFF2-40B4-BE49-F238E27FC236}">
                <a16:creationId xmlns:a16="http://schemas.microsoft.com/office/drawing/2014/main" id="{FDF418AA-EEC1-87E5-8781-6C4C12668928}"/>
              </a:ext>
            </a:extLst>
          </p:cNvPr>
          <p:cNvGrpSpPr/>
          <p:nvPr/>
        </p:nvGrpSpPr>
        <p:grpSpPr>
          <a:xfrm>
            <a:off x="8383337" y="2078189"/>
            <a:ext cx="563526" cy="375629"/>
            <a:chOff x="8383337" y="2078189"/>
            <a:chExt cx="563526" cy="375629"/>
          </a:xfrm>
        </p:grpSpPr>
        <p:sp>
          <p:nvSpPr>
            <p:cNvPr id="21" name="Rectangle: Rounded Corners 20">
              <a:extLst>
                <a:ext uri="{FF2B5EF4-FFF2-40B4-BE49-F238E27FC236}">
                  <a16:creationId xmlns:a16="http://schemas.microsoft.com/office/drawing/2014/main" id="{8431BF28-08E6-B5B2-2BEA-39F012CC603D}"/>
                </a:ext>
              </a:extLst>
            </p:cNvPr>
            <p:cNvSpPr/>
            <p:nvPr/>
          </p:nvSpPr>
          <p:spPr>
            <a:xfrm>
              <a:off x="8383337" y="2363441"/>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Rounded Corners 21">
              <a:extLst>
                <a:ext uri="{FF2B5EF4-FFF2-40B4-BE49-F238E27FC236}">
                  <a16:creationId xmlns:a16="http://schemas.microsoft.com/office/drawing/2014/main" id="{D17488FE-C5F5-7E4D-1065-CA6498D91D41}"/>
                </a:ext>
              </a:extLst>
            </p:cNvPr>
            <p:cNvSpPr/>
            <p:nvPr/>
          </p:nvSpPr>
          <p:spPr>
            <a:xfrm>
              <a:off x="8383337" y="2220815"/>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Rounded Corners 22">
              <a:extLst>
                <a:ext uri="{FF2B5EF4-FFF2-40B4-BE49-F238E27FC236}">
                  <a16:creationId xmlns:a16="http://schemas.microsoft.com/office/drawing/2014/main" id="{1BA5F5C0-F243-7391-A48C-30C336DDA9F5}"/>
                </a:ext>
              </a:extLst>
            </p:cNvPr>
            <p:cNvSpPr/>
            <p:nvPr/>
          </p:nvSpPr>
          <p:spPr>
            <a:xfrm>
              <a:off x="8383337" y="2078189"/>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4" name="Rectangle: Rounded Corners 23">
            <a:extLst>
              <a:ext uri="{FF2B5EF4-FFF2-40B4-BE49-F238E27FC236}">
                <a16:creationId xmlns:a16="http://schemas.microsoft.com/office/drawing/2014/main" id="{73B7B22C-B679-C0E5-BD9D-7F1614D860E2}"/>
              </a:ext>
            </a:extLst>
          </p:cNvPr>
          <p:cNvSpPr/>
          <p:nvPr/>
        </p:nvSpPr>
        <p:spPr>
          <a:xfrm>
            <a:off x="9295656" y="2385770"/>
            <a:ext cx="563526" cy="4571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26" name="Group 1125">
            <a:extLst>
              <a:ext uri="{FF2B5EF4-FFF2-40B4-BE49-F238E27FC236}">
                <a16:creationId xmlns:a16="http://schemas.microsoft.com/office/drawing/2014/main" id="{0AAA661D-D30F-4524-E57E-F27FF9FBF6F7}"/>
              </a:ext>
            </a:extLst>
          </p:cNvPr>
          <p:cNvGrpSpPr/>
          <p:nvPr/>
        </p:nvGrpSpPr>
        <p:grpSpPr>
          <a:xfrm>
            <a:off x="10173128" y="2220815"/>
            <a:ext cx="563526" cy="233003"/>
            <a:chOff x="10173128" y="2220815"/>
            <a:chExt cx="563526" cy="233003"/>
          </a:xfrm>
        </p:grpSpPr>
        <p:sp>
          <p:nvSpPr>
            <p:cNvPr id="25" name="Rectangle: Rounded Corners 24">
              <a:extLst>
                <a:ext uri="{FF2B5EF4-FFF2-40B4-BE49-F238E27FC236}">
                  <a16:creationId xmlns:a16="http://schemas.microsoft.com/office/drawing/2014/main" id="{2835CB70-C818-DBF2-D9ED-594699BF9A02}"/>
                </a:ext>
              </a:extLst>
            </p:cNvPr>
            <p:cNvSpPr/>
            <p:nvPr/>
          </p:nvSpPr>
          <p:spPr>
            <a:xfrm>
              <a:off x="10173128" y="2363441"/>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Rounded Corners 25">
              <a:extLst>
                <a:ext uri="{FF2B5EF4-FFF2-40B4-BE49-F238E27FC236}">
                  <a16:creationId xmlns:a16="http://schemas.microsoft.com/office/drawing/2014/main" id="{C2813C09-4958-D1DE-C605-E42FF49BD8E5}"/>
                </a:ext>
              </a:extLst>
            </p:cNvPr>
            <p:cNvSpPr/>
            <p:nvPr/>
          </p:nvSpPr>
          <p:spPr>
            <a:xfrm>
              <a:off x="10173128" y="2220815"/>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27" name="Group 1126">
            <a:extLst>
              <a:ext uri="{FF2B5EF4-FFF2-40B4-BE49-F238E27FC236}">
                <a16:creationId xmlns:a16="http://schemas.microsoft.com/office/drawing/2014/main" id="{74E863E6-0921-36D0-AA16-F9461DA5CE12}"/>
              </a:ext>
            </a:extLst>
          </p:cNvPr>
          <p:cNvGrpSpPr/>
          <p:nvPr/>
        </p:nvGrpSpPr>
        <p:grpSpPr>
          <a:xfrm>
            <a:off x="11075260" y="2220815"/>
            <a:ext cx="563526" cy="233003"/>
            <a:chOff x="11075260" y="2220815"/>
            <a:chExt cx="563526" cy="233003"/>
          </a:xfrm>
        </p:grpSpPr>
        <p:sp>
          <p:nvSpPr>
            <p:cNvPr id="27" name="Rectangle: Rounded Corners 26">
              <a:extLst>
                <a:ext uri="{FF2B5EF4-FFF2-40B4-BE49-F238E27FC236}">
                  <a16:creationId xmlns:a16="http://schemas.microsoft.com/office/drawing/2014/main" id="{3868D47A-ACB0-6B3A-21C7-56CB0364217F}"/>
                </a:ext>
              </a:extLst>
            </p:cNvPr>
            <p:cNvSpPr/>
            <p:nvPr/>
          </p:nvSpPr>
          <p:spPr>
            <a:xfrm>
              <a:off x="11075260" y="2363441"/>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Rounded Corners 27">
              <a:extLst>
                <a:ext uri="{FF2B5EF4-FFF2-40B4-BE49-F238E27FC236}">
                  <a16:creationId xmlns:a16="http://schemas.microsoft.com/office/drawing/2014/main" id="{AB630B60-0A3E-1558-0F36-28649BE55201}"/>
                </a:ext>
              </a:extLst>
            </p:cNvPr>
            <p:cNvSpPr/>
            <p:nvPr/>
          </p:nvSpPr>
          <p:spPr>
            <a:xfrm>
              <a:off x="11075260" y="2220815"/>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9" name="Rectangle: Rounded Corners 28">
            <a:extLst>
              <a:ext uri="{FF2B5EF4-FFF2-40B4-BE49-F238E27FC236}">
                <a16:creationId xmlns:a16="http://schemas.microsoft.com/office/drawing/2014/main" id="{3B1E1659-ABED-300A-B751-9946AC1BCB51}"/>
              </a:ext>
            </a:extLst>
          </p:cNvPr>
          <p:cNvSpPr/>
          <p:nvPr/>
        </p:nvSpPr>
        <p:spPr>
          <a:xfrm>
            <a:off x="5683102" y="3159642"/>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28" name="Group 1127">
            <a:extLst>
              <a:ext uri="{FF2B5EF4-FFF2-40B4-BE49-F238E27FC236}">
                <a16:creationId xmlns:a16="http://schemas.microsoft.com/office/drawing/2014/main" id="{283765B3-5F2F-1F04-A022-8AE0909284D3}"/>
              </a:ext>
            </a:extLst>
          </p:cNvPr>
          <p:cNvGrpSpPr/>
          <p:nvPr/>
        </p:nvGrpSpPr>
        <p:grpSpPr>
          <a:xfrm>
            <a:off x="6571999" y="3014357"/>
            <a:ext cx="563526" cy="233003"/>
            <a:chOff x="6571999" y="3014357"/>
            <a:chExt cx="563526" cy="233003"/>
          </a:xfrm>
        </p:grpSpPr>
        <p:sp>
          <p:nvSpPr>
            <p:cNvPr id="30" name="Rectangle: Rounded Corners 29">
              <a:extLst>
                <a:ext uri="{FF2B5EF4-FFF2-40B4-BE49-F238E27FC236}">
                  <a16:creationId xmlns:a16="http://schemas.microsoft.com/office/drawing/2014/main" id="{960350C2-AAE5-885C-56E4-21214777B991}"/>
                </a:ext>
              </a:extLst>
            </p:cNvPr>
            <p:cNvSpPr/>
            <p:nvPr/>
          </p:nvSpPr>
          <p:spPr>
            <a:xfrm>
              <a:off x="6571999" y="3156983"/>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Rounded Corners 30">
              <a:extLst>
                <a:ext uri="{FF2B5EF4-FFF2-40B4-BE49-F238E27FC236}">
                  <a16:creationId xmlns:a16="http://schemas.microsoft.com/office/drawing/2014/main" id="{CFAB6634-7115-4883-999C-04331FFDF95F}"/>
                </a:ext>
              </a:extLst>
            </p:cNvPr>
            <p:cNvSpPr/>
            <p:nvPr/>
          </p:nvSpPr>
          <p:spPr>
            <a:xfrm>
              <a:off x="6571999" y="3014357"/>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2" name="Rectangle: Rounded Corners 31">
            <a:extLst>
              <a:ext uri="{FF2B5EF4-FFF2-40B4-BE49-F238E27FC236}">
                <a16:creationId xmlns:a16="http://schemas.microsoft.com/office/drawing/2014/main" id="{3834755B-F154-C601-ECEA-45347B30A322}"/>
              </a:ext>
            </a:extLst>
          </p:cNvPr>
          <p:cNvSpPr/>
          <p:nvPr/>
        </p:nvSpPr>
        <p:spPr>
          <a:xfrm>
            <a:off x="7460896" y="3156983"/>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29" name="Group 1128">
            <a:extLst>
              <a:ext uri="{FF2B5EF4-FFF2-40B4-BE49-F238E27FC236}">
                <a16:creationId xmlns:a16="http://schemas.microsoft.com/office/drawing/2014/main" id="{3C5D1F87-39D7-C92B-F6CB-9FF7949AB457}"/>
              </a:ext>
            </a:extLst>
          </p:cNvPr>
          <p:cNvGrpSpPr/>
          <p:nvPr/>
        </p:nvGrpSpPr>
        <p:grpSpPr>
          <a:xfrm>
            <a:off x="8383337" y="3014357"/>
            <a:ext cx="563526" cy="233003"/>
            <a:chOff x="8383337" y="3014357"/>
            <a:chExt cx="563526" cy="233003"/>
          </a:xfrm>
        </p:grpSpPr>
        <p:sp>
          <p:nvSpPr>
            <p:cNvPr id="33" name="Rectangle: Rounded Corners 32">
              <a:extLst>
                <a:ext uri="{FF2B5EF4-FFF2-40B4-BE49-F238E27FC236}">
                  <a16:creationId xmlns:a16="http://schemas.microsoft.com/office/drawing/2014/main" id="{784E16B1-D90F-0DA3-3D5E-68ED0675E753}"/>
                </a:ext>
              </a:extLst>
            </p:cNvPr>
            <p:cNvSpPr/>
            <p:nvPr/>
          </p:nvSpPr>
          <p:spPr>
            <a:xfrm>
              <a:off x="8383337" y="3156983"/>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Rounded Corners 33">
              <a:extLst>
                <a:ext uri="{FF2B5EF4-FFF2-40B4-BE49-F238E27FC236}">
                  <a16:creationId xmlns:a16="http://schemas.microsoft.com/office/drawing/2014/main" id="{A4C29969-A68D-AB85-62A7-62CC477E24E0}"/>
                </a:ext>
              </a:extLst>
            </p:cNvPr>
            <p:cNvSpPr/>
            <p:nvPr/>
          </p:nvSpPr>
          <p:spPr>
            <a:xfrm>
              <a:off x="8383337" y="3014357"/>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5" name="Rectangle: Rounded Corners 34">
            <a:extLst>
              <a:ext uri="{FF2B5EF4-FFF2-40B4-BE49-F238E27FC236}">
                <a16:creationId xmlns:a16="http://schemas.microsoft.com/office/drawing/2014/main" id="{A26E337E-3DFF-A2FF-A70E-9E11D1114C84}"/>
              </a:ext>
            </a:extLst>
          </p:cNvPr>
          <p:cNvSpPr/>
          <p:nvPr/>
        </p:nvSpPr>
        <p:spPr>
          <a:xfrm>
            <a:off x="9295656" y="3156983"/>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30" name="Group 1129">
            <a:extLst>
              <a:ext uri="{FF2B5EF4-FFF2-40B4-BE49-F238E27FC236}">
                <a16:creationId xmlns:a16="http://schemas.microsoft.com/office/drawing/2014/main" id="{2AB27E4F-6E10-0045-3CCA-BFF5FA1C5691}"/>
              </a:ext>
            </a:extLst>
          </p:cNvPr>
          <p:cNvGrpSpPr/>
          <p:nvPr/>
        </p:nvGrpSpPr>
        <p:grpSpPr>
          <a:xfrm>
            <a:off x="10167812" y="3014357"/>
            <a:ext cx="563526" cy="233003"/>
            <a:chOff x="10167812" y="3014357"/>
            <a:chExt cx="563526" cy="233003"/>
          </a:xfrm>
        </p:grpSpPr>
        <p:sp>
          <p:nvSpPr>
            <p:cNvPr id="36" name="Rectangle: Rounded Corners 35">
              <a:extLst>
                <a:ext uri="{FF2B5EF4-FFF2-40B4-BE49-F238E27FC236}">
                  <a16:creationId xmlns:a16="http://schemas.microsoft.com/office/drawing/2014/main" id="{3D38A57E-B43B-4C4C-39FD-56D040871F93}"/>
                </a:ext>
              </a:extLst>
            </p:cNvPr>
            <p:cNvSpPr/>
            <p:nvPr/>
          </p:nvSpPr>
          <p:spPr>
            <a:xfrm>
              <a:off x="10167812" y="3156983"/>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Rounded Corners 36">
              <a:extLst>
                <a:ext uri="{FF2B5EF4-FFF2-40B4-BE49-F238E27FC236}">
                  <a16:creationId xmlns:a16="http://schemas.microsoft.com/office/drawing/2014/main" id="{E557A80F-043D-2463-4BD6-D8B310376CD5}"/>
                </a:ext>
              </a:extLst>
            </p:cNvPr>
            <p:cNvSpPr/>
            <p:nvPr/>
          </p:nvSpPr>
          <p:spPr>
            <a:xfrm>
              <a:off x="10167812" y="3014357"/>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8" name="Rectangle: Rounded Corners 37">
            <a:extLst>
              <a:ext uri="{FF2B5EF4-FFF2-40B4-BE49-F238E27FC236}">
                <a16:creationId xmlns:a16="http://schemas.microsoft.com/office/drawing/2014/main" id="{309D2322-2873-CE0B-4520-9B4B2AEFAE0D}"/>
              </a:ext>
            </a:extLst>
          </p:cNvPr>
          <p:cNvSpPr/>
          <p:nvPr/>
        </p:nvSpPr>
        <p:spPr>
          <a:xfrm>
            <a:off x="11075260" y="3153592"/>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34" name="Group 1133">
            <a:extLst>
              <a:ext uri="{FF2B5EF4-FFF2-40B4-BE49-F238E27FC236}">
                <a16:creationId xmlns:a16="http://schemas.microsoft.com/office/drawing/2014/main" id="{0A41EA0B-5678-0089-2840-3B87608CCBFF}"/>
              </a:ext>
            </a:extLst>
          </p:cNvPr>
          <p:cNvGrpSpPr/>
          <p:nvPr/>
        </p:nvGrpSpPr>
        <p:grpSpPr>
          <a:xfrm>
            <a:off x="5683102" y="3826278"/>
            <a:ext cx="563526" cy="233003"/>
            <a:chOff x="5683102" y="3826278"/>
            <a:chExt cx="563526" cy="233003"/>
          </a:xfrm>
        </p:grpSpPr>
        <p:sp>
          <p:nvSpPr>
            <p:cNvPr id="39" name="Rectangle: Rounded Corners 38">
              <a:extLst>
                <a:ext uri="{FF2B5EF4-FFF2-40B4-BE49-F238E27FC236}">
                  <a16:creationId xmlns:a16="http://schemas.microsoft.com/office/drawing/2014/main" id="{F5E10FEC-4613-87EA-C1C6-DE97E4C7FC25}"/>
                </a:ext>
              </a:extLst>
            </p:cNvPr>
            <p:cNvSpPr/>
            <p:nvPr/>
          </p:nvSpPr>
          <p:spPr>
            <a:xfrm>
              <a:off x="5683102" y="3968904"/>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Rounded Corners 39">
              <a:extLst>
                <a:ext uri="{FF2B5EF4-FFF2-40B4-BE49-F238E27FC236}">
                  <a16:creationId xmlns:a16="http://schemas.microsoft.com/office/drawing/2014/main" id="{2937DF13-D9C8-9ED4-AAF2-0A5191C0A11F}"/>
                </a:ext>
              </a:extLst>
            </p:cNvPr>
            <p:cNvSpPr/>
            <p:nvPr/>
          </p:nvSpPr>
          <p:spPr>
            <a:xfrm>
              <a:off x="5683102" y="3826278"/>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33" name="Group 1132">
            <a:extLst>
              <a:ext uri="{FF2B5EF4-FFF2-40B4-BE49-F238E27FC236}">
                <a16:creationId xmlns:a16="http://schemas.microsoft.com/office/drawing/2014/main" id="{E737A7D7-2F1F-E119-342D-C7F7212AFBE9}"/>
              </a:ext>
            </a:extLst>
          </p:cNvPr>
          <p:cNvGrpSpPr/>
          <p:nvPr/>
        </p:nvGrpSpPr>
        <p:grpSpPr>
          <a:xfrm>
            <a:off x="6573870" y="3827607"/>
            <a:ext cx="563526" cy="233003"/>
            <a:chOff x="6573870" y="3827607"/>
            <a:chExt cx="563526" cy="233003"/>
          </a:xfrm>
        </p:grpSpPr>
        <p:sp>
          <p:nvSpPr>
            <p:cNvPr id="41" name="Rectangle: Rounded Corners 40">
              <a:extLst>
                <a:ext uri="{FF2B5EF4-FFF2-40B4-BE49-F238E27FC236}">
                  <a16:creationId xmlns:a16="http://schemas.microsoft.com/office/drawing/2014/main" id="{40C7C538-6547-9F8A-7E48-D316267A5559}"/>
                </a:ext>
              </a:extLst>
            </p:cNvPr>
            <p:cNvSpPr/>
            <p:nvPr/>
          </p:nvSpPr>
          <p:spPr>
            <a:xfrm>
              <a:off x="6573870" y="3970233"/>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Rectangle: Rounded Corners 41">
              <a:extLst>
                <a:ext uri="{FF2B5EF4-FFF2-40B4-BE49-F238E27FC236}">
                  <a16:creationId xmlns:a16="http://schemas.microsoft.com/office/drawing/2014/main" id="{03762916-488E-EA87-76E1-27BBA3AF9B1C}"/>
                </a:ext>
              </a:extLst>
            </p:cNvPr>
            <p:cNvSpPr/>
            <p:nvPr/>
          </p:nvSpPr>
          <p:spPr>
            <a:xfrm>
              <a:off x="6573870" y="3827607"/>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3" name="Rectangle: Rounded Corners 42">
            <a:extLst>
              <a:ext uri="{FF2B5EF4-FFF2-40B4-BE49-F238E27FC236}">
                <a16:creationId xmlns:a16="http://schemas.microsoft.com/office/drawing/2014/main" id="{016CA1A2-A59E-6A62-7D05-6BDBDEEF6B74}"/>
              </a:ext>
            </a:extLst>
          </p:cNvPr>
          <p:cNvSpPr/>
          <p:nvPr/>
        </p:nvSpPr>
        <p:spPr>
          <a:xfrm>
            <a:off x="7460896" y="3991232"/>
            <a:ext cx="563526" cy="4571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Rounded Corners 43">
            <a:extLst>
              <a:ext uri="{FF2B5EF4-FFF2-40B4-BE49-F238E27FC236}">
                <a16:creationId xmlns:a16="http://schemas.microsoft.com/office/drawing/2014/main" id="{E5BF8651-26BF-A8E5-A4F5-B6444C788B34}"/>
              </a:ext>
            </a:extLst>
          </p:cNvPr>
          <p:cNvSpPr/>
          <p:nvPr/>
        </p:nvSpPr>
        <p:spPr>
          <a:xfrm>
            <a:off x="8383337" y="3968902"/>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Rectangle: Rounded Corners 45">
            <a:extLst>
              <a:ext uri="{FF2B5EF4-FFF2-40B4-BE49-F238E27FC236}">
                <a16:creationId xmlns:a16="http://schemas.microsoft.com/office/drawing/2014/main" id="{4A7541BB-BA80-B38B-0D3F-F10BC3E3FFA4}"/>
              </a:ext>
            </a:extLst>
          </p:cNvPr>
          <p:cNvSpPr/>
          <p:nvPr/>
        </p:nvSpPr>
        <p:spPr>
          <a:xfrm>
            <a:off x="9295656" y="4013560"/>
            <a:ext cx="563526" cy="4571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32" name="Group 1131">
            <a:extLst>
              <a:ext uri="{FF2B5EF4-FFF2-40B4-BE49-F238E27FC236}">
                <a16:creationId xmlns:a16="http://schemas.microsoft.com/office/drawing/2014/main" id="{838350BA-58DA-DBF2-FE79-C32862D61940}"/>
              </a:ext>
            </a:extLst>
          </p:cNvPr>
          <p:cNvGrpSpPr/>
          <p:nvPr/>
        </p:nvGrpSpPr>
        <p:grpSpPr>
          <a:xfrm>
            <a:off x="10176420" y="3825745"/>
            <a:ext cx="563526" cy="233003"/>
            <a:chOff x="10176420" y="3825745"/>
            <a:chExt cx="563526" cy="233003"/>
          </a:xfrm>
        </p:grpSpPr>
        <p:sp>
          <p:nvSpPr>
            <p:cNvPr id="47" name="Rectangle: Rounded Corners 46">
              <a:extLst>
                <a:ext uri="{FF2B5EF4-FFF2-40B4-BE49-F238E27FC236}">
                  <a16:creationId xmlns:a16="http://schemas.microsoft.com/office/drawing/2014/main" id="{FD585271-DA8D-D1CA-F62B-67789D055B76}"/>
                </a:ext>
              </a:extLst>
            </p:cNvPr>
            <p:cNvSpPr/>
            <p:nvPr/>
          </p:nvSpPr>
          <p:spPr>
            <a:xfrm>
              <a:off x="10176420" y="3968371"/>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ectangle: Rounded Corners 47">
              <a:extLst>
                <a:ext uri="{FF2B5EF4-FFF2-40B4-BE49-F238E27FC236}">
                  <a16:creationId xmlns:a16="http://schemas.microsoft.com/office/drawing/2014/main" id="{4F741FE3-9098-4D12-F3AB-E13CBF9A6812}"/>
                </a:ext>
              </a:extLst>
            </p:cNvPr>
            <p:cNvSpPr/>
            <p:nvPr/>
          </p:nvSpPr>
          <p:spPr>
            <a:xfrm>
              <a:off x="10176420" y="3825745"/>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31" name="Group 1130">
            <a:extLst>
              <a:ext uri="{FF2B5EF4-FFF2-40B4-BE49-F238E27FC236}">
                <a16:creationId xmlns:a16="http://schemas.microsoft.com/office/drawing/2014/main" id="{926BC96F-6252-7570-F560-ED40240091B0}"/>
              </a:ext>
            </a:extLst>
          </p:cNvPr>
          <p:cNvGrpSpPr/>
          <p:nvPr/>
        </p:nvGrpSpPr>
        <p:grpSpPr>
          <a:xfrm>
            <a:off x="11069509" y="3825745"/>
            <a:ext cx="563526" cy="233003"/>
            <a:chOff x="11069509" y="3825745"/>
            <a:chExt cx="563526" cy="233003"/>
          </a:xfrm>
        </p:grpSpPr>
        <p:sp>
          <p:nvSpPr>
            <p:cNvPr id="49" name="Rectangle: Rounded Corners 48">
              <a:extLst>
                <a:ext uri="{FF2B5EF4-FFF2-40B4-BE49-F238E27FC236}">
                  <a16:creationId xmlns:a16="http://schemas.microsoft.com/office/drawing/2014/main" id="{452E3176-245B-A095-87CB-91C8130F278D}"/>
                </a:ext>
              </a:extLst>
            </p:cNvPr>
            <p:cNvSpPr/>
            <p:nvPr/>
          </p:nvSpPr>
          <p:spPr>
            <a:xfrm>
              <a:off x="11069509" y="3968371"/>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ectangle: Rounded Corners 49">
              <a:extLst>
                <a:ext uri="{FF2B5EF4-FFF2-40B4-BE49-F238E27FC236}">
                  <a16:creationId xmlns:a16="http://schemas.microsoft.com/office/drawing/2014/main" id="{6D50877D-A574-0633-414E-D566269BBC97}"/>
                </a:ext>
              </a:extLst>
            </p:cNvPr>
            <p:cNvSpPr/>
            <p:nvPr/>
          </p:nvSpPr>
          <p:spPr>
            <a:xfrm>
              <a:off x="11069509" y="3825745"/>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35" name="Group 1134">
            <a:extLst>
              <a:ext uri="{FF2B5EF4-FFF2-40B4-BE49-F238E27FC236}">
                <a16:creationId xmlns:a16="http://schemas.microsoft.com/office/drawing/2014/main" id="{19AB4E9B-446D-AFA1-D75B-40B40216AAE2}"/>
              </a:ext>
            </a:extLst>
          </p:cNvPr>
          <p:cNvGrpSpPr/>
          <p:nvPr/>
        </p:nvGrpSpPr>
        <p:grpSpPr>
          <a:xfrm>
            <a:off x="5683102" y="4623418"/>
            <a:ext cx="563526" cy="233003"/>
            <a:chOff x="5683102" y="4623418"/>
            <a:chExt cx="563526" cy="233003"/>
          </a:xfrm>
        </p:grpSpPr>
        <p:sp>
          <p:nvSpPr>
            <p:cNvPr id="51" name="Rectangle: Rounded Corners 50">
              <a:extLst>
                <a:ext uri="{FF2B5EF4-FFF2-40B4-BE49-F238E27FC236}">
                  <a16:creationId xmlns:a16="http://schemas.microsoft.com/office/drawing/2014/main" id="{E5D56A27-C2C9-4A54-08BC-8198D9BDA159}"/>
                </a:ext>
              </a:extLst>
            </p:cNvPr>
            <p:cNvSpPr/>
            <p:nvPr/>
          </p:nvSpPr>
          <p:spPr>
            <a:xfrm>
              <a:off x="5683102" y="4766044"/>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Rounded Corners 51">
              <a:extLst>
                <a:ext uri="{FF2B5EF4-FFF2-40B4-BE49-F238E27FC236}">
                  <a16:creationId xmlns:a16="http://schemas.microsoft.com/office/drawing/2014/main" id="{876C213C-AF5D-CCDA-7B41-030FE3BE39E1}"/>
                </a:ext>
              </a:extLst>
            </p:cNvPr>
            <p:cNvSpPr/>
            <p:nvPr/>
          </p:nvSpPr>
          <p:spPr>
            <a:xfrm>
              <a:off x="5683102" y="4623418"/>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36" name="Group 1135">
            <a:extLst>
              <a:ext uri="{FF2B5EF4-FFF2-40B4-BE49-F238E27FC236}">
                <a16:creationId xmlns:a16="http://schemas.microsoft.com/office/drawing/2014/main" id="{41C03959-F85E-808C-74C2-B694C5FD9AA2}"/>
              </a:ext>
            </a:extLst>
          </p:cNvPr>
          <p:cNvGrpSpPr/>
          <p:nvPr/>
        </p:nvGrpSpPr>
        <p:grpSpPr>
          <a:xfrm>
            <a:off x="7460896" y="4623418"/>
            <a:ext cx="563526" cy="233003"/>
            <a:chOff x="7460896" y="4623418"/>
            <a:chExt cx="563526" cy="233003"/>
          </a:xfrm>
        </p:grpSpPr>
        <p:sp>
          <p:nvSpPr>
            <p:cNvPr id="57" name="Rectangle: Rounded Corners 56">
              <a:extLst>
                <a:ext uri="{FF2B5EF4-FFF2-40B4-BE49-F238E27FC236}">
                  <a16:creationId xmlns:a16="http://schemas.microsoft.com/office/drawing/2014/main" id="{AFC9C80D-8844-B5DC-4844-A0A2A655DE00}"/>
                </a:ext>
              </a:extLst>
            </p:cNvPr>
            <p:cNvSpPr/>
            <p:nvPr/>
          </p:nvSpPr>
          <p:spPr>
            <a:xfrm>
              <a:off x="7460896" y="4766044"/>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Rectangle: Rounded Corners 57">
              <a:extLst>
                <a:ext uri="{FF2B5EF4-FFF2-40B4-BE49-F238E27FC236}">
                  <a16:creationId xmlns:a16="http://schemas.microsoft.com/office/drawing/2014/main" id="{93F24566-E1DA-90AF-DD7E-D2BD3ACA9D44}"/>
                </a:ext>
              </a:extLst>
            </p:cNvPr>
            <p:cNvSpPr/>
            <p:nvPr/>
          </p:nvSpPr>
          <p:spPr>
            <a:xfrm>
              <a:off x="7460896" y="4623418"/>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37" name="Group 1136">
            <a:extLst>
              <a:ext uri="{FF2B5EF4-FFF2-40B4-BE49-F238E27FC236}">
                <a16:creationId xmlns:a16="http://schemas.microsoft.com/office/drawing/2014/main" id="{C0408A93-3D3B-66E2-31BF-74432F32B207}"/>
              </a:ext>
            </a:extLst>
          </p:cNvPr>
          <p:cNvGrpSpPr/>
          <p:nvPr/>
        </p:nvGrpSpPr>
        <p:grpSpPr>
          <a:xfrm>
            <a:off x="9295656" y="4623418"/>
            <a:ext cx="563526" cy="233003"/>
            <a:chOff x="9295656" y="4623418"/>
            <a:chExt cx="563526" cy="233003"/>
          </a:xfrm>
        </p:grpSpPr>
        <p:sp>
          <p:nvSpPr>
            <p:cNvPr id="60" name="Rectangle: Rounded Corners 59">
              <a:extLst>
                <a:ext uri="{FF2B5EF4-FFF2-40B4-BE49-F238E27FC236}">
                  <a16:creationId xmlns:a16="http://schemas.microsoft.com/office/drawing/2014/main" id="{189E8F6E-9ECE-FD37-DF2B-A7C8662399C1}"/>
                </a:ext>
              </a:extLst>
            </p:cNvPr>
            <p:cNvSpPr/>
            <p:nvPr/>
          </p:nvSpPr>
          <p:spPr>
            <a:xfrm>
              <a:off x="9295656" y="4766044"/>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Rectangle: Rounded Corners 60">
              <a:extLst>
                <a:ext uri="{FF2B5EF4-FFF2-40B4-BE49-F238E27FC236}">
                  <a16:creationId xmlns:a16="http://schemas.microsoft.com/office/drawing/2014/main" id="{C28448AF-D87D-1443-BE2C-6064E5423FA7}"/>
                </a:ext>
              </a:extLst>
            </p:cNvPr>
            <p:cNvSpPr/>
            <p:nvPr/>
          </p:nvSpPr>
          <p:spPr>
            <a:xfrm>
              <a:off x="9295656" y="4623418"/>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39" name="Group 1138">
            <a:extLst>
              <a:ext uri="{FF2B5EF4-FFF2-40B4-BE49-F238E27FC236}">
                <a16:creationId xmlns:a16="http://schemas.microsoft.com/office/drawing/2014/main" id="{C1F96FA5-4E93-1249-3E94-EE6BE0296E5F}"/>
              </a:ext>
            </a:extLst>
          </p:cNvPr>
          <p:cNvGrpSpPr/>
          <p:nvPr/>
        </p:nvGrpSpPr>
        <p:grpSpPr>
          <a:xfrm>
            <a:off x="8383337" y="5287039"/>
            <a:ext cx="563526" cy="375629"/>
            <a:chOff x="8383337" y="5287039"/>
            <a:chExt cx="563526" cy="375629"/>
          </a:xfrm>
        </p:grpSpPr>
        <p:sp>
          <p:nvSpPr>
            <p:cNvPr id="1088" name="Rectangle: Rounded Corners 1087">
              <a:extLst>
                <a:ext uri="{FF2B5EF4-FFF2-40B4-BE49-F238E27FC236}">
                  <a16:creationId xmlns:a16="http://schemas.microsoft.com/office/drawing/2014/main" id="{FBE8016C-65E0-30BE-CB3A-388726A59FD4}"/>
                </a:ext>
              </a:extLst>
            </p:cNvPr>
            <p:cNvSpPr/>
            <p:nvPr/>
          </p:nvSpPr>
          <p:spPr>
            <a:xfrm>
              <a:off x="8383337" y="5572291"/>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9" name="Rectangle: Rounded Corners 1088">
              <a:extLst>
                <a:ext uri="{FF2B5EF4-FFF2-40B4-BE49-F238E27FC236}">
                  <a16:creationId xmlns:a16="http://schemas.microsoft.com/office/drawing/2014/main" id="{0A03C36F-28A5-E62E-5463-44F1510F8CD1}"/>
                </a:ext>
              </a:extLst>
            </p:cNvPr>
            <p:cNvSpPr/>
            <p:nvPr/>
          </p:nvSpPr>
          <p:spPr>
            <a:xfrm>
              <a:off x="8383337" y="5429665"/>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0" name="Rectangle: Rounded Corners 1089">
              <a:extLst>
                <a:ext uri="{FF2B5EF4-FFF2-40B4-BE49-F238E27FC236}">
                  <a16:creationId xmlns:a16="http://schemas.microsoft.com/office/drawing/2014/main" id="{B6FDF071-0190-22A6-43A0-5EE5140AD5E6}"/>
                </a:ext>
              </a:extLst>
            </p:cNvPr>
            <p:cNvSpPr/>
            <p:nvPr/>
          </p:nvSpPr>
          <p:spPr>
            <a:xfrm>
              <a:off x="8383337" y="5287039"/>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38" name="Group 1137">
            <a:extLst>
              <a:ext uri="{FF2B5EF4-FFF2-40B4-BE49-F238E27FC236}">
                <a16:creationId xmlns:a16="http://schemas.microsoft.com/office/drawing/2014/main" id="{BBEEFE62-004F-3A2C-369C-81633F992B2D}"/>
              </a:ext>
            </a:extLst>
          </p:cNvPr>
          <p:cNvGrpSpPr/>
          <p:nvPr/>
        </p:nvGrpSpPr>
        <p:grpSpPr>
          <a:xfrm>
            <a:off x="11067572" y="5429665"/>
            <a:ext cx="563526" cy="233003"/>
            <a:chOff x="11067572" y="5429665"/>
            <a:chExt cx="563526" cy="233003"/>
          </a:xfrm>
        </p:grpSpPr>
        <p:sp>
          <p:nvSpPr>
            <p:cNvPr id="1092" name="Rectangle: Rounded Corners 1091">
              <a:extLst>
                <a:ext uri="{FF2B5EF4-FFF2-40B4-BE49-F238E27FC236}">
                  <a16:creationId xmlns:a16="http://schemas.microsoft.com/office/drawing/2014/main" id="{5CE0AD89-D995-BB01-D62D-101C499217DA}"/>
                </a:ext>
              </a:extLst>
            </p:cNvPr>
            <p:cNvSpPr/>
            <p:nvPr/>
          </p:nvSpPr>
          <p:spPr>
            <a:xfrm>
              <a:off x="11067572" y="5572291"/>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3" name="Rectangle: Rounded Corners 1092">
              <a:extLst>
                <a:ext uri="{FF2B5EF4-FFF2-40B4-BE49-F238E27FC236}">
                  <a16:creationId xmlns:a16="http://schemas.microsoft.com/office/drawing/2014/main" id="{6B361F3A-C999-DC3C-5609-F285D313DE3B}"/>
                </a:ext>
              </a:extLst>
            </p:cNvPr>
            <p:cNvSpPr/>
            <p:nvPr/>
          </p:nvSpPr>
          <p:spPr>
            <a:xfrm>
              <a:off x="11067572" y="5429665"/>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40" name="Group 1139">
            <a:extLst>
              <a:ext uri="{FF2B5EF4-FFF2-40B4-BE49-F238E27FC236}">
                <a16:creationId xmlns:a16="http://schemas.microsoft.com/office/drawing/2014/main" id="{94146D7D-4420-8B39-9FD6-E4F50C462B48}"/>
              </a:ext>
            </a:extLst>
          </p:cNvPr>
          <p:cNvGrpSpPr/>
          <p:nvPr/>
        </p:nvGrpSpPr>
        <p:grpSpPr>
          <a:xfrm>
            <a:off x="10167812" y="6067190"/>
            <a:ext cx="563526" cy="375629"/>
            <a:chOff x="10167812" y="6067190"/>
            <a:chExt cx="563526" cy="375629"/>
          </a:xfrm>
        </p:grpSpPr>
        <p:sp>
          <p:nvSpPr>
            <p:cNvPr id="1096" name="Rectangle: Rounded Corners 1095">
              <a:extLst>
                <a:ext uri="{FF2B5EF4-FFF2-40B4-BE49-F238E27FC236}">
                  <a16:creationId xmlns:a16="http://schemas.microsoft.com/office/drawing/2014/main" id="{933C265C-4C58-EE3A-034B-4289C8C44EF8}"/>
                </a:ext>
              </a:extLst>
            </p:cNvPr>
            <p:cNvSpPr/>
            <p:nvPr/>
          </p:nvSpPr>
          <p:spPr>
            <a:xfrm>
              <a:off x="10167812" y="6352442"/>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7" name="Rectangle: Rounded Corners 1096">
              <a:extLst>
                <a:ext uri="{FF2B5EF4-FFF2-40B4-BE49-F238E27FC236}">
                  <a16:creationId xmlns:a16="http://schemas.microsoft.com/office/drawing/2014/main" id="{7F62A7C8-53F1-228C-D158-EAD5941A6FAE}"/>
                </a:ext>
              </a:extLst>
            </p:cNvPr>
            <p:cNvSpPr/>
            <p:nvPr/>
          </p:nvSpPr>
          <p:spPr>
            <a:xfrm>
              <a:off x="10167812" y="6209816"/>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8" name="Rectangle: Rounded Corners 1097">
              <a:extLst>
                <a:ext uri="{FF2B5EF4-FFF2-40B4-BE49-F238E27FC236}">
                  <a16:creationId xmlns:a16="http://schemas.microsoft.com/office/drawing/2014/main" id="{7A10A2BD-330E-36B6-6B3D-3B417B4E133A}"/>
                </a:ext>
              </a:extLst>
            </p:cNvPr>
            <p:cNvSpPr/>
            <p:nvPr/>
          </p:nvSpPr>
          <p:spPr>
            <a:xfrm>
              <a:off x="10167812" y="6067190"/>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99" name="Rectangle: Rounded Corners 1098">
            <a:extLst>
              <a:ext uri="{FF2B5EF4-FFF2-40B4-BE49-F238E27FC236}">
                <a16:creationId xmlns:a16="http://schemas.microsoft.com/office/drawing/2014/main" id="{AFAC70E7-B0A3-2E1B-732C-9593DC46A930}"/>
              </a:ext>
            </a:extLst>
          </p:cNvPr>
          <p:cNvSpPr/>
          <p:nvPr/>
        </p:nvSpPr>
        <p:spPr>
          <a:xfrm>
            <a:off x="6571999" y="4766044"/>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1" name="Rectangle: Rounded Corners 1100">
            <a:extLst>
              <a:ext uri="{FF2B5EF4-FFF2-40B4-BE49-F238E27FC236}">
                <a16:creationId xmlns:a16="http://schemas.microsoft.com/office/drawing/2014/main" id="{5B881DAF-E520-1B80-21B0-C5ABE9D9BDB1}"/>
              </a:ext>
            </a:extLst>
          </p:cNvPr>
          <p:cNvSpPr/>
          <p:nvPr/>
        </p:nvSpPr>
        <p:spPr>
          <a:xfrm>
            <a:off x="6571999" y="5578007"/>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2" name="Rectangle: Rounded Corners 1101">
            <a:extLst>
              <a:ext uri="{FF2B5EF4-FFF2-40B4-BE49-F238E27FC236}">
                <a16:creationId xmlns:a16="http://schemas.microsoft.com/office/drawing/2014/main" id="{FB27392A-7184-DD24-CC2D-B297F15F6CAD}"/>
              </a:ext>
            </a:extLst>
          </p:cNvPr>
          <p:cNvSpPr/>
          <p:nvPr/>
        </p:nvSpPr>
        <p:spPr>
          <a:xfrm>
            <a:off x="10167812" y="5581263"/>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3" name="Rectangle: Rounded Corners 1102">
            <a:extLst>
              <a:ext uri="{FF2B5EF4-FFF2-40B4-BE49-F238E27FC236}">
                <a16:creationId xmlns:a16="http://schemas.microsoft.com/office/drawing/2014/main" id="{04CB55BA-CB6A-FF34-8989-27E4374D430D}"/>
              </a:ext>
            </a:extLst>
          </p:cNvPr>
          <p:cNvSpPr/>
          <p:nvPr/>
        </p:nvSpPr>
        <p:spPr>
          <a:xfrm>
            <a:off x="5678915" y="6356099"/>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4" name="Rectangle: Rounded Corners 1103">
            <a:extLst>
              <a:ext uri="{FF2B5EF4-FFF2-40B4-BE49-F238E27FC236}">
                <a16:creationId xmlns:a16="http://schemas.microsoft.com/office/drawing/2014/main" id="{D4793CB2-084E-927F-FC94-18445746F4AE}"/>
              </a:ext>
            </a:extLst>
          </p:cNvPr>
          <p:cNvSpPr/>
          <p:nvPr/>
        </p:nvSpPr>
        <p:spPr>
          <a:xfrm>
            <a:off x="11075260" y="6352441"/>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5" name="Rectangle: Rounded Corners 1104">
            <a:extLst>
              <a:ext uri="{FF2B5EF4-FFF2-40B4-BE49-F238E27FC236}">
                <a16:creationId xmlns:a16="http://schemas.microsoft.com/office/drawing/2014/main" id="{5949AE42-019A-731C-1BF1-000BF8528028}"/>
              </a:ext>
            </a:extLst>
          </p:cNvPr>
          <p:cNvSpPr/>
          <p:nvPr/>
        </p:nvSpPr>
        <p:spPr>
          <a:xfrm>
            <a:off x="10161905" y="4760851"/>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6" name="Rectangle: Rounded Corners 1105">
            <a:extLst>
              <a:ext uri="{FF2B5EF4-FFF2-40B4-BE49-F238E27FC236}">
                <a16:creationId xmlns:a16="http://schemas.microsoft.com/office/drawing/2014/main" id="{3584AB7C-789B-AA16-0475-A30A0FBB31F0}"/>
              </a:ext>
            </a:extLst>
          </p:cNvPr>
          <p:cNvSpPr/>
          <p:nvPr/>
        </p:nvSpPr>
        <p:spPr>
          <a:xfrm>
            <a:off x="11076338" y="4760851"/>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7" name="Rectangle: Rounded Corners 1106">
            <a:extLst>
              <a:ext uri="{FF2B5EF4-FFF2-40B4-BE49-F238E27FC236}">
                <a16:creationId xmlns:a16="http://schemas.microsoft.com/office/drawing/2014/main" id="{A4FCF82F-BA51-639A-7F3F-27D9FC63A999}"/>
              </a:ext>
            </a:extLst>
          </p:cNvPr>
          <p:cNvSpPr/>
          <p:nvPr/>
        </p:nvSpPr>
        <p:spPr>
          <a:xfrm>
            <a:off x="8391889" y="4760851"/>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8" name="Rectangle: Rounded Corners 1107">
            <a:extLst>
              <a:ext uri="{FF2B5EF4-FFF2-40B4-BE49-F238E27FC236}">
                <a16:creationId xmlns:a16="http://schemas.microsoft.com/office/drawing/2014/main" id="{AE617E1A-ED0D-2E05-07D4-756EFA538CED}"/>
              </a:ext>
            </a:extLst>
          </p:cNvPr>
          <p:cNvSpPr/>
          <p:nvPr/>
        </p:nvSpPr>
        <p:spPr>
          <a:xfrm>
            <a:off x="9295656" y="6352441"/>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9" name="Rectangle: Rounded Corners 1108">
            <a:extLst>
              <a:ext uri="{FF2B5EF4-FFF2-40B4-BE49-F238E27FC236}">
                <a16:creationId xmlns:a16="http://schemas.microsoft.com/office/drawing/2014/main" id="{E40ADCCF-0244-43EC-4575-180C78B138E7}"/>
              </a:ext>
            </a:extLst>
          </p:cNvPr>
          <p:cNvSpPr/>
          <p:nvPr/>
        </p:nvSpPr>
        <p:spPr>
          <a:xfrm>
            <a:off x="7457967" y="5581263"/>
            <a:ext cx="563526" cy="4571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0" name="Rectangle: Rounded Corners 1109">
            <a:extLst>
              <a:ext uri="{FF2B5EF4-FFF2-40B4-BE49-F238E27FC236}">
                <a16:creationId xmlns:a16="http://schemas.microsoft.com/office/drawing/2014/main" id="{E478713F-B0CE-2B09-3D60-B00C7F191B4B}"/>
              </a:ext>
            </a:extLst>
          </p:cNvPr>
          <p:cNvSpPr/>
          <p:nvPr/>
        </p:nvSpPr>
        <p:spPr>
          <a:xfrm>
            <a:off x="9295656" y="5612725"/>
            <a:ext cx="563526" cy="4571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1" name="Rectangle: Rounded Corners 1110">
            <a:extLst>
              <a:ext uri="{FF2B5EF4-FFF2-40B4-BE49-F238E27FC236}">
                <a16:creationId xmlns:a16="http://schemas.microsoft.com/office/drawing/2014/main" id="{2896AAC8-D0A8-0F41-A46D-1F50EBFBBA5A}"/>
              </a:ext>
            </a:extLst>
          </p:cNvPr>
          <p:cNvSpPr/>
          <p:nvPr/>
        </p:nvSpPr>
        <p:spPr>
          <a:xfrm>
            <a:off x="8383337" y="6401287"/>
            <a:ext cx="563526" cy="4571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2" name="Rectangle: Rounded Corners 1111">
            <a:extLst>
              <a:ext uri="{FF2B5EF4-FFF2-40B4-BE49-F238E27FC236}">
                <a16:creationId xmlns:a16="http://schemas.microsoft.com/office/drawing/2014/main" id="{2B0FFA85-0B98-5868-11D3-FC6EA5B89B51}"/>
              </a:ext>
            </a:extLst>
          </p:cNvPr>
          <p:cNvSpPr/>
          <p:nvPr/>
        </p:nvSpPr>
        <p:spPr>
          <a:xfrm>
            <a:off x="7457967" y="6394536"/>
            <a:ext cx="563526" cy="4571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 name="Group 2">
            <a:extLst>
              <a:ext uri="{FF2B5EF4-FFF2-40B4-BE49-F238E27FC236}">
                <a16:creationId xmlns:a16="http://schemas.microsoft.com/office/drawing/2014/main" id="{E5A390E5-87E9-1754-0FBE-FFB93053FB7B}"/>
              </a:ext>
            </a:extLst>
          </p:cNvPr>
          <p:cNvGrpSpPr/>
          <p:nvPr/>
        </p:nvGrpSpPr>
        <p:grpSpPr>
          <a:xfrm>
            <a:off x="5672182" y="5421649"/>
            <a:ext cx="563526" cy="233003"/>
            <a:chOff x="11067572" y="5429665"/>
            <a:chExt cx="563526" cy="233003"/>
          </a:xfrm>
        </p:grpSpPr>
        <p:sp>
          <p:nvSpPr>
            <p:cNvPr id="45" name="Rectangle: Rounded Corners 44">
              <a:extLst>
                <a:ext uri="{FF2B5EF4-FFF2-40B4-BE49-F238E27FC236}">
                  <a16:creationId xmlns:a16="http://schemas.microsoft.com/office/drawing/2014/main" id="{B366398F-FA6A-5555-8561-4B13DB81FED0}"/>
                </a:ext>
              </a:extLst>
            </p:cNvPr>
            <p:cNvSpPr/>
            <p:nvPr/>
          </p:nvSpPr>
          <p:spPr>
            <a:xfrm>
              <a:off x="11067572" y="5572291"/>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Rectangle: Rounded Corners 52">
              <a:extLst>
                <a:ext uri="{FF2B5EF4-FFF2-40B4-BE49-F238E27FC236}">
                  <a16:creationId xmlns:a16="http://schemas.microsoft.com/office/drawing/2014/main" id="{510518D0-71D0-1DAE-609E-BB37DCDAC041}"/>
                </a:ext>
              </a:extLst>
            </p:cNvPr>
            <p:cNvSpPr/>
            <p:nvPr/>
          </p:nvSpPr>
          <p:spPr>
            <a:xfrm>
              <a:off x="11067572" y="5429665"/>
              <a:ext cx="563526" cy="9037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5482777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9" name="Rectangle 114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dirty="0">
                <a:solidFill>
                  <a:schemeClr val="tx1"/>
                </a:solidFill>
                <a:latin typeface="+mj-lt"/>
                <a:ea typeface="+mj-ea"/>
                <a:cs typeface="+mj-cs"/>
              </a:rPr>
              <a:t>Simplified Self Attention</a:t>
            </a:r>
          </a:p>
        </p:txBody>
      </p:sp>
      <p:sp>
        <p:nvSpPr>
          <p:cNvPr id="115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2900861-3787-1E10-AD8C-49FF48D5C389}"/>
              </a:ext>
            </a:extLst>
          </p:cNvPr>
          <p:cNvSpPr txBox="1"/>
          <p:nvPr/>
        </p:nvSpPr>
        <p:spPr>
          <a:xfrm>
            <a:off x="838200" y="1929384"/>
            <a:ext cx="10515600" cy="425196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200" dirty="0"/>
              <a:t>Attention scores = similarity between all tokens’ embedding vectors</a:t>
            </a:r>
          </a:p>
          <a:p>
            <a:pPr marL="285750" indent="-228600">
              <a:lnSpc>
                <a:spcPct val="90000"/>
              </a:lnSpc>
              <a:spcAft>
                <a:spcPts val="600"/>
              </a:spcAft>
              <a:buFont typeface="Arial" panose="020B0604020202020204" pitchFamily="34" charset="0"/>
              <a:buChar char="•"/>
            </a:pPr>
            <a:r>
              <a:rPr lang="en-US" sz="2200" dirty="0"/>
              <a:t>Similarity between vectors </a:t>
            </a:r>
            <a:r>
              <a:rPr lang="en-US" sz="2200" dirty="0">
                <a:sym typeface="Wingdings" panose="05000000000000000000" pitchFamily="2" charset="2"/>
              </a:rPr>
              <a:t> Vector d</a:t>
            </a:r>
            <a:r>
              <a:rPr lang="en-US" sz="2200" dirty="0"/>
              <a:t>ot product</a:t>
            </a:r>
          </a:p>
          <a:p>
            <a:pPr marL="285750" indent="-228600">
              <a:lnSpc>
                <a:spcPct val="90000"/>
              </a:lnSpc>
              <a:spcAft>
                <a:spcPts val="600"/>
              </a:spcAft>
              <a:buFont typeface="Arial" panose="020B0604020202020204" pitchFamily="34" charset="0"/>
              <a:buChar char="•"/>
            </a:pPr>
            <a:r>
              <a:rPr lang="en-US" sz="2200" dirty="0"/>
              <a:t>Attention weights = </a:t>
            </a:r>
            <a:r>
              <a:rPr lang="en-US" sz="2200" dirty="0" err="1"/>
              <a:t>Softmax</a:t>
            </a:r>
            <a:r>
              <a:rPr lang="en-US" sz="2200" dirty="0"/>
              <a:t> (Attention scores)</a:t>
            </a:r>
          </a:p>
          <a:p>
            <a:pPr marL="285750" indent="-228600">
              <a:lnSpc>
                <a:spcPct val="90000"/>
              </a:lnSpc>
              <a:spcAft>
                <a:spcPts val="600"/>
              </a:spcAft>
              <a:buFont typeface="Arial" panose="020B0604020202020204" pitchFamily="34" charset="0"/>
              <a:buChar char="•"/>
            </a:pPr>
            <a:endParaRPr lang="en-US" sz="2200" dirty="0"/>
          </a:p>
          <a:p>
            <a:pPr marL="285750" indent="-228600">
              <a:lnSpc>
                <a:spcPct val="90000"/>
              </a:lnSpc>
              <a:spcAft>
                <a:spcPts val="600"/>
              </a:spcAft>
              <a:buFont typeface="Arial" panose="020B0604020202020204" pitchFamily="34" charset="0"/>
              <a:buChar char="•"/>
            </a:pPr>
            <a:endParaRPr lang="en-US" sz="2200" dirty="0"/>
          </a:p>
          <a:p>
            <a:pPr marL="285750" indent="-228600">
              <a:lnSpc>
                <a:spcPct val="90000"/>
              </a:lnSpc>
              <a:spcAft>
                <a:spcPts val="600"/>
              </a:spcAft>
              <a:buFont typeface="Arial" panose="020B0604020202020204" pitchFamily="34" charset="0"/>
              <a:buChar char="•"/>
            </a:pPr>
            <a:endParaRPr lang="en-US" sz="2200" dirty="0"/>
          </a:p>
          <a:p>
            <a:pPr marL="285750" indent="-228600">
              <a:lnSpc>
                <a:spcPct val="90000"/>
              </a:lnSpc>
              <a:spcAft>
                <a:spcPts val="600"/>
              </a:spcAft>
              <a:buFont typeface="Arial" panose="020B0604020202020204" pitchFamily="34" charset="0"/>
              <a:buChar char="•"/>
            </a:pPr>
            <a:endParaRPr lang="en-US" sz="2200" dirty="0"/>
          </a:p>
        </p:txBody>
      </p:sp>
    </p:spTree>
    <p:extLst>
      <p:ext uri="{BB962C8B-B14F-4D97-AF65-F5344CB8AC3E}">
        <p14:creationId xmlns:p14="http://schemas.microsoft.com/office/powerpoint/2010/main" val="158039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10FFE0-3545-6547-F29D-DEEA99A86B80}"/>
              </a:ext>
            </a:extLst>
          </p:cNvPr>
          <p:cNvSpPr>
            <a:spLocks noGrp="1"/>
          </p:cNvSpPr>
          <p:nvPr>
            <p:ph type="title"/>
          </p:nvPr>
        </p:nvSpPr>
        <p:spPr>
          <a:xfrm>
            <a:off x="572493" y="238539"/>
            <a:ext cx="11018520" cy="1434415"/>
          </a:xfrm>
        </p:spPr>
        <p:txBody>
          <a:bodyPr anchor="b">
            <a:normAutofit/>
          </a:bodyPr>
          <a:lstStyle/>
          <a:p>
            <a:r>
              <a:rPr lang="en-CA" sz="5400" dirty="0"/>
              <a:t>Disclaimer</a:t>
            </a:r>
          </a:p>
        </p:txBody>
      </p:sp>
      <p:sp>
        <p:nvSpPr>
          <p:cNvPr id="8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304DC8-2333-36DB-FC70-3DDDB19CCD95}"/>
              </a:ext>
            </a:extLst>
          </p:cNvPr>
          <p:cNvSpPr>
            <a:spLocks noGrp="1"/>
          </p:cNvSpPr>
          <p:nvPr>
            <p:ph idx="1"/>
          </p:nvPr>
        </p:nvSpPr>
        <p:spPr>
          <a:xfrm>
            <a:off x="572493" y="2071316"/>
            <a:ext cx="6713552" cy="4119172"/>
          </a:xfrm>
        </p:spPr>
        <p:txBody>
          <a:bodyPr anchor="t">
            <a:normAutofit/>
          </a:bodyPr>
          <a:lstStyle/>
          <a:p>
            <a:r>
              <a:rPr lang="en-US" sz="2400" dirty="0"/>
              <a:t>There will be details</a:t>
            </a:r>
          </a:p>
          <a:p>
            <a:r>
              <a:rPr lang="en-US" sz="2400" dirty="0"/>
              <a:t>And there will be a bit of </a:t>
            </a:r>
            <a:r>
              <a:rPr lang="en-US" sz="2400" dirty="0" err="1"/>
              <a:t>Maths</a:t>
            </a:r>
            <a:endParaRPr lang="en-US" sz="2400" dirty="0"/>
          </a:p>
          <a:p>
            <a:endParaRPr lang="en-CA" sz="2200" dirty="0"/>
          </a:p>
          <a:p>
            <a:endParaRPr lang="en-CA" sz="2200" dirty="0"/>
          </a:p>
          <a:p>
            <a:endParaRPr lang="en-CA" sz="2200" dirty="0"/>
          </a:p>
        </p:txBody>
      </p:sp>
      <p:pic>
        <p:nvPicPr>
          <p:cNvPr id="14" name="Picture 13" descr="A close up of a circuit board&#10;&#10;Description automatically generated">
            <a:extLst>
              <a:ext uri="{FF2B5EF4-FFF2-40B4-BE49-F238E27FC236}">
                <a16:creationId xmlns:a16="http://schemas.microsoft.com/office/drawing/2014/main" id="{FD09699C-BAD2-0D79-1596-C411B81CF1EE}"/>
              </a:ext>
            </a:extLst>
          </p:cNvPr>
          <p:cNvPicPr>
            <a:picLocks noChangeAspect="1"/>
          </p:cNvPicPr>
          <p:nvPr/>
        </p:nvPicPr>
        <p:blipFill rotWithShape="1">
          <a:blip r:embed="rId2"/>
          <a:srcRect l="30164" r="15722" b="2"/>
          <a:stretch/>
        </p:blipFill>
        <p:spPr>
          <a:xfrm>
            <a:off x="7675658" y="2093976"/>
            <a:ext cx="3941064" cy="4096512"/>
          </a:xfrm>
          <a:prstGeom prst="rect">
            <a:avLst/>
          </a:prstGeom>
        </p:spPr>
      </p:pic>
    </p:spTree>
    <p:extLst>
      <p:ext uri="{BB962C8B-B14F-4D97-AF65-F5344CB8AC3E}">
        <p14:creationId xmlns:p14="http://schemas.microsoft.com/office/powerpoint/2010/main" val="15326639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2" name="Rectangle 114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635000" y="640823"/>
            <a:ext cx="3418659" cy="5583148"/>
          </a:xfrm>
        </p:spPr>
        <p:txBody>
          <a:bodyPr anchor="ctr">
            <a:normAutofit/>
          </a:bodyPr>
          <a:lstStyle/>
          <a:p>
            <a:r>
              <a:rPr lang="en-US" sz="5400" dirty="0"/>
              <a:t>Simplified Self Attention</a:t>
            </a:r>
            <a:endParaRPr lang="en-CA" sz="5400" dirty="0"/>
          </a:p>
        </p:txBody>
      </p:sp>
      <p:sp>
        <p:nvSpPr>
          <p:cNvPr id="114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8" name="Group 1027">
            <a:extLst>
              <a:ext uri="{FF2B5EF4-FFF2-40B4-BE49-F238E27FC236}">
                <a16:creationId xmlns:a16="http://schemas.microsoft.com/office/drawing/2014/main" id="{F66AE0F4-02C2-8144-98B0-2E63B6C08AC9}"/>
              </a:ext>
            </a:extLst>
          </p:cNvPr>
          <p:cNvGrpSpPr/>
          <p:nvPr/>
        </p:nvGrpSpPr>
        <p:grpSpPr>
          <a:xfrm>
            <a:off x="4542760" y="640822"/>
            <a:ext cx="7136354" cy="5861092"/>
            <a:chOff x="4542760" y="640822"/>
            <a:chExt cx="7136354" cy="5861092"/>
          </a:xfrm>
        </p:grpSpPr>
        <p:sp>
          <p:nvSpPr>
            <p:cNvPr id="1137" name="TextBox 1136">
              <a:extLst>
                <a:ext uri="{FF2B5EF4-FFF2-40B4-BE49-F238E27FC236}">
                  <a16:creationId xmlns:a16="http://schemas.microsoft.com/office/drawing/2014/main" id="{3EA2F5E8-9F16-AD6E-4C10-94EF32B4D726}"/>
                </a:ext>
              </a:extLst>
            </p:cNvPr>
            <p:cNvSpPr txBox="1"/>
            <p:nvPr/>
          </p:nvSpPr>
          <p:spPr>
            <a:xfrm>
              <a:off x="9900715" y="2030260"/>
              <a:ext cx="740591" cy="1216622"/>
            </a:xfrm>
            <a:prstGeom prst="rect">
              <a:avLst/>
            </a:prstGeom>
            <a:noFill/>
          </p:spPr>
          <p:txBody>
            <a:bodyPr wrap="square" rtlCol="0">
              <a:spAutoFit/>
            </a:bodyPr>
            <a:lstStyle/>
            <a:p>
              <a:pPr defTabSz="748894">
                <a:spcAft>
                  <a:spcPts val="630"/>
                </a:spcAft>
              </a:pPr>
              <a:r>
                <a:rPr lang="en-US" sz="5897" kern="1200" dirty="0">
                  <a:solidFill>
                    <a:schemeClr val="tx1"/>
                  </a:solidFill>
                  <a:latin typeface="+mn-lt"/>
                  <a:ea typeface="+mn-ea"/>
                  <a:cs typeface="+mn-cs"/>
                </a:rPr>
                <a:t>…</a:t>
              </a:r>
              <a:endParaRPr lang="en-CA" dirty="0"/>
            </a:p>
          </p:txBody>
        </p:sp>
        <p:sp>
          <p:nvSpPr>
            <p:cNvPr id="6" name="TextBox 5">
              <a:extLst>
                <a:ext uri="{FF2B5EF4-FFF2-40B4-BE49-F238E27FC236}">
                  <a16:creationId xmlns:a16="http://schemas.microsoft.com/office/drawing/2014/main" id="{EBB04FDC-F115-248C-7115-76B0850CB4DC}"/>
                </a:ext>
              </a:extLst>
            </p:cNvPr>
            <p:cNvSpPr txBox="1"/>
            <p:nvPr/>
          </p:nvSpPr>
          <p:spPr>
            <a:xfrm>
              <a:off x="5427962" y="640824"/>
              <a:ext cx="867601" cy="383182"/>
            </a:xfrm>
            <a:prstGeom prst="rect">
              <a:avLst/>
            </a:prstGeom>
            <a:pattFill prst="ltVert">
              <a:fgClr>
                <a:schemeClr val="accent5"/>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token1</a:t>
              </a:r>
              <a:endParaRPr lang="en-CA" dirty="0"/>
            </a:p>
          </p:txBody>
        </p:sp>
        <p:sp>
          <p:nvSpPr>
            <p:cNvPr id="7" name="TextBox 6">
              <a:extLst>
                <a:ext uri="{FF2B5EF4-FFF2-40B4-BE49-F238E27FC236}">
                  <a16:creationId xmlns:a16="http://schemas.microsoft.com/office/drawing/2014/main" id="{5CF776FC-7B14-8B6F-4DD6-E139F06ADC45}"/>
                </a:ext>
              </a:extLst>
            </p:cNvPr>
            <p:cNvSpPr txBox="1"/>
            <p:nvPr/>
          </p:nvSpPr>
          <p:spPr>
            <a:xfrm>
              <a:off x="7171102" y="640824"/>
              <a:ext cx="867601" cy="383182"/>
            </a:xfrm>
            <a:prstGeom prst="rect">
              <a:avLst/>
            </a:prstGeom>
            <a:pattFill prst="ltVert">
              <a:fgClr>
                <a:schemeClr val="accent5"/>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token2</a:t>
              </a:r>
              <a:endParaRPr lang="en-CA" dirty="0"/>
            </a:p>
          </p:txBody>
        </p:sp>
        <p:sp>
          <p:nvSpPr>
            <p:cNvPr id="8" name="TextBox 7">
              <a:extLst>
                <a:ext uri="{FF2B5EF4-FFF2-40B4-BE49-F238E27FC236}">
                  <a16:creationId xmlns:a16="http://schemas.microsoft.com/office/drawing/2014/main" id="{D92ECFF8-B0DF-E3A6-ACED-34F0C706D73D}"/>
                </a:ext>
              </a:extLst>
            </p:cNvPr>
            <p:cNvSpPr txBox="1"/>
            <p:nvPr/>
          </p:nvSpPr>
          <p:spPr>
            <a:xfrm>
              <a:off x="8889267" y="640823"/>
              <a:ext cx="867601" cy="383182"/>
            </a:xfrm>
            <a:prstGeom prst="rect">
              <a:avLst/>
            </a:prstGeom>
            <a:pattFill prst="ltVert">
              <a:fgClr>
                <a:schemeClr val="accent5"/>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token3</a:t>
              </a:r>
              <a:endParaRPr lang="en-CA" dirty="0"/>
            </a:p>
          </p:txBody>
        </p:sp>
        <p:sp>
          <p:nvSpPr>
            <p:cNvPr id="9" name="TextBox 8">
              <a:extLst>
                <a:ext uri="{FF2B5EF4-FFF2-40B4-BE49-F238E27FC236}">
                  <a16:creationId xmlns:a16="http://schemas.microsoft.com/office/drawing/2014/main" id="{14C93F4F-DAE7-CDC1-1740-19BCD40053F9}"/>
                </a:ext>
              </a:extLst>
            </p:cNvPr>
            <p:cNvSpPr txBox="1"/>
            <p:nvPr/>
          </p:nvSpPr>
          <p:spPr>
            <a:xfrm>
              <a:off x="10725178" y="640822"/>
              <a:ext cx="953936" cy="383182"/>
            </a:xfrm>
            <a:prstGeom prst="rect">
              <a:avLst/>
            </a:prstGeom>
            <a:pattFill prst="ltVert">
              <a:fgClr>
                <a:schemeClr val="accent5"/>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t>tokenN</a:t>
              </a:r>
              <a:endParaRPr lang="en-CA" dirty="0"/>
            </a:p>
          </p:txBody>
        </p:sp>
        <p:sp>
          <p:nvSpPr>
            <p:cNvPr id="10" name="TextBox 9">
              <a:extLst>
                <a:ext uri="{FF2B5EF4-FFF2-40B4-BE49-F238E27FC236}">
                  <a16:creationId xmlns:a16="http://schemas.microsoft.com/office/drawing/2014/main" id="{42E3E871-282E-25F1-77D3-0194DE4A3300}"/>
                </a:ext>
              </a:extLst>
            </p:cNvPr>
            <p:cNvSpPr txBox="1"/>
            <p:nvPr/>
          </p:nvSpPr>
          <p:spPr>
            <a:xfrm>
              <a:off x="4542760" y="1080989"/>
              <a:ext cx="866041" cy="383182"/>
            </a:xfrm>
            <a:prstGeom prst="rect">
              <a:avLst/>
            </a:prstGeom>
            <a:pattFill prst="ltVert">
              <a:fgClr>
                <a:schemeClr val="accent5"/>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token4</a:t>
              </a:r>
              <a:endParaRPr lang="en-CA" dirty="0"/>
            </a:p>
          </p:txBody>
        </p:sp>
        <p:cxnSp>
          <p:nvCxnSpPr>
            <p:cNvPr id="12" name="Straight Arrow Connector 11">
              <a:extLst>
                <a:ext uri="{FF2B5EF4-FFF2-40B4-BE49-F238E27FC236}">
                  <a16:creationId xmlns:a16="http://schemas.microsoft.com/office/drawing/2014/main" id="{7B69B9AC-F566-1E1F-C4EE-652E4EA5C2D1}"/>
                </a:ext>
              </a:extLst>
            </p:cNvPr>
            <p:cNvCxnSpPr>
              <a:cxnSpLocks/>
              <a:stCxn id="1027" idx="4"/>
              <a:endCxn id="26" idx="0"/>
            </p:cNvCxnSpPr>
            <p:nvPr/>
          </p:nvCxnSpPr>
          <p:spPr>
            <a:xfrm>
              <a:off x="5863446" y="1833553"/>
              <a:ext cx="8263" cy="67396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3BBDD5A-87F9-1088-7C40-6E66EBFAA601}"/>
                </a:ext>
              </a:extLst>
            </p:cNvPr>
            <p:cNvCxnSpPr>
              <a:cxnSpLocks/>
              <a:stCxn id="1033" idx="4"/>
              <a:endCxn id="31" idx="0"/>
            </p:cNvCxnSpPr>
            <p:nvPr/>
          </p:nvCxnSpPr>
          <p:spPr>
            <a:xfrm>
              <a:off x="7605010" y="1833554"/>
              <a:ext cx="3081" cy="6739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359335E-0D91-31FE-7A0D-D9374385C55D}"/>
                </a:ext>
              </a:extLst>
            </p:cNvPr>
            <p:cNvCxnSpPr>
              <a:cxnSpLocks/>
              <a:stCxn id="1039" idx="4"/>
              <a:endCxn id="32" idx="0"/>
            </p:cNvCxnSpPr>
            <p:nvPr/>
          </p:nvCxnSpPr>
          <p:spPr>
            <a:xfrm>
              <a:off x="9328396" y="1833554"/>
              <a:ext cx="2831" cy="67396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D9E683AF-CD13-B22B-7034-44C74665B928}"/>
                </a:ext>
              </a:extLst>
            </p:cNvPr>
            <p:cNvCxnSpPr>
              <a:cxnSpLocks/>
              <a:stCxn id="1045" idx="4"/>
              <a:endCxn id="33" idx="0"/>
            </p:cNvCxnSpPr>
            <p:nvPr/>
          </p:nvCxnSpPr>
          <p:spPr>
            <a:xfrm flipH="1">
              <a:off x="11206909" y="1833554"/>
              <a:ext cx="3647" cy="67396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3210F22F-CDA8-ECC3-AE14-8423058711FA}"/>
                </a:ext>
              </a:extLst>
            </p:cNvPr>
            <p:cNvSpPr txBox="1"/>
            <p:nvPr/>
          </p:nvSpPr>
          <p:spPr>
            <a:xfrm>
              <a:off x="5437909" y="2507515"/>
              <a:ext cx="867600" cy="383182"/>
            </a:xfrm>
            <a:prstGeom prst="rect">
              <a:avLst/>
            </a:prstGeom>
            <a:pattFill prst="ltVert">
              <a:fgClr>
                <a:schemeClr val="accent1">
                  <a:lumMod val="50000"/>
                </a:schemeClr>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score</a:t>
              </a:r>
              <a:r>
                <a:rPr lang="en-US" sz="1890" kern="1200" dirty="0">
                  <a:solidFill>
                    <a:schemeClr val="dk1"/>
                  </a:solidFill>
                  <a:latin typeface="+mn-lt"/>
                  <a:ea typeface="+mn-ea"/>
                  <a:cs typeface="+mn-cs"/>
                </a:rPr>
                <a:t>1</a:t>
              </a:r>
              <a:endParaRPr lang="en-CA" dirty="0"/>
            </a:p>
          </p:txBody>
        </p:sp>
        <p:cxnSp>
          <p:nvCxnSpPr>
            <p:cNvPr id="28" name="Connector: Elbow 27">
              <a:extLst>
                <a:ext uri="{FF2B5EF4-FFF2-40B4-BE49-F238E27FC236}">
                  <a16:creationId xmlns:a16="http://schemas.microsoft.com/office/drawing/2014/main" id="{20BEA55F-848F-7BE0-0CF5-A4ED01FB0785}"/>
                </a:ext>
              </a:extLst>
            </p:cNvPr>
            <p:cNvCxnSpPr>
              <a:cxnSpLocks/>
              <a:stCxn id="10" idx="3"/>
              <a:endCxn id="1027" idx="2"/>
            </p:cNvCxnSpPr>
            <p:nvPr/>
          </p:nvCxnSpPr>
          <p:spPr>
            <a:xfrm>
              <a:off x="5408801" y="1272580"/>
              <a:ext cx="300091" cy="41800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5E3D6982-BA7B-8614-B406-377C4438487A}"/>
                </a:ext>
              </a:extLst>
            </p:cNvPr>
            <p:cNvSpPr txBox="1"/>
            <p:nvPr/>
          </p:nvSpPr>
          <p:spPr>
            <a:xfrm>
              <a:off x="7174292" y="2507518"/>
              <a:ext cx="867600" cy="383182"/>
            </a:xfrm>
            <a:prstGeom prst="rect">
              <a:avLst/>
            </a:prstGeom>
            <a:pattFill prst="ltVert">
              <a:fgClr>
                <a:schemeClr val="accent1">
                  <a:lumMod val="50000"/>
                </a:schemeClr>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score</a:t>
              </a:r>
              <a:r>
                <a:rPr lang="en-US" sz="1890" kern="1200" dirty="0">
                  <a:solidFill>
                    <a:schemeClr val="dk1"/>
                  </a:solidFill>
                  <a:latin typeface="+mn-lt"/>
                  <a:ea typeface="+mn-ea"/>
                  <a:cs typeface="+mn-cs"/>
                </a:rPr>
                <a:t>2</a:t>
              </a:r>
              <a:endParaRPr lang="en-CA" dirty="0"/>
            </a:p>
          </p:txBody>
        </p:sp>
        <p:sp>
          <p:nvSpPr>
            <p:cNvPr id="32" name="TextBox 31">
              <a:extLst>
                <a:ext uri="{FF2B5EF4-FFF2-40B4-BE49-F238E27FC236}">
                  <a16:creationId xmlns:a16="http://schemas.microsoft.com/office/drawing/2014/main" id="{7F753F45-57A8-0C02-0628-D608D1B02690}"/>
                </a:ext>
              </a:extLst>
            </p:cNvPr>
            <p:cNvSpPr txBox="1"/>
            <p:nvPr/>
          </p:nvSpPr>
          <p:spPr>
            <a:xfrm>
              <a:off x="8897426" y="2507517"/>
              <a:ext cx="867600" cy="383182"/>
            </a:xfrm>
            <a:prstGeom prst="rect">
              <a:avLst/>
            </a:prstGeom>
            <a:pattFill prst="ltVert">
              <a:fgClr>
                <a:schemeClr val="accent1">
                  <a:lumMod val="50000"/>
                </a:schemeClr>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score</a:t>
              </a:r>
              <a:r>
                <a:rPr lang="en-US" sz="1890" kern="1200" dirty="0">
                  <a:solidFill>
                    <a:schemeClr val="dk1"/>
                  </a:solidFill>
                  <a:latin typeface="+mn-lt"/>
                  <a:ea typeface="+mn-ea"/>
                  <a:cs typeface="+mn-cs"/>
                </a:rPr>
                <a:t>3</a:t>
              </a:r>
              <a:endParaRPr lang="en-CA" dirty="0"/>
            </a:p>
          </p:txBody>
        </p:sp>
        <p:sp>
          <p:nvSpPr>
            <p:cNvPr id="33" name="TextBox 32">
              <a:extLst>
                <a:ext uri="{FF2B5EF4-FFF2-40B4-BE49-F238E27FC236}">
                  <a16:creationId xmlns:a16="http://schemas.microsoft.com/office/drawing/2014/main" id="{3665CBF3-42D7-F286-5F81-8335564BACFA}"/>
                </a:ext>
              </a:extLst>
            </p:cNvPr>
            <p:cNvSpPr txBox="1"/>
            <p:nvPr/>
          </p:nvSpPr>
          <p:spPr>
            <a:xfrm>
              <a:off x="10773109" y="2507515"/>
              <a:ext cx="867600" cy="383182"/>
            </a:xfrm>
            <a:prstGeom prst="rect">
              <a:avLst/>
            </a:prstGeom>
            <a:pattFill prst="ltVert">
              <a:fgClr>
                <a:schemeClr val="accent1">
                  <a:lumMod val="50000"/>
                </a:schemeClr>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t>score</a:t>
              </a:r>
              <a:r>
                <a:rPr lang="en-US" sz="1890" kern="1200" dirty="0" err="1">
                  <a:solidFill>
                    <a:schemeClr val="dk1"/>
                  </a:solidFill>
                  <a:latin typeface="+mn-lt"/>
                  <a:ea typeface="+mn-ea"/>
                  <a:cs typeface="+mn-cs"/>
                </a:rPr>
                <a:t>N</a:t>
              </a:r>
              <a:endParaRPr lang="en-CA" dirty="0"/>
            </a:p>
          </p:txBody>
        </p:sp>
        <p:sp>
          <p:nvSpPr>
            <p:cNvPr id="37" name="TextBox 36">
              <a:extLst>
                <a:ext uri="{FF2B5EF4-FFF2-40B4-BE49-F238E27FC236}">
                  <a16:creationId xmlns:a16="http://schemas.microsoft.com/office/drawing/2014/main" id="{5990391D-5E69-C3C6-DC8B-796EC05E3D5A}"/>
                </a:ext>
              </a:extLst>
            </p:cNvPr>
            <p:cNvSpPr txBox="1"/>
            <p:nvPr/>
          </p:nvSpPr>
          <p:spPr>
            <a:xfrm>
              <a:off x="5626759" y="3603067"/>
              <a:ext cx="511350" cy="383182"/>
            </a:xfrm>
            <a:prstGeom prst="rect">
              <a:avLst/>
            </a:prstGeom>
            <a:solidFill>
              <a:schemeClr val="accent1">
                <a:lumMod val="60000"/>
                <a:lumOff val="40000"/>
              </a:schemeClr>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w</a:t>
              </a:r>
              <a:r>
                <a:rPr lang="en-US" sz="1890" kern="1200" dirty="0">
                  <a:solidFill>
                    <a:schemeClr val="dk1"/>
                  </a:solidFill>
                  <a:latin typeface="+mn-lt"/>
                  <a:ea typeface="+mn-ea"/>
                  <a:cs typeface="+mn-cs"/>
                </a:rPr>
                <a:t>1</a:t>
              </a:r>
              <a:endParaRPr lang="en-CA" dirty="0"/>
            </a:p>
          </p:txBody>
        </p:sp>
        <p:sp>
          <p:nvSpPr>
            <p:cNvPr id="38" name="TextBox 37">
              <a:extLst>
                <a:ext uri="{FF2B5EF4-FFF2-40B4-BE49-F238E27FC236}">
                  <a16:creationId xmlns:a16="http://schemas.microsoft.com/office/drawing/2014/main" id="{673039FC-0DD1-243E-3078-1349333956C4}"/>
                </a:ext>
              </a:extLst>
            </p:cNvPr>
            <p:cNvSpPr txBox="1"/>
            <p:nvPr/>
          </p:nvSpPr>
          <p:spPr>
            <a:xfrm>
              <a:off x="7358174" y="3603068"/>
              <a:ext cx="511200" cy="383182"/>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w</a:t>
              </a:r>
              <a:r>
                <a:rPr lang="en-US" sz="1890" kern="1200" dirty="0">
                  <a:solidFill>
                    <a:schemeClr val="dk1"/>
                  </a:solidFill>
                  <a:latin typeface="+mn-lt"/>
                  <a:ea typeface="+mn-ea"/>
                  <a:cs typeface="+mn-cs"/>
                </a:rPr>
                <a:t>2</a:t>
              </a:r>
              <a:endParaRPr lang="en-CA" dirty="0"/>
            </a:p>
          </p:txBody>
        </p:sp>
        <p:sp>
          <p:nvSpPr>
            <p:cNvPr id="39" name="TextBox 38">
              <a:extLst>
                <a:ext uri="{FF2B5EF4-FFF2-40B4-BE49-F238E27FC236}">
                  <a16:creationId xmlns:a16="http://schemas.microsoft.com/office/drawing/2014/main" id="{788E57DC-6ADF-62E8-DCC5-6A8B6D587722}"/>
                </a:ext>
              </a:extLst>
            </p:cNvPr>
            <p:cNvSpPr txBox="1"/>
            <p:nvPr/>
          </p:nvSpPr>
          <p:spPr>
            <a:xfrm>
              <a:off x="9061424" y="3603068"/>
              <a:ext cx="511200" cy="383182"/>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w</a:t>
              </a:r>
              <a:r>
                <a:rPr lang="en-US" sz="1890" kern="1200" dirty="0">
                  <a:solidFill>
                    <a:schemeClr val="dk1"/>
                  </a:solidFill>
                  <a:latin typeface="+mn-lt"/>
                  <a:ea typeface="+mn-ea"/>
                  <a:cs typeface="+mn-cs"/>
                </a:rPr>
                <a:t>3</a:t>
              </a:r>
              <a:endParaRPr lang="en-CA" dirty="0"/>
            </a:p>
          </p:txBody>
        </p:sp>
        <p:sp>
          <p:nvSpPr>
            <p:cNvPr id="40" name="TextBox 39">
              <a:extLst>
                <a:ext uri="{FF2B5EF4-FFF2-40B4-BE49-F238E27FC236}">
                  <a16:creationId xmlns:a16="http://schemas.microsoft.com/office/drawing/2014/main" id="{E1291F3F-631A-BD56-7705-AF37DF494C2F}"/>
                </a:ext>
              </a:extLst>
            </p:cNvPr>
            <p:cNvSpPr txBox="1"/>
            <p:nvPr/>
          </p:nvSpPr>
          <p:spPr>
            <a:xfrm>
              <a:off x="10947044" y="3603067"/>
              <a:ext cx="511200" cy="383182"/>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t>w</a:t>
              </a:r>
              <a:r>
                <a:rPr lang="en-US" sz="1890" kern="1200" dirty="0" err="1">
                  <a:solidFill>
                    <a:schemeClr val="dk1"/>
                  </a:solidFill>
                  <a:latin typeface="+mn-lt"/>
                  <a:ea typeface="+mn-ea"/>
                  <a:cs typeface="+mn-cs"/>
                </a:rPr>
                <a:t>N</a:t>
              </a:r>
              <a:endParaRPr lang="en-CA" dirty="0"/>
            </a:p>
          </p:txBody>
        </p:sp>
        <p:cxnSp>
          <p:nvCxnSpPr>
            <p:cNvPr id="41" name="Straight Arrow Connector 40">
              <a:extLst>
                <a:ext uri="{FF2B5EF4-FFF2-40B4-BE49-F238E27FC236}">
                  <a16:creationId xmlns:a16="http://schemas.microsoft.com/office/drawing/2014/main" id="{5E43189B-FA73-2F4D-DC15-57A968E427B5}"/>
                </a:ext>
              </a:extLst>
            </p:cNvPr>
            <p:cNvCxnSpPr>
              <a:cxnSpLocks/>
              <a:stCxn id="26" idx="2"/>
              <a:endCxn id="37" idx="0"/>
            </p:cNvCxnSpPr>
            <p:nvPr/>
          </p:nvCxnSpPr>
          <p:spPr>
            <a:xfrm>
              <a:off x="5871709" y="2890697"/>
              <a:ext cx="10725" cy="7123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C6898E88-0ACE-877B-29CD-C2316F4F1C85}"/>
                </a:ext>
              </a:extLst>
            </p:cNvPr>
            <p:cNvCxnSpPr>
              <a:cxnSpLocks/>
              <a:stCxn id="31" idx="2"/>
              <a:endCxn id="38" idx="0"/>
            </p:cNvCxnSpPr>
            <p:nvPr/>
          </p:nvCxnSpPr>
          <p:spPr>
            <a:xfrm>
              <a:off x="7608092" y="2890700"/>
              <a:ext cx="5682" cy="71236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B6ED390C-B838-7E14-9F01-C70E108C3D3A}"/>
                </a:ext>
              </a:extLst>
            </p:cNvPr>
            <p:cNvCxnSpPr>
              <a:cxnSpLocks/>
              <a:stCxn id="32" idx="2"/>
              <a:endCxn id="39" idx="0"/>
            </p:cNvCxnSpPr>
            <p:nvPr/>
          </p:nvCxnSpPr>
          <p:spPr>
            <a:xfrm flipH="1">
              <a:off x="9317024" y="2890699"/>
              <a:ext cx="14202" cy="7123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58D01A54-037E-F682-26CC-7F6393DBDBA1}"/>
                </a:ext>
              </a:extLst>
            </p:cNvPr>
            <p:cNvCxnSpPr>
              <a:cxnSpLocks/>
              <a:stCxn id="33" idx="2"/>
              <a:endCxn id="40" idx="0"/>
            </p:cNvCxnSpPr>
            <p:nvPr/>
          </p:nvCxnSpPr>
          <p:spPr>
            <a:xfrm flipH="1">
              <a:off x="11202644" y="2890697"/>
              <a:ext cx="4265" cy="7123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B0DEB8D5-E2AD-8879-5D5D-2A06EA4A8E46}"/>
                </a:ext>
              </a:extLst>
            </p:cNvPr>
            <p:cNvCxnSpPr>
              <a:cxnSpLocks/>
              <a:stCxn id="37" idx="2"/>
              <a:endCxn id="1072" idx="0"/>
            </p:cNvCxnSpPr>
            <p:nvPr/>
          </p:nvCxnSpPr>
          <p:spPr>
            <a:xfrm>
              <a:off x="5882434" y="3986249"/>
              <a:ext cx="13505" cy="18037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1484E067-5F11-55D5-E8CE-BDEB3783EEA2}"/>
                </a:ext>
              </a:extLst>
            </p:cNvPr>
            <p:cNvCxnSpPr>
              <a:cxnSpLocks/>
              <a:stCxn id="38" idx="2"/>
              <a:endCxn id="1078" idx="0"/>
            </p:cNvCxnSpPr>
            <p:nvPr/>
          </p:nvCxnSpPr>
          <p:spPr>
            <a:xfrm flipH="1">
              <a:off x="7605498" y="3986250"/>
              <a:ext cx="8276" cy="18037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B4775DD8-146F-A343-33CF-E5281A6A5660}"/>
                </a:ext>
              </a:extLst>
            </p:cNvPr>
            <p:cNvCxnSpPr>
              <a:cxnSpLocks/>
              <a:stCxn id="39" idx="2"/>
              <a:endCxn id="1089" idx="0"/>
            </p:cNvCxnSpPr>
            <p:nvPr/>
          </p:nvCxnSpPr>
          <p:spPr>
            <a:xfrm>
              <a:off x="9317024" y="3986250"/>
              <a:ext cx="2239" cy="18037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87D6FB8-FE96-B18A-AAED-4B1703BBEDE0}"/>
                </a:ext>
              </a:extLst>
            </p:cNvPr>
            <p:cNvCxnSpPr>
              <a:cxnSpLocks/>
              <a:stCxn id="40" idx="2"/>
              <a:endCxn id="1091" idx="0"/>
            </p:cNvCxnSpPr>
            <p:nvPr/>
          </p:nvCxnSpPr>
          <p:spPr>
            <a:xfrm>
              <a:off x="11202644" y="3986249"/>
              <a:ext cx="8608" cy="18037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27" name="Oval 1026">
              <a:extLst>
                <a:ext uri="{FF2B5EF4-FFF2-40B4-BE49-F238E27FC236}">
                  <a16:creationId xmlns:a16="http://schemas.microsoft.com/office/drawing/2014/main" id="{33BB2639-8A2A-F88F-6256-0AA7C6B3F1AD}"/>
                </a:ext>
              </a:extLst>
            </p:cNvPr>
            <p:cNvSpPr/>
            <p:nvPr/>
          </p:nvSpPr>
          <p:spPr>
            <a:xfrm>
              <a:off x="5708892" y="1547609"/>
              <a:ext cx="309110" cy="28594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dirty="0">
                  <a:solidFill>
                    <a:schemeClr val="dk1"/>
                  </a:solidFill>
                  <a:latin typeface="+mn-lt"/>
                  <a:ea typeface="+mn-ea"/>
                  <a:cs typeface="+mn-cs"/>
                </a:rPr>
                <a:t>.</a:t>
              </a:r>
              <a:endParaRPr lang="en-US" sz="2940" kern="1200" dirty="0">
                <a:solidFill>
                  <a:schemeClr val="dk1"/>
                </a:solidFill>
                <a:latin typeface="+mn-lt"/>
                <a:ea typeface="+mn-ea"/>
                <a:cs typeface="+mn-cs"/>
              </a:endParaRPr>
            </a:p>
            <a:p>
              <a:pPr algn="ctr">
                <a:spcAft>
                  <a:spcPts val="600"/>
                </a:spcAft>
              </a:pPr>
              <a:endParaRPr lang="en-CA" dirty="0"/>
            </a:p>
          </p:txBody>
        </p:sp>
        <p:cxnSp>
          <p:nvCxnSpPr>
            <p:cNvPr id="1029" name="Straight Arrow Connector 1028">
              <a:extLst>
                <a:ext uri="{FF2B5EF4-FFF2-40B4-BE49-F238E27FC236}">
                  <a16:creationId xmlns:a16="http://schemas.microsoft.com/office/drawing/2014/main" id="{5EDBDE84-7FD9-F742-59F6-3E7920600601}"/>
                </a:ext>
              </a:extLst>
            </p:cNvPr>
            <p:cNvCxnSpPr>
              <a:cxnSpLocks/>
              <a:stCxn id="6" idx="2"/>
              <a:endCxn id="1027" idx="0"/>
            </p:cNvCxnSpPr>
            <p:nvPr/>
          </p:nvCxnSpPr>
          <p:spPr>
            <a:xfrm>
              <a:off x="5861765" y="1024006"/>
              <a:ext cx="1683" cy="52360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33" name="Oval 1032">
              <a:extLst>
                <a:ext uri="{FF2B5EF4-FFF2-40B4-BE49-F238E27FC236}">
                  <a16:creationId xmlns:a16="http://schemas.microsoft.com/office/drawing/2014/main" id="{D081FA2D-6991-73AB-6FEC-B54DF53DD6D4}"/>
                </a:ext>
              </a:extLst>
            </p:cNvPr>
            <p:cNvSpPr/>
            <p:nvPr/>
          </p:nvSpPr>
          <p:spPr>
            <a:xfrm>
              <a:off x="7449230" y="1544276"/>
              <a:ext cx="311560" cy="28927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dirty="0">
                  <a:solidFill>
                    <a:schemeClr val="dk1"/>
                  </a:solidFill>
                  <a:latin typeface="+mn-lt"/>
                  <a:ea typeface="+mn-ea"/>
                  <a:cs typeface="+mn-cs"/>
                </a:rPr>
                <a:t>.</a:t>
              </a:r>
              <a:endParaRPr lang="en-US" sz="2940" kern="1200" dirty="0">
                <a:solidFill>
                  <a:schemeClr val="dk1"/>
                </a:solidFill>
                <a:latin typeface="+mn-lt"/>
                <a:ea typeface="+mn-ea"/>
                <a:cs typeface="+mn-cs"/>
              </a:endParaRPr>
            </a:p>
            <a:p>
              <a:pPr algn="ctr">
                <a:spcAft>
                  <a:spcPts val="600"/>
                </a:spcAft>
              </a:pPr>
              <a:endParaRPr lang="en-CA" dirty="0"/>
            </a:p>
          </p:txBody>
        </p:sp>
        <p:cxnSp>
          <p:nvCxnSpPr>
            <p:cNvPr id="1035" name="Straight Arrow Connector 1034">
              <a:extLst>
                <a:ext uri="{FF2B5EF4-FFF2-40B4-BE49-F238E27FC236}">
                  <a16:creationId xmlns:a16="http://schemas.microsoft.com/office/drawing/2014/main" id="{4828D0D1-17FB-B906-0424-C5B3DBFB2E63}"/>
                </a:ext>
              </a:extLst>
            </p:cNvPr>
            <p:cNvCxnSpPr>
              <a:cxnSpLocks/>
              <a:stCxn id="7" idx="2"/>
              <a:endCxn id="1033" idx="0"/>
            </p:cNvCxnSpPr>
            <p:nvPr/>
          </p:nvCxnSpPr>
          <p:spPr>
            <a:xfrm>
              <a:off x="7604903" y="1024006"/>
              <a:ext cx="107" cy="5202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39" name="Oval 1038">
              <a:extLst>
                <a:ext uri="{FF2B5EF4-FFF2-40B4-BE49-F238E27FC236}">
                  <a16:creationId xmlns:a16="http://schemas.microsoft.com/office/drawing/2014/main" id="{DE000753-A5C2-B6B8-C9CA-B442646AFFB1}"/>
                </a:ext>
              </a:extLst>
            </p:cNvPr>
            <p:cNvSpPr/>
            <p:nvPr/>
          </p:nvSpPr>
          <p:spPr>
            <a:xfrm>
              <a:off x="9172803" y="1544275"/>
              <a:ext cx="311186" cy="28927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dirty="0">
                  <a:solidFill>
                    <a:schemeClr val="dk1"/>
                  </a:solidFill>
                  <a:latin typeface="+mn-lt"/>
                  <a:ea typeface="+mn-ea"/>
                  <a:cs typeface="+mn-cs"/>
                </a:rPr>
                <a:t>.</a:t>
              </a:r>
              <a:endParaRPr lang="en-US" sz="2940" kern="1200" dirty="0">
                <a:solidFill>
                  <a:schemeClr val="dk1"/>
                </a:solidFill>
                <a:latin typeface="+mn-lt"/>
                <a:ea typeface="+mn-ea"/>
                <a:cs typeface="+mn-cs"/>
              </a:endParaRPr>
            </a:p>
            <a:p>
              <a:pPr algn="ctr">
                <a:spcAft>
                  <a:spcPts val="600"/>
                </a:spcAft>
              </a:pPr>
              <a:endParaRPr lang="en-CA" dirty="0"/>
            </a:p>
          </p:txBody>
        </p:sp>
        <p:cxnSp>
          <p:nvCxnSpPr>
            <p:cNvPr id="1042" name="Straight Arrow Connector 1041">
              <a:extLst>
                <a:ext uri="{FF2B5EF4-FFF2-40B4-BE49-F238E27FC236}">
                  <a16:creationId xmlns:a16="http://schemas.microsoft.com/office/drawing/2014/main" id="{48908E8C-9319-985F-53A5-6003BE23DEAB}"/>
                </a:ext>
              </a:extLst>
            </p:cNvPr>
            <p:cNvCxnSpPr>
              <a:cxnSpLocks/>
              <a:stCxn id="8" idx="2"/>
              <a:endCxn id="1039" idx="0"/>
            </p:cNvCxnSpPr>
            <p:nvPr/>
          </p:nvCxnSpPr>
          <p:spPr>
            <a:xfrm>
              <a:off x="9323068" y="1024005"/>
              <a:ext cx="5328" cy="5202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45" name="Oval 1044">
              <a:extLst>
                <a:ext uri="{FF2B5EF4-FFF2-40B4-BE49-F238E27FC236}">
                  <a16:creationId xmlns:a16="http://schemas.microsoft.com/office/drawing/2014/main" id="{C12625AB-9097-607B-4DEA-A26CD85C3E36}"/>
                </a:ext>
              </a:extLst>
            </p:cNvPr>
            <p:cNvSpPr/>
            <p:nvPr/>
          </p:nvSpPr>
          <p:spPr>
            <a:xfrm>
              <a:off x="11053005" y="1539172"/>
              <a:ext cx="315101" cy="2943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a:solidFill>
                    <a:schemeClr val="dk1"/>
                  </a:solidFill>
                  <a:latin typeface="+mn-lt"/>
                  <a:ea typeface="+mn-ea"/>
                  <a:cs typeface="+mn-cs"/>
                </a:rPr>
                <a:t>.</a:t>
              </a:r>
              <a:endParaRPr lang="en-US" sz="2940" kern="1200">
                <a:solidFill>
                  <a:schemeClr val="dk1"/>
                </a:solidFill>
                <a:latin typeface="+mn-lt"/>
                <a:ea typeface="+mn-ea"/>
                <a:cs typeface="+mn-cs"/>
              </a:endParaRPr>
            </a:p>
            <a:p>
              <a:pPr algn="ctr">
                <a:spcAft>
                  <a:spcPts val="600"/>
                </a:spcAft>
              </a:pPr>
              <a:endParaRPr lang="en-CA"/>
            </a:p>
          </p:txBody>
        </p:sp>
        <p:cxnSp>
          <p:nvCxnSpPr>
            <p:cNvPr id="1047" name="Straight Arrow Connector 1046">
              <a:extLst>
                <a:ext uri="{FF2B5EF4-FFF2-40B4-BE49-F238E27FC236}">
                  <a16:creationId xmlns:a16="http://schemas.microsoft.com/office/drawing/2014/main" id="{7708814D-EE66-C529-DB9A-9E3B95B01EE7}"/>
                </a:ext>
              </a:extLst>
            </p:cNvPr>
            <p:cNvCxnSpPr>
              <a:cxnSpLocks/>
              <a:stCxn id="9" idx="2"/>
              <a:endCxn id="1045" idx="0"/>
            </p:cNvCxnSpPr>
            <p:nvPr/>
          </p:nvCxnSpPr>
          <p:spPr>
            <a:xfrm>
              <a:off x="11202146" y="1024004"/>
              <a:ext cx="8410" cy="51516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52" name="Connector: Elbow 1051">
              <a:extLst>
                <a:ext uri="{FF2B5EF4-FFF2-40B4-BE49-F238E27FC236}">
                  <a16:creationId xmlns:a16="http://schemas.microsoft.com/office/drawing/2014/main" id="{ECA88A48-D8E0-A8C9-446D-17B87E915B8C}"/>
                </a:ext>
              </a:extLst>
            </p:cNvPr>
            <p:cNvCxnSpPr>
              <a:cxnSpLocks/>
              <a:stCxn id="10" idx="3"/>
              <a:endCxn id="1033" idx="2"/>
            </p:cNvCxnSpPr>
            <p:nvPr/>
          </p:nvCxnSpPr>
          <p:spPr>
            <a:xfrm>
              <a:off x="5408801" y="1272580"/>
              <a:ext cx="2040429" cy="416335"/>
            </a:xfrm>
            <a:prstGeom prst="bentConnector3">
              <a:avLst>
                <a:gd name="adj1" fmla="val 85434"/>
              </a:avLst>
            </a:prstGeom>
            <a:ln w="12700">
              <a:tailEnd type="triangle"/>
            </a:ln>
          </p:spPr>
          <p:style>
            <a:lnRef idx="1">
              <a:schemeClr val="dk1"/>
            </a:lnRef>
            <a:fillRef idx="0">
              <a:schemeClr val="dk1"/>
            </a:fillRef>
            <a:effectRef idx="0">
              <a:schemeClr val="dk1"/>
            </a:effectRef>
            <a:fontRef idx="minor">
              <a:schemeClr val="tx1"/>
            </a:fontRef>
          </p:style>
        </p:cxnSp>
        <p:cxnSp>
          <p:nvCxnSpPr>
            <p:cNvPr id="1056" name="Connector: Elbow 1055">
              <a:extLst>
                <a:ext uri="{FF2B5EF4-FFF2-40B4-BE49-F238E27FC236}">
                  <a16:creationId xmlns:a16="http://schemas.microsoft.com/office/drawing/2014/main" id="{852F9F21-036E-7C66-5BBF-302B575739CC}"/>
                </a:ext>
              </a:extLst>
            </p:cNvPr>
            <p:cNvCxnSpPr>
              <a:cxnSpLocks/>
              <a:stCxn id="10" idx="3"/>
              <a:endCxn id="1039" idx="2"/>
            </p:cNvCxnSpPr>
            <p:nvPr/>
          </p:nvCxnSpPr>
          <p:spPr>
            <a:xfrm>
              <a:off x="5408801" y="1272580"/>
              <a:ext cx="3764002" cy="416335"/>
            </a:xfrm>
            <a:prstGeom prst="bentConnector3">
              <a:avLst>
                <a:gd name="adj1" fmla="val 91242"/>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2" name="Connector: Elbow 1061">
              <a:extLst>
                <a:ext uri="{FF2B5EF4-FFF2-40B4-BE49-F238E27FC236}">
                  <a16:creationId xmlns:a16="http://schemas.microsoft.com/office/drawing/2014/main" id="{A597970A-8C0D-C238-F3EF-AB3E444A43F1}"/>
                </a:ext>
              </a:extLst>
            </p:cNvPr>
            <p:cNvCxnSpPr>
              <a:cxnSpLocks/>
              <a:stCxn id="10" idx="3"/>
              <a:endCxn id="1045" idx="2"/>
            </p:cNvCxnSpPr>
            <p:nvPr/>
          </p:nvCxnSpPr>
          <p:spPr>
            <a:xfrm>
              <a:off x="5408801" y="1272580"/>
              <a:ext cx="5644204" cy="413783"/>
            </a:xfrm>
            <a:prstGeom prst="bentConnector3">
              <a:avLst>
                <a:gd name="adj1" fmla="val 94929"/>
              </a:avLst>
            </a:prstGeom>
            <a:ln w="12700">
              <a:tailEnd type="triangle"/>
            </a:ln>
          </p:spPr>
          <p:style>
            <a:lnRef idx="1">
              <a:schemeClr val="dk1"/>
            </a:lnRef>
            <a:fillRef idx="0">
              <a:schemeClr val="dk1"/>
            </a:fillRef>
            <a:effectRef idx="0">
              <a:schemeClr val="dk1"/>
            </a:effectRef>
            <a:fontRef idx="minor">
              <a:schemeClr val="tx1"/>
            </a:fontRef>
          </p:style>
        </p:cxnSp>
        <p:sp>
          <p:nvSpPr>
            <p:cNvPr id="1072" name="Oval 1071">
              <a:extLst>
                <a:ext uri="{FF2B5EF4-FFF2-40B4-BE49-F238E27FC236}">
                  <a16:creationId xmlns:a16="http://schemas.microsoft.com/office/drawing/2014/main" id="{01FC46BE-B7FA-BA45-4E1D-5733C00C2108}"/>
                </a:ext>
              </a:extLst>
            </p:cNvPr>
            <p:cNvSpPr/>
            <p:nvPr/>
          </p:nvSpPr>
          <p:spPr>
            <a:xfrm>
              <a:off x="5739086" y="4166624"/>
              <a:ext cx="313706" cy="3334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dirty="0">
                  <a:solidFill>
                    <a:schemeClr val="dk1"/>
                  </a:solidFill>
                  <a:latin typeface="+mn-lt"/>
                  <a:ea typeface="+mn-ea"/>
                  <a:cs typeface="+mn-cs"/>
                </a:rPr>
                <a:t>X</a:t>
              </a:r>
              <a:endParaRPr lang="en-US" sz="2800" dirty="0"/>
            </a:p>
          </p:txBody>
        </p:sp>
        <p:cxnSp>
          <p:nvCxnSpPr>
            <p:cNvPr id="1075" name="Connector: Elbow 1074">
              <a:extLst>
                <a:ext uri="{FF2B5EF4-FFF2-40B4-BE49-F238E27FC236}">
                  <a16:creationId xmlns:a16="http://schemas.microsoft.com/office/drawing/2014/main" id="{8FCAE90F-E701-FE84-AA50-4DE26CB1C50E}"/>
                </a:ext>
              </a:extLst>
            </p:cNvPr>
            <p:cNvCxnSpPr>
              <a:cxnSpLocks/>
              <a:stCxn id="29" idx="2"/>
              <a:endCxn id="1072" idx="2"/>
            </p:cNvCxnSpPr>
            <p:nvPr/>
          </p:nvCxnSpPr>
          <p:spPr>
            <a:xfrm rot="16200000" flipH="1">
              <a:off x="5243781" y="3838044"/>
              <a:ext cx="346443" cy="644167"/>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076" name="Connector: Elbow 1075">
              <a:extLst>
                <a:ext uri="{FF2B5EF4-FFF2-40B4-BE49-F238E27FC236}">
                  <a16:creationId xmlns:a16="http://schemas.microsoft.com/office/drawing/2014/main" id="{EDEA94F1-6F47-3A6A-198B-DC3ED5960BFE}"/>
                </a:ext>
              </a:extLst>
            </p:cNvPr>
            <p:cNvCxnSpPr>
              <a:cxnSpLocks/>
              <a:stCxn id="48" idx="2"/>
              <a:endCxn id="1078" idx="2"/>
            </p:cNvCxnSpPr>
            <p:nvPr/>
          </p:nvCxnSpPr>
          <p:spPr>
            <a:xfrm rot="16200000" flipH="1">
              <a:off x="6942040" y="3826745"/>
              <a:ext cx="353458" cy="65975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078" name="Oval 1077">
              <a:extLst>
                <a:ext uri="{FF2B5EF4-FFF2-40B4-BE49-F238E27FC236}">
                  <a16:creationId xmlns:a16="http://schemas.microsoft.com/office/drawing/2014/main" id="{F26E74B1-F524-EF4B-0B4A-82F6A8AF4148}"/>
                </a:ext>
              </a:extLst>
            </p:cNvPr>
            <p:cNvSpPr/>
            <p:nvPr/>
          </p:nvSpPr>
          <p:spPr>
            <a:xfrm>
              <a:off x="7448645" y="4166624"/>
              <a:ext cx="313706" cy="3334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dk1"/>
                  </a:solidFill>
                  <a:latin typeface="+mn-lt"/>
                  <a:ea typeface="+mn-ea"/>
                  <a:cs typeface="+mn-cs"/>
                </a:rPr>
                <a:t>X</a:t>
              </a:r>
              <a:endParaRPr lang="en-US" sz="2800"/>
            </a:p>
          </p:txBody>
        </p:sp>
        <p:sp>
          <p:nvSpPr>
            <p:cNvPr id="1089" name="Oval 1088">
              <a:extLst>
                <a:ext uri="{FF2B5EF4-FFF2-40B4-BE49-F238E27FC236}">
                  <a16:creationId xmlns:a16="http://schemas.microsoft.com/office/drawing/2014/main" id="{C41DE5E2-FB6E-63A2-3BA7-5FE0C4D49A3A}"/>
                </a:ext>
              </a:extLst>
            </p:cNvPr>
            <p:cNvSpPr/>
            <p:nvPr/>
          </p:nvSpPr>
          <p:spPr>
            <a:xfrm>
              <a:off x="9162410" y="4166624"/>
              <a:ext cx="313706" cy="3334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dk1"/>
                  </a:solidFill>
                  <a:latin typeface="+mn-lt"/>
                  <a:ea typeface="+mn-ea"/>
                  <a:cs typeface="+mn-cs"/>
                </a:rPr>
                <a:t>X</a:t>
              </a:r>
              <a:endParaRPr lang="en-US" sz="2800"/>
            </a:p>
          </p:txBody>
        </p:sp>
        <p:sp>
          <p:nvSpPr>
            <p:cNvPr id="1091" name="Oval 1090">
              <a:extLst>
                <a:ext uri="{FF2B5EF4-FFF2-40B4-BE49-F238E27FC236}">
                  <a16:creationId xmlns:a16="http://schemas.microsoft.com/office/drawing/2014/main" id="{73952187-5727-105F-5786-C12CA61F60BE}"/>
                </a:ext>
              </a:extLst>
            </p:cNvPr>
            <p:cNvSpPr/>
            <p:nvPr/>
          </p:nvSpPr>
          <p:spPr>
            <a:xfrm>
              <a:off x="11054399" y="4166624"/>
              <a:ext cx="313706" cy="3334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dk1"/>
                  </a:solidFill>
                  <a:latin typeface="+mn-lt"/>
                  <a:ea typeface="+mn-ea"/>
                  <a:cs typeface="+mn-cs"/>
                </a:rPr>
                <a:t>X</a:t>
              </a:r>
              <a:endParaRPr lang="en-US" sz="2800"/>
            </a:p>
          </p:txBody>
        </p:sp>
        <p:cxnSp>
          <p:nvCxnSpPr>
            <p:cNvPr id="1093" name="Connector: Elbow 1092">
              <a:extLst>
                <a:ext uri="{FF2B5EF4-FFF2-40B4-BE49-F238E27FC236}">
                  <a16:creationId xmlns:a16="http://schemas.microsoft.com/office/drawing/2014/main" id="{355B7DB5-1ADC-4AFB-53DB-A679A89E04DC}"/>
                </a:ext>
              </a:extLst>
            </p:cNvPr>
            <p:cNvCxnSpPr>
              <a:cxnSpLocks/>
              <a:stCxn id="51" idx="2"/>
              <a:endCxn id="1089" idx="2"/>
            </p:cNvCxnSpPr>
            <p:nvPr/>
          </p:nvCxnSpPr>
          <p:spPr>
            <a:xfrm rot="16200000" flipH="1">
              <a:off x="8657461" y="3828400"/>
              <a:ext cx="353457" cy="656441"/>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097" name="Connector: Elbow 1096">
              <a:extLst>
                <a:ext uri="{FF2B5EF4-FFF2-40B4-BE49-F238E27FC236}">
                  <a16:creationId xmlns:a16="http://schemas.microsoft.com/office/drawing/2014/main" id="{FDBF5363-94FE-B6CA-9CDE-3EC4945AFB1A}"/>
                </a:ext>
              </a:extLst>
            </p:cNvPr>
            <p:cNvCxnSpPr>
              <a:cxnSpLocks/>
              <a:stCxn id="54" idx="2"/>
              <a:endCxn id="1091" idx="2"/>
            </p:cNvCxnSpPr>
            <p:nvPr/>
          </p:nvCxnSpPr>
          <p:spPr>
            <a:xfrm rot="16200000" flipH="1">
              <a:off x="10537216" y="3816166"/>
              <a:ext cx="349563" cy="68480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120" name="Oval 1119">
              <a:extLst>
                <a:ext uri="{FF2B5EF4-FFF2-40B4-BE49-F238E27FC236}">
                  <a16:creationId xmlns:a16="http://schemas.microsoft.com/office/drawing/2014/main" id="{61FF404B-8BE5-863D-6BD7-B2BD5DBA8A98}"/>
                </a:ext>
              </a:extLst>
            </p:cNvPr>
            <p:cNvSpPr/>
            <p:nvPr/>
          </p:nvSpPr>
          <p:spPr>
            <a:xfrm>
              <a:off x="8536500" y="5088594"/>
              <a:ext cx="497967" cy="4603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dk1"/>
                  </a:solidFill>
                  <a:latin typeface="+mn-lt"/>
                  <a:ea typeface="+mn-ea"/>
                  <a:cs typeface="+mn-cs"/>
                </a:rPr>
                <a:t>+</a:t>
              </a:r>
              <a:endParaRPr lang="en-US" sz="2800"/>
            </a:p>
          </p:txBody>
        </p:sp>
        <p:cxnSp>
          <p:nvCxnSpPr>
            <p:cNvPr id="1122" name="Straight Arrow Connector 1121">
              <a:extLst>
                <a:ext uri="{FF2B5EF4-FFF2-40B4-BE49-F238E27FC236}">
                  <a16:creationId xmlns:a16="http://schemas.microsoft.com/office/drawing/2014/main" id="{E18C6CEB-6200-8BF9-293B-B5F49FF3EF1A}"/>
                </a:ext>
              </a:extLst>
            </p:cNvPr>
            <p:cNvCxnSpPr>
              <a:stCxn id="1072" idx="4"/>
              <a:endCxn id="1120" idx="2"/>
            </p:cNvCxnSpPr>
            <p:nvPr/>
          </p:nvCxnSpPr>
          <p:spPr>
            <a:xfrm>
              <a:off x="5895939" y="4500076"/>
              <a:ext cx="2640561" cy="81867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3" name="Straight Arrow Connector 1122">
              <a:extLst>
                <a:ext uri="{FF2B5EF4-FFF2-40B4-BE49-F238E27FC236}">
                  <a16:creationId xmlns:a16="http://schemas.microsoft.com/office/drawing/2014/main" id="{460D4497-8B9F-B5C3-C566-B6AB30697D83}"/>
                </a:ext>
              </a:extLst>
            </p:cNvPr>
            <p:cNvCxnSpPr>
              <a:cxnSpLocks/>
              <a:stCxn id="1078" idx="4"/>
              <a:endCxn id="1120" idx="1"/>
            </p:cNvCxnSpPr>
            <p:nvPr/>
          </p:nvCxnSpPr>
          <p:spPr>
            <a:xfrm>
              <a:off x="7605498" y="4500077"/>
              <a:ext cx="1003928" cy="6559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6" name="Straight Arrow Connector 1125">
              <a:extLst>
                <a:ext uri="{FF2B5EF4-FFF2-40B4-BE49-F238E27FC236}">
                  <a16:creationId xmlns:a16="http://schemas.microsoft.com/office/drawing/2014/main" id="{F3EE0594-BC0B-27E4-93AF-795D2AE30F17}"/>
                </a:ext>
              </a:extLst>
            </p:cNvPr>
            <p:cNvCxnSpPr>
              <a:cxnSpLocks/>
              <a:stCxn id="1089" idx="4"/>
              <a:endCxn id="1120" idx="7"/>
            </p:cNvCxnSpPr>
            <p:nvPr/>
          </p:nvCxnSpPr>
          <p:spPr>
            <a:xfrm flipH="1">
              <a:off x="8961541" y="4500076"/>
              <a:ext cx="357722" cy="6559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9" name="Straight Arrow Connector 1128">
              <a:extLst>
                <a:ext uri="{FF2B5EF4-FFF2-40B4-BE49-F238E27FC236}">
                  <a16:creationId xmlns:a16="http://schemas.microsoft.com/office/drawing/2014/main" id="{93BF9C95-598A-430C-0E1F-3D2533F784F9}"/>
                </a:ext>
              </a:extLst>
            </p:cNvPr>
            <p:cNvCxnSpPr>
              <a:cxnSpLocks/>
              <a:stCxn id="1091" idx="4"/>
              <a:endCxn id="1120" idx="6"/>
            </p:cNvCxnSpPr>
            <p:nvPr/>
          </p:nvCxnSpPr>
          <p:spPr>
            <a:xfrm flipH="1">
              <a:off x="9034467" y="4500078"/>
              <a:ext cx="2176785" cy="81867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32" name="TextBox 1131">
              <a:extLst>
                <a:ext uri="{FF2B5EF4-FFF2-40B4-BE49-F238E27FC236}">
                  <a16:creationId xmlns:a16="http://schemas.microsoft.com/office/drawing/2014/main" id="{F937D6A2-0127-CDA1-22BA-ADED0D6F1A4D}"/>
                </a:ext>
              </a:extLst>
            </p:cNvPr>
            <p:cNvSpPr txBox="1"/>
            <p:nvPr/>
          </p:nvSpPr>
          <p:spPr>
            <a:xfrm>
              <a:off x="7884061" y="5827883"/>
              <a:ext cx="1824228" cy="674031"/>
            </a:xfrm>
            <a:prstGeom prst="rect">
              <a:avLst/>
            </a:prstGeom>
            <a:solidFill>
              <a:schemeClr val="accent5">
                <a:lumMod val="5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defTabSz="960120">
                <a:spcAft>
                  <a:spcPts val="600"/>
                </a:spcAft>
              </a:pPr>
              <a:r>
                <a:rPr lang="en-US" sz="1890" kern="1200" dirty="0">
                  <a:solidFill>
                    <a:schemeClr val="bg1"/>
                  </a:solidFill>
                  <a:latin typeface="+mn-lt"/>
                  <a:ea typeface="+mn-ea"/>
                  <a:cs typeface="+mn-cs"/>
                </a:rPr>
                <a:t>context vector for token 4</a:t>
              </a:r>
              <a:endParaRPr lang="en-CA" dirty="0">
                <a:solidFill>
                  <a:schemeClr val="bg1"/>
                </a:solidFill>
              </a:endParaRPr>
            </a:p>
          </p:txBody>
        </p:sp>
        <p:cxnSp>
          <p:nvCxnSpPr>
            <p:cNvPr id="1133" name="Straight Arrow Connector 1132">
              <a:extLst>
                <a:ext uri="{FF2B5EF4-FFF2-40B4-BE49-F238E27FC236}">
                  <a16:creationId xmlns:a16="http://schemas.microsoft.com/office/drawing/2014/main" id="{161A9D2D-8C4A-8B1F-63CF-D1318712433D}"/>
                </a:ext>
              </a:extLst>
            </p:cNvPr>
            <p:cNvCxnSpPr>
              <a:cxnSpLocks/>
              <a:stCxn id="1120" idx="4"/>
              <a:endCxn id="1132" idx="0"/>
            </p:cNvCxnSpPr>
            <p:nvPr/>
          </p:nvCxnSpPr>
          <p:spPr>
            <a:xfrm>
              <a:off x="8785484" y="5548904"/>
              <a:ext cx="10691" cy="27897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33085E2F-11FA-A052-1C2D-0A3A7F7076A4}"/>
                </a:ext>
              </a:extLst>
            </p:cNvPr>
            <p:cNvSpPr/>
            <p:nvPr/>
          </p:nvSpPr>
          <p:spPr>
            <a:xfrm>
              <a:off x="5424812" y="3086518"/>
              <a:ext cx="6211632" cy="2614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60120">
                <a:spcAft>
                  <a:spcPts val="600"/>
                </a:spcAft>
              </a:pPr>
              <a:r>
                <a:rPr lang="en-US" sz="1890" kern="1200" dirty="0" err="1">
                  <a:solidFill>
                    <a:schemeClr val="bg1"/>
                  </a:solidFill>
                  <a:latin typeface="+mn-lt"/>
                  <a:ea typeface="+mn-ea"/>
                  <a:cs typeface="+mn-cs"/>
                </a:rPr>
                <a:t>Softmax</a:t>
              </a:r>
              <a:endParaRPr lang="en-CA" dirty="0">
                <a:solidFill>
                  <a:schemeClr val="bg1"/>
                </a:solidFill>
              </a:endParaRPr>
            </a:p>
          </p:txBody>
        </p:sp>
        <p:sp>
          <p:nvSpPr>
            <p:cNvPr id="29" name="TextBox 28">
              <a:extLst>
                <a:ext uri="{FF2B5EF4-FFF2-40B4-BE49-F238E27FC236}">
                  <a16:creationId xmlns:a16="http://schemas.microsoft.com/office/drawing/2014/main" id="{D355791D-7F07-39DE-5BAF-4BCCBD099C29}"/>
                </a:ext>
              </a:extLst>
            </p:cNvPr>
            <p:cNvSpPr txBox="1"/>
            <p:nvPr/>
          </p:nvSpPr>
          <p:spPr>
            <a:xfrm>
              <a:off x="4661118" y="3603725"/>
              <a:ext cx="867601" cy="383182"/>
            </a:xfrm>
            <a:prstGeom prst="rect">
              <a:avLst/>
            </a:prstGeom>
            <a:pattFill prst="ltVert">
              <a:fgClr>
                <a:schemeClr val="accent5"/>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token</a:t>
              </a:r>
              <a:r>
                <a:rPr lang="en-US" sz="1890" kern="1200" dirty="0">
                  <a:solidFill>
                    <a:schemeClr val="dk1"/>
                  </a:solidFill>
                  <a:latin typeface="+mn-lt"/>
                  <a:ea typeface="+mn-ea"/>
                  <a:cs typeface="+mn-cs"/>
                </a:rPr>
                <a:t>1</a:t>
              </a:r>
              <a:endParaRPr lang="en-CA" dirty="0"/>
            </a:p>
          </p:txBody>
        </p:sp>
        <p:sp>
          <p:nvSpPr>
            <p:cNvPr id="48" name="TextBox 47">
              <a:extLst>
                <a:ext uri="{FF2B5EF4-FFF2-40B4-BE49-F238E27FC236}">
                  <a16:creationId xmlns:a16="http://schemas.microsoft.com/office/drawing/2014/main" id="{372CA8D2-1013-3239-7C05-04C26B6A0DCE}"/>
                </a:ext>
              </a:extLst>
            </p:cNvPr>
            <p:cNvSpPr txBox="1"/>
            <p:nvPr/>
          </p:nvSpPr>
          <p:spPr>
            <a:xfrm>
              <a:off x="6355092" y="3596710"/>
              <a:ext cx="867601" cy="383182"/>
            </a:xfrm>
            <a:prstGeom prst="rect">
              <a:avLst/>
            </a:prstGeom>
            <a:pattFill prst="ltVert">
              <a:fgClr>
                <a:schemeClr val="accent5"/>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token</a:t>
              </a:r>
              <a:r>
                <a:rPr lang="en-US" sz="1890" kern="1200" dirty="0">
                  <a:solidFill>
                    <a:schemeClr val="dk1"/>
                  </a:solidFill>
                  <a:latin typeface="+mn-lt"/>
                  <a:ea typeface="+mn-ea"/>
                  <a:cs typeface="+mn-cs"/>
                </a:rPr>
                <a:t>2</a:t>
              </a:r>
              <a:endParaRPr lang="en-CA" dirty="0"/>
            </a:p>
          </p:txBody>
        </p:sp>
        <p:sp>
          <p:nvSpPr>
            <p:cNvPr id="51" name="TextBox 50">
              <a:extLst>
                <a:ext uri="{FF2B5EF4-FFF2-40B4-BE49-F238E27FC236}">
                  <a16:creationId xmlns:a16="http://schemas.microsoft.com/office/drawing/2014/main" id="{34875874-C290-8BBF-583E-F3291374F27B}"/>
                </a:ext>
              </a:extLst>
            </p:cNvPr>
            <p:cNvSpPr txBox="1"/>
            <p:nvPr/>
          </p:nvSpPr>
          <p:spPr>
            <a:xfrm>
              <a:off x="8072168" y="3596711"/>
              <a:ext cx="867601" cy="383182"/>
            </a:xfrm>
            <a:prstGeom prst="rect">
              <a:avLst/>
            </a:prstGeom>
            <a:pattFill prst="ltVert">
              <a:fgClr>
                <a:schemeClr val="accent5"/>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token</a:t>
              </a:r>
              <a:r>
                <a:rPr lang="en-US" sz="1890" kern="1200" dirty="0">
                  <a:solidFill>
                    <a:schemeClr val="dk1"/>
                  </a:solidFill>
                  <a:latin typeface="+mn-lt"/>
                  <a:ea typeface="+mn-ea"/>
                  <a:cs typeface="+mn-cs"/>
                </a:rPr>
                <a:t>3</a:t>
              </a:r>
              <a:endParaRPr lang="en-CA" dirty="0"/>
            </a:p>
          </p:txBody>
        </p:sp>
        <p:sp>
          <p:nvSpPr>
            <p:cNvPr id="54" name="TextBox 53">
              <a:extLst>
                <a:ext uri="{FF2B5EF4-FFF2-40B4-BE49-F238E27FC236}">
                  <a16:creationId xmlns:a16="http://schemas.microsoft.com/office/drawing/2014/main" id="{1C40472C-5751-C600-7721-D95909A71310}"/>
                </a:ext>
              </a:extLst>
            </p:cNvPr>
            <p:cNvSpPr txBox="1"/>
            <p:nvPr/>
          </p:nvSpPr>
          <p:spPr>
            <a:xfrm>
              <a:off x="9913803" y="3600605"/>
              <a:ext cx="911586" cy="383182"/>
            </a:xfrm>
            <a:prstGeom prst="rect">
              <a:avLst/>
            </a:prstGeom>
            <a:pattFill prst="ltVert">
              <a:fgClr>
                <a:schemeClr val="accent5"/>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t>token</a:t>
              </a:r>
              <a:r>
                <a:rPr lang="en-US" sz="1890" kern="1200" dirty="0" err="1">
                  <a:solidFill>
                    <a:schemeClr val="dk1"/>
                  </a:solidFill>
                  <a:latin typeface="+mn-lt"/>
                  <a:ea typeface="+mn-ea"/>
                  <a:cs typeface="+mn-cs"/>
                </a:rPr>
                <a:t>N</a:t>
              </a:r>
              <a:endParaRPr lang="en-CA" dirty="0"/>
            </a:p>
          </p:txBody>
        </p:sp>
      </p:grpSp>
      <p:sp>
        <p:nvSpPr>
          <p:cNvPr id="4" name="TextBox 3">
            <a:extLst>
              <a:ext uri="{FF2B5EF4-FFF2-40B4-BE49-F238E27FC236}">
                <a16:creationId xmlns:a16="http://schemas.microsoft.com/office/drawing/2014/main" id="{8E6EFAFA-C260-88DF-FE1A-4C6565E38A90}"/>
              </a:ext>
            </a:extLst>
          </p:cNvPr>
          <p:cNvSpPr txBox="1"/>
          <p:nvPr/>
        </p:nvSpPr>
        <p:spPr>
          <a:xfrm>
            <a:off x="9884023" y="147878"/>
            <a:ext cx="740591" cy="1216622"/>
          </a:xfrm>
          <a:prstGeom prst="rect">
            <a:avLst/>
          </a:prstGeom>
          <a:noFill/>
        </p:spPr>
        <p:txBody>
          <a:bodyPr wrap="square" rtlCol="0">
            <a:spAutoFit/>
          </a:bodyPr>
          <a:lstStyle/>
          <a:p>
            <a:pPr defTabSz="748894">
              <a:spcAft>
                <a:spcPts val="630"/>
              </a:spcAft>
            </a:pPr>
            <a:r>
              <a:rPr lang="en-US" sz="5897" kern="1200" dirty="0">
                <a:solidFill>
                  <a:schemeClr val="tx1"/>
                </a:solidFill>
                <a:latin typeface="+mn-lt"/>
                <a:ea typeface="+mn-ea"/>
                <a:cs typeface="+mn-cs"/>
              </a:rPr>
              <a:t>…</a:t>
            </a:r>
            <a:endParaRPr lang="en-CA" dirty="0"/>
          </a:p>
        </p:txBody>
      </p:sp>
      <p:sp>
        <p:nvSpPr>
          <p:cNvPr id="5" name="TextBox 4">
            <a:extLst>
              <a:ext uri="{FF2B5EF4-FFF2-40B4-BE49-F238E27FC236}">
                <a16:creationId xmlns:a16="http://schemas.microsoft.com/office/drawing/2014/main" id="{218DD073-8986-576C-9855-FF7D73B819D8}"/>
              </a:ext>
            </a:extLst>
          </p:cNvPr>
          <p:cNvSpPr txBox="1"/>
          <p:nvPr/>
        </p:nvSpPr>
        <p:spPr>
          <a:xfrm>
            <a:off x="5433251" y="296927"/>
            <a:ext cx="867600" cy="369332"/>
          </a:xfrm>
          <a:prstGeom prst="rect">
            <a:avLst/>
          </a:prstGeom>
          <a:noFill/>
        </p:spPr>
        <p:txBody>
          <a:bodyPr wrap="square" rtlCol="0">
            <a:spAutoFit/>
          </a:bodyPr>
          <a:lstStyle/>
          <a:p>
            <a:r>
              <a:rPr lang="en-US" dirty="0"/>
              <a:t>Alice</a:t>
            </a:r>
            <a:endParaRPr lang="en-CA" dirty="0"/>
          </a:p>
        </p:txBody>
      </p:sp>
      <p:sp>
        <p:nvSpPr>
          <p:cNvPr id="11" name="TextBox 10">
            <a:extLst>
              <a:ext uri="{FF2B5EF4-FFF2-40B4-BE49-F238E27FC236}">
                <a16:creationId xmlns:a16="http://schemas.microsoft.com/office/drawing/2014/main" id="{798B80B3-D1D5-054F-ACD0-8E7DE18708EB}"/>
              </a:ext>
            </a:extLst>
          </p:cNvPr>
          <p:cNvSpPr txBox="1"/>
          <p:nvPr/>
        </p:nvSpPr>
        <p:spPr>
          <a:xfrm>
            <a:off x="7099007" y="296064"/>
            <a:ext cx="867600" cy="369332"/>
          </a:xfrm>
          <a:prstGeom prst="rect">
            <a:avLst/>
          </a:prstGeom>
          <a:noFill/>
        </p:spPr>
        <p:txBody>
          <a:bodyPr wrap="square" rtlCol="0">
            <a:spAutoFit/>
          </a:bodyPr>
          <a:lstStyle/>
          <a:p>
            <a:r>
              <a:rPr lang="en-US" sz="1800" dirty="0"/>
              <a:t>visited</a:t>
            </a:r>
            <a:endParaRPr lang="en-CA" dirty="0"/>
          </a:p>
        </p:txBody>
      </p:sp>
      <p:sp>
        <p:nvSpPr>
          <p:cNvPr id="13" name="TextBox 12">
            <a:extLst>
              <a:ext uri="{FF2B5EF4-FFF2-40B4-BE49-F238E27FC236}">
                <a16:creationId xmlns:a16="http://schemas.microsoft.com/office/drawing/2014/main" id="{C41AE2FA-A0FA-2F2F-D815-E110D2BA2CB3}"/>
              </a:ext>
            </a:extLst>
          </p:cNvPr>
          <p:cNvSpPr txBox="1"/>
          <p:nvPr/>
        </p:nvSpPr>
        <p:spPr>
          <a:xfrm>
            <a:off x="8866159" y="293724"/>
            <a:ext cx="867600" cy="369332"/>
          </a:xfrm>
          <a:prstGeom prst="rect">
            <a:avLst/>
          </a:prstGeom>
          <a:noFill/>
        </p:spPr>
        <p:txBody>
          <a:bodyPr wrap="square" rtlCol="0">
            <a:spAutoFit/>
          </a:bodyPr>
          <a:lstStyle/>
          <a:p>
            <a:r>
              <a:rPr lang="en-US" sz="1800" dirty="0"/>
              <a:t>the</a:t>
            </a:r>
            <a:endParaRPr lang="en-CA" dirty="0"/>
          </a:p>
        </p:txBody>
      </p:sp>
      <p:sp>
        <p:nvSpPr>
          <p:cNvPr id="15" name="TextBox 14">
            <a:extLst>
              <a:ext uri="{FF2B5EF4-FFF2-40B4-BE49-F238E27FC236}">
                <a16:creationId xmlns:a16="http://schemas.microsoft.com/office/drawing/2014/main" id="{DDBBDDAD-D82B-13EA-2BCA-0EA6CC5A67C3}"/>
              </a:ext>
            </a:extLst>
          </p:cNvPr>
          <p:cNvSpPr txBox="1"/>
          <p:nvPr/>
        </p:nvSpPr>
        <p:spPr>
          <a:xfrm>
            <a:off x="10768844" y="303547"/>
            <a:ext cx="867600" cy="369332"/>
          </a:xfrm>
          <a:prstGeom prst="rect">
            <a:avLst/>
          </a:prstGeom>
          <a:noFill/>
        </p:spPr>
        <p:txBody>
          <a:bodyPr wrap="square" rtlCol="0">
            <a:spAutoFit/>
          </a:bodyPr>
          <a:lstStyle/>
          <a:p>
            <a:r>
              <a:rPr lang="en-US" sz="1800" dirty="0"/>
              <a:t>money</a:t>
            </a:r>
            <a:endParaRPr lang="en-CA" dirty="0"/>
          </a:p>
        </p:txBody>
      </p:sp>
      <p:sp>
        <p:nvSpPr>
          <p:cNvPr id="21" name="TextBox 20">
            <a:extLst>
              <a:ext uri="{FF2B5EF4-FFF2-40B4-BE49-F238E27FC236}">
                <a16:creationId xmlns:a16="http://schemas.microsoft.com/office/drawing/2014/main" id="{82D9A9FD-41EA-2978-CFF2-81363991A9A7}"/>
              </a:ext>
            </a:extLst>
          </p:cNvPr>
          <p:cNvSpPr txBox="1"/>
          <p:nvPr/>
        </p:nvSpPr>
        <p:spPr>
          <a:xfrm>
            <a:off x="4524315" y="704733"/>
            <a:ext cx="867600" cy="369332"/>
          </a:xfrm>
          <a:prstGeom prst="rect">
            <a:avLst/>
          </a:prstGeom>
          <a:noFill/>
        </p:spPr>
        <p:txBody>
          <a:bodyPr wrap="square" rtlCol="0">
            <a:spAutoFit/>
          </a:bodyPr>
          <a:lstStyle/>
          <a:p>
            <a:r>
              <a:rPr lang="en-US" dirty="0"/>
              <a:t>bank</a:t>
            </a:r>
            <a:endParaRPr lang="en-CA" dirty="0"/>
          </a:p>
        </p:txBody>
      </p:sp>
    </p:spTree>
    <p:extLst>
      <p:ext uri="{BB962C8B-B14F-4D97-AF65-F5344CB8AC3E}">
        <p14:creationId xmlns:p14="http://schemas.microsoft.com/office/powerpoint/2010/main" val="998004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2" name="Rectangle 114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635000" y="640823"/>
            <a:ext cx="3418659" cy="5583148"/>
          </a:xfrm>
        </p:spPr>
        <p:txBody>
          <a:bodyPr anchor="ctr">
            <a:normAutofit/>
          </a:bodyPr>
          <a:lstStyle/>
          <a:p>
            <a:r>
              <a:rPr lang="en-US" sz="5400" dirty="0"/>
              <a:t>Simplified Self Attention</a:t>
            </a:r>
            <a:endParaRPr lang="en-CA" sz="5400" dirty="0"/>
          </a:p>
        </p:txBody>
      </p:sp>
      <p:sp>
        <p:nvSpPr>
          <p:cNvPr id="114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8" name="Group 1027">
            <a:extLst>
              <a:ext uri="{FF2B5EF4-FFF2-40B4-BE49-F238E27FC236}">
                <a16:creationId xmlns:a16="http://schemas.microsoft.com/office/drawing/2014/main" id="{F66AE0F4-02C2-8144-98B0-2E63B6C08AC9}"/>
              </a:ext>
            </a:extLst>
          </p:cNvPr>
          <p:cNvGrpSpPr/>
          <p:nvPr/>
        </p:nvGrpSpPr>
        <p:grpSpPr>
          <a:xfrm>
            <a:off x="4542760" y="640822"/>
            <a:ext cx="7136354" cy="5861092"/>
            <a:chOff x="4542760" y="640822"/>
            <a:chExt cx="7136354" cy="5861092"/>
          </a:xfrm>
        </p:grpSpPr>
        <p:sp>
          <p:nvSpPr>
            <p:cNvPr id="1137" name="TextBox 1136">
              <a:extLst>
                <a:ext uri="{FF2B5EF4-FFF2-40B4-BE49-F238E27FC236}">
                  <a16:creationId xmlns:a16="http://schemas.microsoft.com/office/drawing/2014/main" id="{3EA2F5E8-9F16-AD6E-4C10-94EF32B4D726}"/>
                </a:ext>
              </a:extLst>
            </p:cNvPr>
            <p:cNvSpPr txBox="1"/>
            <p:nvPr/>
          </p:nvSpPr>
          <p:spPr>
            <a:xfrm>
              <a:off x="9900715" y="2030260"/>
              <a:ext cx="740591" cy="1216622"/>
            </a:xfrm>
            <a:prstGeom prst="rect">
              <a:avLst/>
            </a:prstGeom>
            <a:noFill/>
          </p:spPr>
          <p:txBody>
            <a:bodyPr wrap="square" rtlCol="0">
              <a:spAutoFit/>
            </a:bodyPr>
            <a:lstStyle/>
            <a:p>
              <a:pPr defTabSz="748894">
                <a:spcAft>
                  <a:spcPts val="630"/>
                </a:spcAft>
              </a:pPr>
              <a:r>
                <a:rPr lang="en-US" sz="5897" kern="1200" dirty="0">
                  <a:solidFill>
                    <a:schemeClr val="tx1"/>
                  </a:solidFill>
                  <a:latin typeface="+mn-lt"/>
                  <a:ea typeface="+mn-ea"/>
                  <a:cs typeface="+mn-cs"/>
                </a:rPr>
                <a:t>…</a:t>
              </a:r>
              <a:endParaRPr lang="en-CA" dirty="0"/>
            </a:p>
          </p:txBody>
        </p:sp>
        <p:sp>
          <p:nvSpPr>
            <p:cNvPr id="6" name="TextBox 5">
              <a:extLst>
                <a:ext uri="{FF2B5EF4-FFF2-40B4-BE49-F238E27FC236}">
                  <a16:creationId xmlns:a16="http://schemas.microsoft.com/office/drawing/2014/main" id="{EBB04FDC-F115-248C-7115-76B0850CB4DC}"/>
                </a:ext>
              </a:extLst>
            </p:cNvPr>
            <p:cNvSpPr txBox="1"/>
            <p:nvPr/>
          </p:nvSpPr>
          <p:spPr>
            <a:xfrm>
              <a:off x="5427962" y="640824"/>
              <a:ext cx="867601" cy="383182"/>
            </a:xfrm>
            <a:prstGeom prst="rect">
              <a:avLst/>
            </a:prstGeom>
            <a:pattFill prst="ltVert">
              <a:fgClr>
                <a:schemeClr val="accent5"/>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token1</a:t>
              </a:r>
              <a:endParaRPr lang="en-CA" dirty="0"/>
            </a:p>
          </p:txBody>
        </p:sp>
        <p:sp>
          <p:nvSpPr>
            <p:cNvPr id="7" name="TextBox 6">
              <a:extLst>
                <a:ext uri="{FF2B5EF4-FFF2-40B4-BE49-F238E27FC236}">
                  <a16:creationId xmlns:a16="http://schemas.microsoft.com/office/drawing/2014/main" id="{5CF776FC-7B14-8B6F-4DD6-E139F06ADC45}"/>
                </a:ext>
              </a:extLst>
            </p:cNvPr>
            <p:cNvSpPr txBox="1"/>
            <p:nvPr/>
          </p:nvSpPr>
          <p:spPr>
            <a:xfrm>
              <a:off x="7171102" y="640824"/>
              <a:ext cx="867601" cy="383182"/>
            </a:xfrm>
            <a:prstGeom prst="rect">
              <a:avLst/>
            </a:prstGeom>
            <a:pattFill prst="ltVert">
              <a:fgClr>
                <a:schemeClr val="accent5"/>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token2</a:t>
              </a:r>
              <a:endParaRPr lang="en-CA" dirty="0"/>
            </a:p>
          </p:txBody>
        </p:sp>
        <p:sp>
          <p:nvSpPr>
            <p:cNvPr id="8" name="TextBox 7">
              <a:extLst>
                <a:ext uri="{FF2B5EF4-FFF2-40B4-BE49-F238E27FC236}">
                  <a16:creationId xmlns:a16="http://schemas.microsoft.com/office/drawing/2014/main" id="{D92ECFF8-B0DF-E3A6-ACED-34F0C706D73D}"/>
                </a:ext>
              </a:extLst>
            </p:cNvPr>
            <p:cNvSpPr txBox="1"/>
            <p:nvPr/>
          </p:nvSpPr>
          <p:spPr>
            <a:xfrm>
              <a:off x="8889267" y="640823"/>
              <a:ext cx="867601" cy="383182"/>
            </a:xfrm>
            <a:prstGeom prst="rect">
              <a:avLst/>
            </a:prstGeom>
            <a:pattFill prst="ltVert">
              <a:fgClr>
                <a:schemeClr val="accent5"/>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token3</a:t>
              </a:r>
              <a:endParaRPr lang="en-CA" dirty="0"/>
            </a:p>
          </p:txBody>
        </p:sp>
        <p:sp>
          <p:nvSpPr>
            <p:cNvPr id="9" name="TextBox 8">
              <a:extLst>
                <a:ext uri="{FF2B5EF4-FFF2-40B4-BE49-F238E27FC236}">
                  <a16:creationId xmlns:a16="http://schemas.microsoft.com/office/drawing/2014/main" id="{14C93F4F-DAE7-CDC1-1740-19BCD40053F9}"/>
                </a:ext>
              </a:extLst>
            </p:cNvPr>
            <p:cNvSpPr txBox="1"/>
            <p:nvPr/>
          </p:nvSpPr>
          <p:spPr>
            <a:xfrm>
              <a:off x="10725178" y="640822"/>
              <a:ext cx="953936" cy="383182"/>
            </a:xfrm>
            <a:prstGeom prst="rect">
              <a:avLst/>
            </a:prstGeom>
            <a:pattFill prst="ltVert">
              <a:fgClr>
                <a:schemeClr val="accent5"/>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t>tokenN</a:t>
              </a:r>
              <a:endParaRPr lang="en-CA" dirty="0"/>
            </a:p>
          </p:txBody>
        </p:sp>
        <p:sp>
          <p:nvSpPr>
            <p:cNvPr id="10" name="TextBox 9">
              <a:extLst>
                <a:ext uri="{FF2B5EF4-FFF2-40B4-BE49-F238E27FC236}">
                  <a16:creationId xmlns:a16="http://schemas.microsoft.com/office/drawing/2014/main" id="{42E3E871-282E-25F1-77D3-0194DE4A3300}"/>
                </a:ext>
              </a:extLst>
            </p:cNvPr>
            <p:cNvSpPr txBox="1"/>
            <p:nvPr/>
          </p:nvSpPr>
          <p:spPr>
            <a:xfrm>
              <a:off x="4542760" y="1080989"/>
              <a:ext cx="866041" cy="383182"/>
            </a:xfrm>
            <a:prstGeom prst="rect">
              <a:avLst/>
            </a:prstGeom>
            <a:pattFill prst="ltVert">
              <a:fgClr>
                <a:schemeClr val="accent5"/>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token4</a:t>
              </a:r>
              <a:endParaRPr lang="en-CA" dirty="0"/>
            </a:p>
          </p:txBody>
        </p:sp>
        <p:cxnSp>
          <p:nvCxnSpPr>
            <p:cNvPr id="12" name="Straight Arrow Connector 11">
              <a:extLst>
                <a:ext uri="{FF2B5EF4-FFF2-40B4-BE49-F238E27FC236}">
                  <a16:creationId xmlns:a16="http://schemas.microsoft.com/office/drawing/2014/main" id="{7B69B9AC-F566-1E1F-C4EE-652E4EA5C2D1}"/>
                </a:ext>
              </a:extLst>
            </p:cNvPr>
            <p:cNvCxnSpPr>
              <a:cxnSpLocks/>
              <a:stCxn id="1027" idx="4"/>
              <a:endCxn id="26" idx="0"/>
            </p:cNvCxnSpPr>
            <p:nvPr/>
          </p:nvCxnSpPr>
          <p:spPr>
            <a:xfrm>
              <a:off x="5863446" y="1833553"/>
              <a:ext cx="8263" cy="67396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3BBDD5A-87F9-1088-7C40-6E66EBFAA601}"/>
                </a:ext>
              </a:extLst>
            </p:cNvPr>
            <p:cNvCxnSpPr>
              <a:cxnSpLocks/>
              <a:stCxn id="1033" idx="4"/>
              <a:endCxn id="31" idx="0"/>
            </p:cNvCxnSpPr>
            <p:nvPr/>
          </p:nvCxnSpPr>
          <p:spPr>
            <a:xfrm>
              <a:off x="7605010" y="1833554"/>
              <a:ext cx="3081" cy="6739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359335E-0D91-31FE-7A0D-D9374385C55D}"/>
                </a:ext>
              </a:extLst>
            </p:cNvPr>
            <p:cNvCxnSpPr>
              <a:cxnSpLocks/>
              <a:stCxn id="1039" idx="4"/>
              <a:endCxn id="32" idx="0"/>
            </p:cNvCxnSpPr>
            <p:nvPr/>
          </p:nvCxnSpPr>
          <p:spPr>
            <a:xfrm>
              <a:off x="9328396" y="1833554"/>
              <a:ext cx="2831" cy="67396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D9E683AF-CD13-B22B-7034-44C74665B928}"/>
                </a:ext>
              </a:extLst>
            </p:cNvPr>
            <p:cNvCxnSpPr>
              <a:cxnSpLocks/>
              <a:stCxn id="1045" idx="4"/>
              <a:endCxn id="33" idx="0"/>
            </p:cNvCxnSpPr>
            <p:nvPr/>
          </p:nvCxnSpPr>
          <p:spPr>
            <a:xfrm flipH="1">
              <a:off x="11206909" y="1833554"/>
              <a:ext cx="3647" cy="67396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3210F22F-CDA8-ECC3-AE14-8423058711FA}"/>
                </a:ext>
              </a:extLst>
            </p:cNvPr>
            <p:cNvSpPr txBox="1"/>
            <p:nvPr/>
          </p:nvSpPr>
          <p:spPr>
            <a:xfrm>
              <a:off x="5437909" y="2507515"/>
              <a:ext cx="867600" cy="383182"/>
            </a:xfrm>
            <a:prstGeom prst="rect">
              <a:avLst/>
            </a:prstGeom>
            <a:pattFill prst="ltVert">
              <a:fgClr>
                <a:schemeClr val="accent1">
                  <a:lumMod val="50000"/>
                </a:schemeClr>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score</a:t>
              </a:r>
              <a:r>
                <a:rPr lang="en-US" sz="1890" kern="1200" dirty="0">
                  <a:solidFill>
                    <a:schemeClr val="dk1"/>
                  </a:solidFill>
                  <a:latin typeface="+mn-lt"/>
                  <a:ea typeface="+mn-ea"/>
                  <a:cs typeface="+mn-cs"/>
                </a:rPr>
                <a:t>1</a:t>
              </a:r>
              <a:endParaRPr lang="en-CA" dirty="0"/>
            </a:p>
          </p:txBody>
        </p:sp>
        <p:cxnSp>
          <p:nvCxnSpPr>
            <p:cNvPr id="28" name="Connector: Elbow 27">
              <a:extLst>
                <a:ext uri="{FF2B5EF4-FFF2-40B4-BE49-F238E27FC236}">
                  <a16:creationId xmlns:a16="http://schemas.microsoft.com/office/drawing/2014/main" id="{20BEA55F-848F-7BE0-0CF5-A4ED01FB0785}"/>
                </a:ext>
              </a:extLst>
            </p:cNvPr>
            <p:cNvCxnSpPr>
              <a:cxnSpLocks/>
              <a:stCxn id="10" idx="3"/>
              <a:endCxn id="1027" idx="2"/>
            </p:cNvCxnSpPr>
            <p:nvPr/>
          </p:nvCxnSpPr>
          <p:spPr>
            <a:xfrm>
              <a:off x="5408801" y="1272580"/>
              <a:ext cx="300091" cy="41800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5E3D6982-BA7B-8614-B406-377C4438487A}"/>
                </a:ext>
              </a:extLst>
            </p:cNvPr>
            <p:cNvSpPr txBox="1"/>
            <p:nvPr/>
          </p:nvSpPr>
          <p:spPr>
            <a:xfrm>
              <a:off x="7174292" y="2507518"/>
              <a:ext cx="867600" cy="383182"/>
            </a:xfrm>
            <a:prstGeom prst="rect">
              <a:avLst/>
            </a:prstGeom>
            <a:pattFill prst="ltVert">
              <a:fgClr>
                <a:schemeClr val="accent1">
                  <a:lumMod val="50000"/>
                </a:schemeClr>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score</a:t>
              </a:r>
              <a:r>
                <a:rPr lang="en-US" sz="1890" kern="1200" dirty="0">
                  <a:solidFill>
                    <a:schemeClr val="dk1"/>
                  </a:solidFill>
                  <a:latin typeface="+mn-lt"/>
                  <a:ea typeface="+mn-ea"/>
                  <a:cs typeface="+mn-cs"/>
                </a:rPr>
                <a:t>2</a:t>
              </a:r>
              <a:endParaRPr lang="en-CA" dirty="0"/>
            </a:p>
          </p:txBody>
        </p:sp>
        <p:sp>
          <p:nvSpPr>
            <p:cNvPr id="32" name="TextBox 31">
              <a:extLst>
                <a:ext uri="{FF2B5EF4-FFF2-40B4-BE49-F238E27FC236}">
                  <a16:creationId xmlns:a16="http://schemas.microsoft.com/office/drawing/2014/main" id="{7F753F45-57A8-0C02-0628-D608D1B02690}"/>
                </a:ext>
              </a:extLst>
            </p:cNvPr>
            <p:cNvSpPr txBox="1"/>
            <p:nvPr/>
          </p:nvSpPr>
          <p:spPr>
            <a:xfrm>
              <a:off x="8897426" y="2507517"/>
              <a:ext cx="867600" cy="383182"/>
            </a:xfrm>
            <a:prstGeom prst="rect">
              <a:avLst/>
            </a:prstGeom>
            <a:pattFill prst="ltVert">
              <a:fgClr>
                <a:schemeClr val="accent1">
                  <a:lumMod val="50000"/>
                </a:schemeClr>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score</a:t>
              </a:r>
              <a:r>
                <a:rPr lang="en-US" sz="1890" kern="1200" dirty="0">
                  <a:solidFill>
                    <a:schemeClr val="dk1"/>
                  </a:solidFill>
                  <a:latin typeface="+mn-lt"/>
                  <a:ea typeface="+mn-ea"/>
                  <a:cs typeface="+mn-cs"/>
                </a:rPr>
                <a:t>3</a:t>
              </a:r>
              <a:endParaRPr lang="en-CA" dirty="0"/>
            </a:p>
          </p:txBody>
        </p:sp>
        <p:sp>
          <p:nvSpPr>
            <p:cNvPr id="33" name="TextBox 32">
              <a:extLst>
                <a:ext uri="{FF2B5EF4-FFF2-40B4-BE49-F238E27FC236}">
                  <a16:creationId xmlns:a16="http://schemas.microsoft.com/office/drawing/2014/main" id="{3665CBF3-42D7-F286-5F81-8335564BACFA}"/>
                </a:ext>
              </a:extLst>
            </p:cNvPr>
            <p:cNvSpPr txBox="1"/>
            <p:nvPr/>
          </p:nvSpPr>
          <p:spPr>
            <a:xfrm>
              <a:off x="10773109" y="2507515"/>
              <a:ext cx="867600" cy="383182"/>
            </a:xfrm>
            <a:prstGeom prst="rect">
              <a:avLst/>
            </a:prstGeom>
            <a:pattFill prst="ltVert">
              <a:fgClr>
                <a:schemeClr val="accent1">
                  <a:lumMod val="50000"/>
                </a:schemeClr>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t>score</a:t>
              </a:r>
              <a:r>
                <a:rPr lang="en-US" sz="1890" kern="1200" dirty="0" err="1">
                  <a:solidFill>
                    <a:schemeClr val="dk1"/>
                  </a:solidFill>
                  <a:latin typeface="+mn-lt"/>
                  <a:ea typeface="+mn-ea"/>
                  <a:cs typeface="+mn-cs"/>
                </a:rPr>
                <a:t>N</a:t>
              </a:r>
              <a:endParaRPr lang="en-CA" dirty="0"/>
            </a:p>
          </p:txBody>
        </p:sp>
        <p:sp>
          <p:nvSpPr>
            <p:cNvPr id="37" name="TextBox 36">
              <a:extLst>
                <a:ext uri="{FF2B5EF4-FFF2-40B4-BE49-F238E27FC236}">
                  <a16:creationId xmlns:a16="http://schemas.microsoft.com/office/drawing/2014/main" id="{5990391D-5E69-C3C6-DC8B-796EC05E3D5A}"/>
                </a:ext>
              </a:extLst>
            </p:cNvPr>
            <p:cNvSpPr txBox="1"/>
            <p:nvPr/>
          </p:nvSpPr>
          <p:spPr>
            <a:xfrm>
              <a:off x="5626759" y="3603067"/>
              <a:ext cx="511350" cy="383182"/>
            </a:xfrm>
            <a:prstGeom prst="rect">
              <a:avLst/>
            </a:prstGeom>
            <a:solidFill>
              <a:schemeClr val="accent1">
                <a:lumMod val="60000"/>
                <a:lumOff val="40000"/>
              </a:schemeClr>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w</a:t>
              </a:r>
              <a:r>
                <a:rPr lang="en-US" sz="1890" kern="1200" dirty="0">
                  <a:solidFill>
                    <a:schemeClr val="dk1"/>
                  </a:solidFill>
                  <a:latin typeface="+mn-lt"/>
                  <a:ea typeface="+mn-ea"/>
                  <a:cs typeface="+mn-cs"/>
                </a:rPr>
                <a:t>1</a:t>
              </a:r>
              <a:endParaRPr lang="en-CA" dirty="0"/>
            </a:p>
          </p:txBody>
        </p:sp>
        <p:sp>
          <p:nvSpPr>
            <p:cNvPr id="38" name="TextBox 37">
              <a:extLst>
                <a:ext uri="{FF2B5EF4-FFF2-40B4-BE49-F238E27FC236}">
                  <a16:creationId xmlns:a16="http://schemas.microsoft.com/office/drawing/2014/main" id="{673039FC-0DD1-243E-3078-1349333956C4}"/>
                </a:ext>
              </a:extLst>
            </p:cNvPr>
            <p:cNvSpPr txBox="1"/>
            <p:nvPr/>
          </p:nvSpPr>
          <p:spPr>
            <a:xfrm>
              <a:off x="7358174" y="3603068"/>
              <a:ext cx="511200" cy="383182"/>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w</a:t>
              </a:r>
              <a:r>
                <a:rPr lang="en-US" sz="1890" kern="1200" dirty="0">
                  <a:solidFill>
                    <a:schemeClr val="dk1"/>
                  </a:solidFill>
                  <a:latin typeface="+mn-lt"/>
                  <a:ea typeface="+mn-ea"/>
                  <a:cs typeface="+mn-cs"/>
                </a:rPr>
                <a:t>2</a:t>
              </a:r>
              <a:endParaRPr lang="en-CA" dirty="0"/>
            </a:p>
          </p:txBody>
        </p:sp>
        <p:sp>
          <p:nvSpPr>
            <p:cNvPr id="39" name="TextBox 38">
              <a:extLst>
                <a:ext uri="{FF2B5EF4-FFF2-40B4-BE49-F238E27FC236}">
                  <a16:creationId xmlns:a16="http://schemas.microsoft.com/office/drawing/2014/main" id="{788E57DC-6ADF-62E8-DCC5-6A8B6D587722}"/>
                </a:ext>
              </a:extLst>
            </p:cNvPr>
            <p:cNvSpPr txBox="1"/>
            <p:nvPr/>
          </p:nvSpPr>
          <p:spPr>
            <a:xfrm>
              <a:off x="9061424" y="3603068"/>
              <a:ext cx="511200" cy="383182"/>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w</a:t>
              </a:r>
              <a:r>
                <a:rPr lang="en-US" sz="1890" kern="1200" dirty="0">
                  <a:solidFill>
                    <a:schemeClr val="dk1"/>
                  </a:solidFill>
                  <a:latin typeface="+mn-lt"/>
                  <a:ea typeface="+mn-ea"/>
                  <a:cs typeface="+mn-cs"/>
                </a:rPr>
                <a:t>3</a:t>
              </a:r>
              <a:endParaRPr lang="en-CA" dirty="0"/>
            </a:p>
          </p:txBody>
        </p:sp>
        <p:sp>
          <p:nvSpPr>
            <p:cNvPr id="40" name="TextBox 39">
              <a:extLst>
                <a:ext uri="{FF2B5EF4-FFF2-40B4-BE49-F238E27FC236}">
                  <a16:creationId xmlns:a16="http://schemas.microsoft.com/office/drawing/2014/main" id="{E1291F3F-631A-BD56-7705-AF37DF494C2F}"/>
                </a:ext>
              </a:extLst>
            </p:cNvPr>
            <p:cNvSpPr txBox="1"/>
            <p:nvPr/>
          </p:nvSpPr>
          <p:spPr>
            <a:xfrm>
              <a:off x="10947044" y="3603067"/>
              <a:ext cx="511200" cy="383182"/>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t>w</a:t>
              </a:r>
              <a:r>
                <a:rPr lang="en-US" sz="1890" kern="1200" dirty="0" err="1">
                  <a:solidFill>
                    <a:schemeClr val="dk1"/>
                  </a:solidFill>
                  <a:latin typeface="+mn-lt"/>
                  <a:ea typeface="+mn-ea"/>
                  <a:cs typeface="+mn-cs"/>
                </a:rPr>
                <a:t>N</a:t>
              </a:r>
              <a:endParaRPr lang="en-CA" dirty="0"/>
            </a:p>
          </p:txBody>
        </p:sp>
        <p:cxnSp>
          <p:nvCxnSpPr>
            <p:cNvPr id="41" name="Straight Arrow Connector 40">
              <a:extLst>
                <a:ext uri="{FF2B5EF4-FFF2-40B4-BE49-F238E27FC236}">
                  <a16:creationId xmlns:a16="http://schemas.microsoft.com/office/drawing/2014/main" id="{5E43189B-FA73-2F4D-DC15-57A968E427B5}"/>
                </a:ext>
              </a:extLst>
            </p:cNvPr>
            <p:cNvCxnSpPr>
              <a:cxnSpLocks/>
              <a:stCxn id="26" idx="2"/>
              <a:endCxn id="37" idx="0"/>
            </p:cNvCxnSpPr>
            <p:nvPr/>
          </p:nvCxnSpPr>
          <p:spPr>
            <a:xfrm>
              <a:off x="5871709" y="2890697"/>
              <a:ext cx="10725" cy="7123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C6898E88-0ACE-877B-29CD-C2316F4F1C85}"/>
                </a:ext>
              </a:extLst>
            </p:cNvPr>
            <p:cNvCxnSpPr>
              <a:cxnSpLocks/>
              <a:stCxn id="31" idx="2"/>
              <a:endCxn id="38" idx="0"/>
            </p:cNvCxnSpPr>
            <p:nvPr/>
          </p:nvCxnSpPr>
          <p:spPr>
            <a:xfrm>
              <a:off x="7608092" y="2890700"/>
              <a:ext cx="5682" cy="71236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B6ED390C-B838-7E14-9F01-C70E108C3D3A}"/>
                </a:ext>
              </a:extLst>
            </p:cNvPr>
            <p:cNvCxnSpPr>
              <a:cxnSpLocks/>
              <a:stCxn id="32" idx="2"/>
              <a:endCxn id="39" idx="0"/>
            </p:cNvCxnSpPr>
            <p:nvPr/>
          </p:nvCxnSpPr>
          <p:spPr>
            <a:xfrm flipH="1">
              <a:off x="9317024" y="2890699"/>
              <a:ext cx="14202" cy="7123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58D01A54-037E-F682-26CC-7F6393DBDBA1}"/>
                </a:ext>
              </a:extLst>
            </p:cNvPr>
            <p:cNvCxnSpPr>
              <a:cxnSpLocks/>
              <a:stCxn id="33" idx="2"/>
              <a:endCxn id="40" idx="0"/>
            </p:cNvCxnSpPr>
            <p:nvPr/>
          </p:nvCxnSpPr>
          <p:spPr>
            <a:xfrm flipH="1">
              <a:off x="11202644" y="2890697"/>
              <a:ext cx="4265" cy="7123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B0DEB8D5-E2AD-8879-5D5D-2A06EA4A8E46}"/>
                </a:ext>
              </a:extLst>
            </p:cNvPr>
            <p:cNvCxnSpPr>
              <a:cxnSpLocks/>
              <a:stCxn id="37" idx="2"/>
              <a:endCxn id="1072" idx="0"/>
            </p:cNvCxnSpPr>
            <p:nvPr/>
          </p:nvCxnSpPr>
          <p:spPr>
            <a:xfrm>
              <a:off x="5882434" y="3986249"/>
              <a:ext cx="13505" cy="18037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1484E067-5F11-55D5-E8CE-BDEB3783EEA2}"/>
                </a:ext>
              </a:extLst>
            </p:cNvPr>
            <p:cNvCxnSpPr>
              <a:cxnSpLocks/>
              <a:stCxn id="38" idx="2"/>
              <a:endCxn id="1078" idx="0"/>
            </p:cNvCxnSpPr>
            <p:nvPr/>
          </p:nvCxnSpPr>
          <p:spPr>
            <a:xfrm flipH="1">
              <a:off x="7605498" y="3986250"/>
              <a:ext cx="8276" cy="18037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B4775DD8-146F-A343-33CF-E5281A6A5660}"/>
                </a:ext>
              </a:extLst>
            </p:cNvPr>
            <p:cNvCxnSpPr>
              <a:cxnSpLocks/>
              <a:stCxn id="39" idx="2"/>
              <a:endCxn id="1089" idx="0"/>
            </p:cNvCxnSpPr>
            <p:nvPr/>
          </p:nvCxnSpPr>
          <p:spPr>
            <a:xfrm>
              <a:off x="9317024" y="3986250"/>
              <a:ext cx="2239" cy="18037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87D6FB8-FE96-B18A-AAED-4B1703BBEDE0}"/>
                </a:ext>
              </a:extLst>
            </p:cNvPr>
            <p:cNvCxnSpPr>
              <a:cxnSpLocks/>
              <a:stCxn id="40" idx="2"/>
              <a:endCxn id="1091" idx="0"/>
            </p:cNvCxnSpPr>
            <p:nvPr/>
          </p:nvCxnSpPr>
          <p:spPr>
            <a:xfrm>
              <a:off x="11202644" y="3986249"/>
              <a:ext cx="8608" cy="18037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27" name="Oval 1026">
              <a:extLst>
                <a:ext uri="{FF2B5EF4-FFF2-40B4-BE49-F238E27FC236}">
                  <a16:creationId xmlns:a16="http://schemas.microsoft.com/office/drawing/2014/main" id="{33BB2639-8A2A-F88F-6256-0AA7C6B3F1AD}"/>
                </a:ext>
              </a:extLst>
            </p:cNvPr>
            <p:cNvSpPr/>
            <p:nvPr/>
          </p:nvSpPr>
          <p:spPr>
            <a:xfrm>
              <a:off x="5708892" y="1547609"/>
              <a:ext cx="309110" cy="28594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dirty="0">
                  <a:solidFill>
                    <a:schemeClr val="dk1"/>
                  </a:solidFill>
                  <a:latin typeface="+mn-lt"/>
                  <a:ea typeface="+mn-ea"/>
                  <a:cs typeface="+mn-cs"/>
                </a:rPr>
                <a:t>.</a:t>
              </a:r>
              <a:endParaRPr lang="en-US" sz="2940" kern="1200" dirty="0">
                <a:solidFill>
                  <a:schemeClr val="dk1"/>
                </a:solidFill>
                <a:latin typeface="+mn-lt"/>
                <a:ea typeface="+mn-ea"/>
                <a:cs typeface="+mn-cs"/>
              </a:endParaRPr>
            </a:p>
            <a:p>
              <a:pPr algn="ctr">
                <a:spcAft>
                  <a:spcPts val="600"/>
                </a:spcAft>
              </a:pPr>
              <a:endParaRPr lang="en-CA" dirty="0"/>
            </a:p>
          </p:txBody>
        </p:sp>
        <p:cxnSp>
          <p:nvCxnSpPr>
            <p:cNvPr id="1029" name="Straight Arrow Connector 1028">
              <a:extLst>
                <a:ext uri="{FF2B5EF4-FFF2-40B4-BE49-F238E27FC236}">
                  <a16:creationId xmlns:a16="http://schemas.microsoft.com/office/drawing/2014/main" id="{5EDBDE84-7FD9-F742-59F6-3E7920600601}"/>
                </a:ext>
              </a:extLst>
            </p:cNvPr>
            <p:cNvCxnSpPr>
              <a:cxnSpLocks/>
              <a:stCxn id="6" idx="2"/>
              <a:endCxn id="1027" idx="0"/>
            </p:cNvCxnSpPr>
            <p:nvPr/>
          </p:nvCxnSpPr>
          <p:spPr>
            <a:xfrm>
              <a:off x="5861765" y="1024006"/>
              <a:ext cx="1683" cy="52360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33" name="Oval 1032">
              <a:extLst>
                <a:ext uri="{FF2B5EF4-FFF2-40B4-BE49-F238E27FC236}">
                  <a16:creationId xmlns:a16="http://schemas.microsoft.com/office/drawing/2014/main" id="{D081FA2D-6991-73AB-6FEC-B54DF53DD6D4}"/>
                </a:ext>
              </a:extLst>
            </p:cNvPr>
            <p:cNvSpPr/>
            <p:nvPr/>
          </p:nvSpPr>
          <p:spPr>
            <a:xfrm>
              <a:off x="7449230" y="1544276"/>
              <a:ext cx="311560" cy="28927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dirty="0">
                  <a:solidFill>
                    <a:schemeClr val="dk1"/>
                  </a:solidFill>
                  <a:latin typeface="+mn-lt"/>
                  <a:ea typeface="+mn-ea"/>
                  <a:cs typeface="+mn-cs"/>
                </a:rPr>
                <a:t>.</a:t>
              </a:r>
              <a:endParaRPr lang="en-US" sz="2940" kern="1200" dirty="0">
                <a:solidFill>
                  <a:schemeClr val="dk1"/>
                </a:solidFill>
                <a:latin typeface="+mn-lt"/>
                <a:ea typeface="+mn-ea"/>
                <a:cs typeface="+mn-cs"/>
              </a:endParaRPr>
            </a:p>
            <a:p>
              <a:pPr algn="ctr">
                <a:spcAft>
                  <a:spcPts val="600"/>
                </a:spcAft>
              </a:pPr>
              <a:endParaRPr lang="en-CA" dirty="0"/>
            </a:p>
          </p:txBody>
        </p:sp>
        <p:cxnSp>
          <p:nvCxnSpPr>
            <p:cNvPr id="1035" name="Straight Arrow Connector 1034">
              <a:extLst>
                <a:ext uri="{FF2B5EF4-FFF2-40B4-BE49-F238E27FC236}">
                  <a16:creationId xmlns:a16="http://schemas.microsoft.com/office/drawing/2014/main" id="{4828D0D1-17FB-B906-0424-C5B3DBFB2E63}"/>
                </a:ext>
              </a:extLst>
            </p:cNvPr>
            <p:cNvCxnSpPr>
              <a:cxnSpLocks/>
              <a:stCxn id="7" idx="2"/>
              <a:endCxn id="1033" idx="0"/>
            </p:cNvCxnSpPr>
            <p:nvPr/>
          </p:nvCxnSpPr>
          <p:spPr>
            <a:xfrm>
              <a:off x="7604903" y="1024006"/>
              <a:ext cx="107" cy="5202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39" name="Oval 1038">
              <a:extLst>
                <a:ext uri="{FF2B5EF4-FFF2-40B4-BE49-F238E27FC236}">
                  <a16:creationId xmlns:a16="http://schemas.microsoft.com/office/drawing/2014/main" id="{DE000753-A5C2-B6B8-C9CA-B442646AFFB1}"/>
                </a:ext>
              </a:extLst>
            </p:cNvPr>
            <p:cNvSpPr/>
            <p:nvPr/>
          </p:nvSpPr>
          <p:spPr>
            <a:xfrm>
              <a:off x="9172803" y="1544275"/>
              <a:ext cx="311186" cy="28927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dirty="0">
                  <a:solidFill>
                    <a:schemeClr val="dk1"/>
                  </a:solidFill>
                  <a:latin typeface="+mn-lt"/>
                  <a:ea typeface="+mn-ea"/>
                  <a:cs typeface="+mn-cs"/>
                </a:rPr>
                <a:t>.</a:t>
              </a:r>
              <a:endParaRPr lang="en-US" sz="2940" kern="1200" dirty="0">
                <a:solidFill>
                  <a:schemeClr val="dk1"/>
                </a:solidFill>
                <a:latin typeface="+mn-lt"/>
                <a:ea typeface="+mn-ea"/>
                <a:cs typeface="+mn-cs"/>
              </a:endParaRPr>
            </a:p>
            <a:p>
              <a:pPr algn="ctr">
                <a:spcAft>
                  <a:spcPts val="600"/>
                </a:spcAft>
              </a:pPr>
              <a:endParaRPr lang="en-CA" dirty="0"/>
            </a:p>
          </p:txBody>
        </p:sp>
        <p:cxnSp>
          <p:nvCxnSpPr>
            <p:cNvPr id="1042" name="Straight Arrow Connector 1041">
              <a:extLst>
                <a:ext uri="{FF2B5EF4-FFF2-40B4-BE49-F238E27FC236}">
                  <a16:creationId xmlns:a16="http://schemas.microsoft.com/office/drawing/2014/main" id="{48908E8C-9319-985F-53A5-6003BE23DEAB}"/>
                </a:ext>
              </a:extLst>
            </p:cNvPr>
            <p:cNvCxnSpPr>
              <a:cxnSpLocks/>
              <a:stCxn id="8" idx="2"/>
              <a:endCxn id="1039" idx="0"/>
            </p:cNvCxnSpPr>
            <p:nvPr/>
          </p:nvCxnSpPr>
          <p:spPr>
            <a:xfrm>
              <a:off x="9323068" y="1024005"/>
              <a:ext cx="5328" cy="5202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45" name="Oval 1044">
              <a:extLst>
                <a:ext uri="{FF2B5EF4-FFF2-40B4-BE49-F238E27FC236}">
                  <a16:creationId xmlns:a16="http://schemas.microsoft.com/office/drawing/2014/main" id="{C12625AB-9097-607B-4DEA-A26CD85C3E36}"/>
                </a:ext>
              </a:extLst>
            </p:cNvPr>
            <p:cNvSpPr/>
            <p:nvPr/>
          </p:nvSpPr>
          <p:spPr>
            <a:xfrm>
              <a:off x="11053005" y="1539172"/>
              <a:ext cx="315101" cy="2943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a:solidFill>
                    <a:schemeClr val="dk1"/>
                  </a:solidFill>
                  <a:latin typeface="+mn-lt"/>
                  <a:ea typeface="+mn-ea"/>
                  <a:cs typeface="+mn-cs"/>
                </a:rPr>
                <a:t>.</a:t>
              </a:r>
              <a:endParaRPr lang="en-US" sz="2940" kern="1200">
                <a:solidFill>
                  <a:schemeClr val="dk1"/>
                </a:solidFill>
                <a:latin typeface="+mn-lt"/>
                <a:ea typeface="+mn-ea"/>
                <a:cs typeface="+mn-cs"/>
              </a:endParaRPr>
            </a:p>
            <a:p>
              <a:pPr algn="ctr">
                <a:spcAft>
                  <a:spcPts val="600"/>
                </a:spcAft>
              </a:pPr>
              <a:endParaRPr lang="en-CA"/>
            </a:p>
          </p:txBody>
        </p:sp>
        <p:cxnSp>
          <p:nvCxnSpPr>
            <p:cNvPr id="1047" name="Straight Arrow Connector 1046">
              <a:extLst>
                <a:ext uri="{FF2B5EF4-FFF2-40B4-BE49-F238E27FC236}">
                  <a16:creationId xmlns:a16="http://schemas.microsoft.com/office/drawing/2014/main" id="{7708814D-EE66-C529-DB9A-9E3B95B01EE7}"/>
                </a:ext>
              </a:extLst>
            </p:cNvPr>
            <p:cNvCxnSpPr>
              <a:cxnSpLocks/>
              <a:stCxn id="9" idx="2"/>
              <a:endCxn id="1045" idx="0"/>
            </p:cNvCxnSpPr>
            <p:nvPr/>
          </p:nvCxnSpPr>
          <p:spPr>
            <a:xfrm>
              <a:off x="11202146" y="1024004"/>
              <a:ext cx="8410" cy="51516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52" name="Connector: Elbow 1051">
              <a:extLst>
                <a:ext uri="{FF2B5EF4-FFF2-40B4-BE49-F238E27FC236}">
                  <a16:creationId xmlns:a16="http://schemas.microsoft.com/office/drawing/2014/main" id="{ECA88A48-D8E0-A8C9-446D-17B87E915B8C}"/>
                </a:ext>
              </a:extLst>
            </p:cNvPr>
            <p:cNvCxnSpPr>
              <a:cxnSpLocks/>
              <a:stCxn id="10" idx="3"/>
              <a:endCxn id="1033" idx="2"/>
            </p:cNvCxnSpPr>
            <p:nvPr/>
          </p:nvCxnSpPr>
          <p:spPr>
            <a:xfrm>
              <a:off x="5408801" y="1272580"/>
              <a:ext cx="2040429" cy="416335"/>
            </a:xfrm>
            <a:prstGeom prst="bentConnector3">
              <a:avLst>
                <a:gd name="adj1" fmla="val 85434"/>
              </a:avLst>
            </a:prstGeom>
            <a:ln w="12700">
              <a:tailEnd type="triangle"/>
            </a:ln>
          </p:spPr>
          <p:style>
            <a:lnRef idx="1">
              <a:schemeClr val="dk1"/>
            </a:lnRef>
            <a:fillRef idx="0">
              <a:schemeClr val="dk1"/>
            </a:fillRef>
            <a:effectRef idx="0">
              <a:schemeClr val="dk1"/>
            </a:effectRef>
            <a:fontRef idx="minor">
              <a:schemeClr val="tx1"/>
            </a:fontRef>
          </p:style>
        </p:cxnSp>
        <p:cxnSp>
          <p:nvCxnSpPr>
            <p:cNvPr id="1056" name="Connector: Elbow 1055">
              <a:extLst>
                <a:ext uri="{FF2B5EF4-FFF2-40B4-BE49-F238E27FC236}">
                  <a16:creationId xmlns:a16="http://schemas.microsoft.com/office/drawing/2014/main" id="{852F9F21-036E-7C66-5BBF-302B575739CC}"/>
                </a:ext>
              </a:extLst>
            </p:cNvPr>
            <p:cNvCxnSpPr>
              <a:cxnSpLocks/>
              <a:stCxn id="10" idx="3"/>
              <a:endCxn id="1039" idx="2"/>
            </p:cNvCxnSpPr>
            <p:nvPr/>
          </p:nvCxnSpPr>
          <p:spPr>
            <a:xfrm>
              <a:off x="5408801" y="1272580"/>
              <a:ext cx="3764002" cy="416335"/>
            </a:xfrm>
            <a:prstGeom prst="bentConnector3">
              <a:avLst>
                <a:gd name="adj1" fmla="val 91242"/>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2" name="Connector: Elbow 1061">
              <a:extLst>
                <a:ext uri="{FF2B5EF4-FFF2-40B4-BE49-F238E27FC236}">
                  <a16:creationId xmlns:a16="http://schemas.microsoft.com/office/drawing/2014/main" id="{A597970A-8C0D-C238-F3EF-AB3E444A43F1}"/>
                </a:ext>
              </a:extLst>
            </p:cNvPr>
            <p:cNvCxnSpPr>
              <a:cxnSpLocks/>
              <a:stCxn id="10" idx="3"/>
              <a:endCxn id="1045" idx="2"/>
            </p:cNvCxnSpPr>
            <p:nvPr/>
          </p:nvCxnSpPr>
          <p:spPr>
            <a:xfrm>
              <a:off x="5408801" y="1272580"/>
              <a:ext cx="5644204" cy="413783"/>
            </a:xfrm>
            <a:prstGeom prst="bentConnector3">
              <a:avLst>
                <a:gd name="adj1" fmla="val 94929"/>
              </a:avLst>
            </a:prstGeom>
            <a:ln w="12700">
              <a:tailEnd type="triangle"/>
            </a:ln>
          </p:spPr>
          <p:style>
            <a:lnRef idx="1">
              <a:schemeClr val="dk1"/>
            </a:lnRef>
            <a:fillRef idx="0">
              <a:schemeClr val="dk1"/>
            </a:fillRef>
            <a:effectRef idx="0">
              <a:schemeClr val="dk1"/>
            </a:effectRef>
            <a:fontRef idx="minor">
              <a:schemeClr val="tx1"/>
            </a:fontRef>
          </p:style>
        </p:cxnSp>
        <p:sp>
          <p:nvSpPr>
            <p:cNvPr id="1072" name="Oval 1071">
              <a:extLst>
                <a:ext uri="{FF2B5EF4-FFF2-40B4-BE49-F238E27FC236}">
                  <a16:creationId xmlns:a16="http://schemas.microsoft.com/office/drawing/2014/main" id="{01FC46BE-B7FA-BA45-4E1D-5733C00C2108}"/>
                </a:ext>
              </a:extLst>
            </p:cNvPr>
            <p:cNvSpPr/>
            <p:nvPr/>
          </p:nvSpPr>
          <p:spPr>
            <a:xfrm>
              <a:off x="5739086" y="4166624"/>
              <a:ext cx="313706" cy="3334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dirty="0">
                  <a:solidFill>
                    <a:schemeClr val="dk1"/>
                  </a:solidFill>
                  <a:latin typeface="+mn-lt"/>
                  <a:ea typeface="+mn-ea"/>
                  <a:cs typeface="+mn-cs"/>
                </a:rPr>
                <a:t>X</a:t>
              </a:r>
              <a:endParaRPr lang="en-US" sz="2800" dirty="0"/>
            </a:p>
          </p:txBody>
        </p:sp>
        <p:cxnSp>
          <p:nvCxnSpPr>
            <p:cNvPr id="1075" name="Connector: Elbow 1074">
              <a:extLst>
                <a:ext uri="{FF2B5EF4-FFF2-40B4-BE49-F238E27FC236}">
                  <a16:creationId xmlns:a16="http://schemas.microsoft.com/office/drawing/2014/main" id="{8FCAE90F-E701-FE84-AA50-4DE26CB1C50E}"/>
                </a:ext>
              </a:extLst>
            </p:cNvPr>
            <p:cNvCxnSpPr>
              <a:cxnSpLocks/>
              <a:stCxn id="29" idx="2"/>
              <a:endCxn id="1072" idx="2"/>
            </p:cNvCxnSpPr>
            <p:nvPr/>
          </p:nvCxnSpPr>
          <p:spPr>
            <a:xfrm rot="16200000" flipH="1">
              <a:off x="5243781" y="3838044"/>
              <a:ext cx="346443" cy="644167"/>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076" name="Connector: Elbow 1075">
              <a:extLst>
                <a:ext uri="{FF2B5EF4-FFF2-40B4-BE49-F238E27FC236}">
                  <a16:creationId xmlns:a16="http://schemas.microsoft.com/office/drawing/2014/main" id="{EDEA94F1-6F47-3A6A-198B-DC3ED5960BFE}"/>
                </a:ext>
              </a:extLst>
            </p:cNvPr>
            <p:cNvCxnSpPr>
              <a:cxnSpLocks/>
              <a:stCxn id="48" idx="2"/>
              <a:endCxn id="1078" idx="2"/>
            </p:cNvCxnSpPr>
            <p:nvPr/>
          </p:nvCxnSpPr>
          <p:spPr>
            <a:xfrm rot="16200000" flipH="1">
              <a:off x="6942040" y="3826745"/>
              <a:ext cx="353458" cy="65975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078" name="Oval 1077">
              <a:extLst>
                <a:ext uri="{FF2B5EF4-FFF2-40B4-BE49-F238E27FC236}">
                  <a16:creationId xmlns:a16="http://schemas.microsoft.com/office/drawing/2014/main" id="{F26E74B1-F524-EF4B-0B4A-82F6A8AF4148}"/>
                </a:ext>
              </a:extLst>
            </p:cNvPr>
            <p:cNvSpPr/>
            <p:nvPr/>
          </p:nvSpPr>
          <p:spPr>
            <a:xfrm>
              <a:off x="7448645" y="4166624"/>
              <a:ext cx="313706" cy="3334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dk1"/>
                  </a:solidFill>
                  <a:latin typeface="+mn-lt"/>
                  <a:ea typeface="+mn-ea"/>
                  <a:cs typeface="+mn-cs"/>
                </a:rPr>
                <a:t>X</a:t>
              </a:r>
              <a:endParaRPr lang="en-US" sz="2800"/>
            </a:p>
          </p:txBody>
        </p:sp>
        <p:sp>
          <p:nvSpPr>
            <p:cNvPr id="1089" name="Oval 1088">
              <a:extLst>
                <a:ext uri="{FF2B5EF4-FFF2-40B4-BE49-F238E27FC236}">
                  <a16:creationId xmlns:a16="http://schemas.microsoft.com/office/drawing/2014/main" id="{C41DE5E2-FB6E-63A2-3BA7-5FE0C4D49A3A}"/>
                </a:ext>
              </a:extLst>
            </p:cNvPr>
            <p:cNvSpPr/>
            <p:nvPr/>
          </p:nvSpPr>
          <p:spPr>
            <a:xfrm>
              <a:off x="9162410" y="4166624"/>
              <a:ext cx="313706" cy="3334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dk1"/>
                  </a:solidFill>
                  <a:latin typeface="+mn-lt"/>
                  <a:ea typeface="+mn-ea"/>
                  <a:cs typeface="+mn-cs"/>
                </a:rPr>
                <a:t>X</a:t>
              </a:r>
              <a:endParaRPr lang="en-US" sz="2800"/>
            </a:p>
          </p:txBody>
        </p:sp>
        <p:sp>
          <p:nvSpPr>
            <p:cNvPr id="1091" name="Oval 1090">
              <a:extLst>
                <a:ext uri="{FF2B5EF4-FFF2-40B4-BE49-F238E27FC236}">
                  <a16:creationId xmlns:a16="http://schemas.microsoft.com/office/drawing/2014/main" id="{73952187-5727-105F-5786-C12CA61F60BE}"/>
                </a:ext>
              </a:extLst>
            </p:cNvPr>
            <p:cNvSpPr/>
            <p:nvPr/>
          </p:nvSpPr>
          <p:spPr>
            <a:xfrm>
              <a:off x="11054399" y="4166624"/>
              <a:ext cx="313706" cy="3334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dk1"/>
                  </a:solidFill>
                  <a:latin typeface="+mn-lt"/>
                  <a:ea typeface="+mn-ea"/>
                  <a:cs typeface="+mn-cs"/>
                </a:rPr>
                <a:t>X</a:t>
              </a:r>
              <a:endParaRPr lang="en-US" sz="2800"/>
            </a:p>
          </p:txBody>
        </p:sp>
        <p:cxnSp>
          <p:nvCxnSpPr>
            <p:cNvPr id="1093" name="Connector: Elbow 1092">
              <a:extLst>
                <a:ext uri="{FF2B5EF4-FFF2-40B4-BE49-F238E27FC236}">
                  <a16:creationId xmlns:a16="http://schemas.microsoft.com/office/drawing/2014/main" id="{355B7DB5-1ADC-4AFB-53DB-A679A89E04DC}"/>
                </a:ext>
              </a:extLst>
            </p:cNvPr>
            <p:cNvCxnSpPr>
              <a:cxnSpLocks/>
              <a:stCxn id="51" idx="2"/>
              <a:endCxn id="1089" idx="2"/>
            </p:cNvCxnSpPr>
            <p:nvPr/>
          </p:nvCxnSpPr>
          <p:spPr>
            <a:xfrm rot="16200000" flipH="1">
              <a:off x="8657461" y="3828400"/>
              <a:ext cx="353457" cy="656441"/>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097" name="Connector: Elbow 1096">
              <a:extLst>
                <a:ext uri="{FF2B5EF4-FFF2-40B4-BE49-F238E27FC236}">
                  <a16:creationId xmlns:a16="http://schemas.microsoft.com/office/drawing/2014/main" id="{FDBF5363-94FE-B6CA-9CDE-3EC4945AFB1A}"/>
                </a:ext>
              </a:extLst>
            </p:cNvPr>
            <p:cNvCxnSpPr>
              <a:cxnSpLocks/>
              <a:stCxn id="54" idx="2"/>
              <a:endCxn id="1091" idx="2"/>
            </p:cNvCxnSpPr>
            <p:nvPr/>
          </p:nvCxnSpPr>
          <p:spPr>
            <a:xfrm rot="16200000" flipH="1">
              <a:off x="10537216" y="3816166"/>
              <a:ext cx="349563" cy="68480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120" name="Oval 1119">
              <a:extLst>
                <a:ext uri="{FF2B5EF4-FFF2-40B4-BE49-F238E27FC236}">
                  <a16:creationId xmlns:a16="http://schemas.microsoft.com/office/drawing/2014/main" id="{61FF404B-8BE5-863D-6BD7-B2BD5DBA8A98}"/>
                </a:ext>
              </a:extLst>
            </p:cNvPr>
            <p:cNvSpPr/>
            <p:nvPr/>
          </p:nvSpPr>
          <p:spPr>
            <a:xfrm>
              <a:off x="8536500" y="5088594"/>
              <a:ext cx="497967" cy="4603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dk1"/>
                  </a:solidFill>
                  <a:latin typeface="+mn-lt"/>
                  <a:ea typeface="+mn-ea"/>
                  <a:cs typeface="+mn-cs"/>
                </a:rPr>
                <a:t>+</a:t>
              </a:r>
              <a:endParaRPr lang="en-US" sz="2800"/>
            </a:p>
          </p:txBody>
        </p:sp>
        <p:cxnSp>
          <p:nvCxnSpPr>
            <p:cNvPr id="1122" name="Straight Arrow Connector 1121">
              <a:extLst>
                <a:ext uri="{FF2B5EF4-FFF2-40B4-BE49-F238E27FC236}">
                  <a16:creationId xmlns:a16="http://schemas.microsoft.com/office/drawing/2014/main" id="{E18C6CEB-6200-8BF9-293B-B5F49FF3EF1A}"/>
                </a:ext>
              </a:extLst>
            </p:cNvPr>
            <p:cNvCxnSpPr>
              <a:stCxn id="1072" idx="4"/>
              <a:endCxn id="1120" idx="2"/>
            </p:cNvCxnSpPr>
            <p:nvPr/>
          </p:nvCxnSpPr>
          <p:spPr>
            <a:xfrm>
              <a:off x="5895939" y="4500076"/>
              <a:ext cx="2640561" cy="81867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3" name="Straight Arrow Connector 1122">
              <a:extLst>
                <a:ext uri="{FF2B5EF4-FFF2-40B4-BE49-F238E27FC236}">
                  <a16:creationId xmlns:a16="http://schemas.microsoft.com/office/drawing/2014/main" id="{460D4497-8B9F-B5C3-C566-B6AB30697D83}"/>
                </a:ext>
              </a:extLst>
            </p:cNvPr>
            <p:cNvCxnSpPr>
              <a:cxnSpLocks/>
              <a:stCxn id="1078" idx="4"/>
              <a:endCxn id="1120" idx="1"/>
            </p:cNvCxnSpPr>
            <p:nvPr/>
          </p:nvCxnSpPr>
          <p:spPr>
            <a:xfrm>
              <a:off x="7605498" y="4500077"/>
              <a:ext cx="1003928" cy="6559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6" name="Straight Arrow Connector 1125">
              <a:extLst>
                <a:ext uri="{FF2B5EF4-FFF2-40B4-BE49-F238E27FC236}">
                  <a16:creationId xmlns:a16="http://schemas.microsoft.com/office/drawing/2014/main" id="{F3EE0594-BC0B-27E4-93AF-795D2AE30F17}"/>
                </a:ext>
              </a:extLst>
            </p:cNvPr>
            <p:cNvCxnSpPr>
              <a:cxnSpLocks/>
              <a:stCxn id="1089" idx="4"/>
              <a:endCxn id="1120" idx="7"/>
            </p:cNvCxnSpPr>
            <p:nvPr/>
          </p:nvCxnSpPr>
          <p:spPr>
            <a:xfrm flipH="1">
              <a:off x="8961541" y="4500076"/>
              <a:ext cx="357722" cy="6559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9" name="Straight Arrow Connector 1128">
              <a:extLst>
                <a:ext uri="{FF2B5EF4-FFF2-40B4-BE49-F238E27FC236}">
                  <a16:creationId xmlns:a16="http://schemas.microsoft.com/office/drawing/2014/main" id="{93BF9C95-598A-430C-0E1F-3D2533F784F9}"/>
                </a:ext>
              </a:extLst>
            </p:cNvPr>
            <p:cNvCxnSpPr>
              <a:cxnSpLocks/>
              <a:stCxn id="1091" idx="4"/>
              <a:endCxn id="1120" idx="6"/>
            </p:cNvCxnSpPr>
            <p:nvPr/>
          </p:nvCxnSpPr>
          <p:spPr>
            <a:xfrm flipH="1">
              <a:off x="9034467" y="4500078"/>
              <a:ext cx="2176785" cy="81867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32" name="TextBox 1131">
              <a:extLst>
                <a:ext uri="{FF2B5EF4-FFF2-40B4-BE49-F238E27FC236}">
                  <a16:creationId xmlns:a16="http://schemas.microsoft.com/office/drawing/2014/main" id="{F937D6A2-0127-CDA1-22BA-ADED0D6F1A4D}"/>
                </a:ext>
              </a:extLst>
            </p:cNvPr>
            <p:cNvSpPr txBox="1"/>
            <p:nvPr/>
          </p:nvSpPr>
          <p:spPr>
            <a:xfrm>
              <a:off x="7884061" y="5827883"/>
              <a:ext cx="1824228" cy="674031"/>
            </a:xfrm>
            <a:prstGeom prst="rect">
              <a:avLst/>
            </a:prstGeom>
            <a:solidFill>
              <a:schemeClr val="accent5">
                <a:lumMod val="5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defTabSz="960120">
                <a:spcAft>
                  <a:spcPts val="600"/>
                </a:spcAft>
              </a:pPr>
              <a:r>
                <a:rPr lang="en-US" sz="1890" kern="1200" dirty="0">
                  <a:solidFill>
                    <a:schemeClr val="bg1"/>
                  </a:solidFill>
                  <a:latin typeface="+mn-lt"/>
                  <a:ea typeface="+mn-ea"/>
                  <a:cs typeface="+mn-cs"/>
                </a:rPr>
                <a:t>context vector for token 4</a:t>
              </a:r>
              <a:endParaRPr lang="en-CA" dirty="0">
                <a:solidFill>
                  <a:schemeClr val="bg1"/>
                </a:solidFill>
              </a:endParaRPr>
            </a:p>
          </p:txBody>
        </p:sp>
        <p:cxnSp>
          <p:nvCxnSpPr>
            <p:cNvPr id="1133" name="Straight Arrow Connector 1132">
              <a:extLst>
                <a:ext uri="{FF2B5EF4-FFF2-40B4-BE49-F238E27FC236}">
                  <a16:creationId xmlns:a16="http://schemas.microsoft.com/office/drawing/2014/main" id="{161A9D2D-8C4A-8B1F-63CF-D1318712433D}"/>
                </a:ext>
              </a:extLst>
            </p:cNvPr>
            <p:cNvCxnSpPr>
              <a:cxnSpLocks/>
              <a:stCxn id="1120" idx="4"/>
              <a:endCxn id="1132" idx="0"/>
            </p:cNvCxnSpPr>
            <p:nvPr/>
          </p:nvCxnSpPr>
          <p:spPr>
            <a:xfrm>
              <a:off x="8785484" y="5548904"/>
              <a:ext cx="10691" cy="27897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33085E2F-11FA-A052-1C2D-0A3A7F7076A4}"/>
                </a:ext>
              </a:extLst>
            </p:cNvPr>
            <p:cNvSpPr/>
            <p:nvPr/>
          </p:nvSpPr>
          <p:spPr>
            <a:xfrm>
              <a:off x="5424812" y="3086518"/>
              <a:ext cx="6211632" cy="2614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60120">
                <a:spcAft>
                  <a:spcPts val="600"/>
                </a:spcAft>
              </a:pPr>
              <a:r>
                <a:rPr lang="en-US" sz="1890" kern="1200" dirty="0" err="1">
                  <a:solidFill>
                    <a:schemeClr val="bg1"/>
                  </a:solidFill>
                  <a:latin typeface="+mn-lt"/>
                  <a:ea typeface="+mn-ea"/>
                  <a:cs typeface="+mn-cs"/>
                </a:rPr>
                <a:t>Softmax</a:t>
              </a:r>
              <a:endParaRPr lang="en-CA" dirty="0">
                <a:solidFill>
                  <a:schemeClr val="bg1"/>
                </a:solidFill>
              </a:endParaRPr>
            </a:p>
          </p:txBody>
        </p:sp>
        <p:sp>
          <p:nvSpPr>
            <p:cNvPr id="29" name="TextBox 28">
              <a:extLst>
                <a:ext uri="{FF2B5EF4-FFF2-40B4-BE49-F238E27FC236}">
                  <a16:creationId xmlns:a16="http://schemas.microsoft.com/office/drawing/2014/main" id="{D355791D-7F07-39DE-5BAF-4BCCBD099C29}"/>
                </a:ext>
              </a:extLst>
            </p:cNvPr>
            <p:cNvSpPr txBox="1"/>
            <p:nvPr/>
          </p:nvSpPr>
          <p:spPr>
            <a:xfrm>
              <a:off x="4661118" y="3603725"/>
              <a:ext cx="867601" cy="383182"/>
            </a:xfrm>
            <a:prstGeom prst="rect">
              <a:avLst/>
            </a:prstGeom>
            <a:pattFill prst="ltVert">
              <a:fgClr>
                <a:schemeClr val="accent5"/>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token</a:t>
              </a:r>
              <a:r>
                <a:rPr lang="en-US" sz="1890" kern="1200" dirty="0">
                  <a:solidFill>
                    <a:schemeClr val="dk1"/>
                  </a:solidFill>
                  <a:latin typeface="+mn-lt"/>
                  <a:ea typeface="+mn-ea"/>
                  <a:cs typeface="+mn-cs"/>
                </a:rPr>
                <a:t>1</a:t>
              </a:r>
              <a:endParaRPr lang="en-CA" dirty="0"/>
            </a:p>
          </p:txBody>
        </p:sp>
        <p:sp>
          <p:nvSpPr>
            <p:cNvPr id="48" name="TextBox 47">
              <a:extLst>
                <a:ext uri="{FF2B5EF4-FFF2-40B4-BE49-F238E27FC236}">
                  <a16:creationId xmlns:a16="http://schemas.microsoft.com/office/drawing/2014/main" id="{372CA8D2-1013-3239-7C05-04C26B6A0DCE}"/>
                </a:ext>
              </a:extLst>
            </p:cNvPr>
            <p:cNvSpPr txBox="1"/>
            <p:nvPr/>
          </p:nvSpPr>
          <p:spPr>
            <a:xfrm>
              <a:off x="6355092" y="3596710"/>
              <a:ext cx="867601" cy="383182"/>
            </a:xfrm>
            <a:prstGeom prst="rect">
              <a:avLst/>
            </a:prstGeom>
            <a:pattFill prst="ltVert">
              <a:fgClr>
                <a:schemeClr val="accent5"/>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token</a:t>
              </a:r>
              <a:r>
                <a:rPr lang="en-US" sz="1890" kern="1200" dirty="0">
                  <a:solidFill>
                    <a:schemeClr val="dk1"/>
                  </a:solidFill>
                  <a:latin typeface="+mn-lt"/>
                  <a:ea typeface="+mn-ea"/>
                  <a:cs typeface="+mn-cs"/>
                </a:rPr>
                <a:t>2</a:t>
              </a:r>
              <a:endParaRPr lang="en-CA" dirty="0"/>
            </a:p>
          </p:txBody>
        </p:sp>
        <p:sp>
          <p:nvSpPr>
            <p:cNvPr id="51" name="TextBox 50">
              <a:extLst>
                <a:ext uri="{FF2B5EF4-FFF2-40B4-BE49-F238E27FC236}">
                  <a16:creationId xmlns:a16="http://schemas.microsoft.com/office/drawing/2014/main" id="{34875874-C290-8BBF-583E-F3291374F27B}"/>
                </a:ext>
              </a:extLst>
            </p:cNvPr>
            <p:cNvSpPr txBox="1"/>
            <p:nvPr/>
          </p:nvSpPr>
          <p:spPr>
            <a:xfrm>
              <a:off x="8072168" y="3596711"/>
              <a:ext cx="867601" cy="383182"/>
            </a:xfrm>
            <a:prstGeom prst="rect">
              <a:avLst/>
            </a:prstGeom>
            <a:pattFill prst="ltVert">
              <a:fgClr>
                <a:schemeClr val="accent5"/>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token</a:t>
              </a:r>
              <a:r>
                <a:rPr lang="en-US" sz="1890" kern="1200" dirty="0">
                  <a:solidFill>
                    <a:schemeClr val="dk1"/>
                  </a:solidFill>
                  <a:latin typeface="+mn-lt"/>
                  <a:ea typeface="+mn-ea"/>
                  <a:cs typeface="+mn-cs"/>
                </a:rPr>
                <a:t>3</a:t>
              </a:r>
              <a:endParaRPr lang="en-CA" dirty="0"/>
            </a:p>
          </p:txBody>
        </p:sp>
        <p:sp>
          <p:nvSpPr>
            <p:cNvPr id="54" name="TextBox 53">
              <a:extLst>
                <a:ext uri="{FF2B5EF4-FFF2-40B4-BE49-F238E27FC236}">
                  <a16:creationId xmlns:a16="http://schemas.microsoft.com/office/drawing/2014/main" id="{1C40472C-5751-C600-7721-D95909A71310}"/>
                </a:ext>
              </a:extLst>
            </p:cNvPr>
            <p:cNvSpPr txBox="1"/>
            <p:nvPr/>
          </p:nvSpPr>
          <p:spPr>
            <a:xfrm>
              <a:off x="9913803" y="3600605"/>
              <a:ext cx="911586" cy="383182"/>
            </a:xfrm>
            <a:prstGeom prst="rect">
              <a:avLst/>
            </a:prstGeom>
            <a:pattFill prst="ltVert">
              <a:fgClr>
                <a:schemeClr val="accent5"/>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t>token</a:t>
              </a:r>
              <a:r>
                <a:rPr lang="en-US" sz="1890" kern="1200" dirty="0" err="1">
                  <a:solidFill>
                    <a:schemeClr val="dk1"/>
                  </a:solidFill>
                  <a:latin typeface="+mn-lt"/>
                  <a:ea typeface="+mn-ea"/>
                  <a:cs typeface="+mn-cs"/>
                </a:rPr>
                <a:t>N</a:t>
              </a:r>
              <a:endParaRPr lang="en-CA" dirty="0"/>
            </a:p>
          </p:txBody>
        </p:sp>
      </p:grpSp>
      <p:sp>
        <p:nvSpPr>
          <p:cNvPr id="4" name="TextBox 3">
            <a:extLst>
              <a:ext uri="{FF2B5EF4-FFF2-40B4-BE49-F238E27FC236}">
                <a16:creationId xmlns:a16="http://schemas.microsoft.com/office/drawing/2014/main" id="{8E6EFAFA-C260-88DF-FE1A-4C6565E38A90}"/>
              </a:ext>
            </a:extLst>
          </p:cNvPr>
          <p:cNvSpPr txBox="1"/>
          <p:nvPr/>
        </p:nvSpPr>
        <p:spPr>
          <a:xfrm>
            <a:off x="9884023" y="147878"/>
            <a:ext cx="740591" cy="1216622"/>
          </a:xfrm>
          <a:prstGeom prst="rect">
            <a:avLst/>
          </a:prstGeom>
          <a:noFill/>
        </p:spPr>
        <p:txBody>
          <a:bodyPr wrap="square" rtlCol="0">
            <a:spAutoFit/>
          </a:bodyPr>
          <a:lstStyle/>
          <a:p>
            <a:pPr defTabSz="748894">
              <a:spcAft>
                <a:spcPts val="630"/>
              </a:spcAft>
            </a:pPr>
            <a:r>
              <a:rPr lang="en-US" sz="5897" kern="1200" dirty="0">
                <a:solidFill>
                  <a:schemeClr val="tx1"/>
                </a:solidFill>
                <a:latin typeface="+mn-lt"/>
                <a:ea typeface="+mn-ea"/>
                <a:cs typeface="+mn-cs"/>
              </a:rPr>
              <a:t>…</a:t>
            </a:r>
            <a:endParaRPr lang="en-CA" dirty="0"/>
          </a:p>
        </p:txBody>
      </p:sp>
      <p:sp>
        <p:nvSpPr>
          <p:cNvPr id="5" name="TextBox 4">
            <a:extLst>
              <a:ext uri="{FF2B5EF4-FFF2-40B4-BE49-F238E27FC236}">
                <a16:creationId xmlns:a16="http://schemas.microsoft.com/office/drawing/2014/main" id="{218DD073-8986-576C-9855-FF7D73B819D8}"/>
              </a:ext>
            </a:extLst>
          </p:cNvPr>
          <p:cNvSpPr txBox="1"/>
          <p:nvPr/>
        </p:nvSpPr>
        <p:spPr>
          <a:xfrm>
            <a:off x="5433251" y="296927"/>
            <a:ext cx="867600" cy="369332"/>
          </a:xfrm>
          <a:prstGeom prst="rect">
            <a:avLst/>
          </a:prstGeom>
          <a:noFill/>
        </p:spPr>
        <p:txBody>
          <a:bodyPr wrap="square" rtlCol="0">
            <a:spAutoFit/>
          </a:bodyPr>
          <a:lstStyle/>
          <a:p>
            <a:r>
              <a:rPr lang="en-US" dirty="0"/>
              <a:t>Alice</a:t>
            </a:r>
            <a:endParaRPr lang="en-CA" dirty="0"/>
          </a:p>
        </p:txBody>
      </p:sp>
      <p:sp>
        <p:nvSpPr>
          <p:cNvPr id="11" name="TextBox 10">
            <a:extLst>
              <a:ext uri="{FF2B5EF4-FFF2-40B4-BE49-F238E27FC236}">
                <a16:creationId xmlns:a16="http://schemas.microsoft.com/office/drawing/2014/main" id="{798B80B3-D1D5-054F-ACD0-8E7DE18708EB}"/>
              </a:ext>
            </a:extLst>
          </p:cNvPr>
          <p:cNvSpPr txBox="1"/>
          <p:nvPr/>
        </p:nvSpPr>
        <p:spPr>
          <a:xfrm>
            <a:off x="7099007" y="296064"/>
            <a:ext cx="867600" cy="369332"/>
          </a:xfrm>
          <a:prstGeom prst="rect">
            <a:avLst/>
          </a:prstGeom>
          <a:noFill/>
        </p:spPr>
        <p:txBody>
          <a:bodyPr wrap="square" rtlCol="0">
            <a:spAutoFit/>
          </a:bodyPr>
          <a:lstStyle/>
          <a:p>
            <a:r>
              <a:rPr lang="en-US" sz="1800" dirty="0"/>
              <a:t>visited</a:t>
            </a:r>
            <a:endParaRPr lang="en-CA" dirty="0"/>
          </a:p>
        </p:txBody>
      </p:sp>
      <p:sp>
        <p:nvSpPr>
          <p:cNvPr id="13" name="TextBox 12">
            <a:extLst>
              <a:ext uri="{FF2B5EF4-FFF2-40B4-BE49-F238E27FC236}">
                <a16:creationId xmlns:a16="http://schemas.microsoft.com/office/drawing/2014/main" id="{C41AE2FA-A0FA-2F2F-D815-E110D2BA2CB3}"/>
              </a:ext>
            </a:extLst>
          </p:cNvPr>
          <p:cNvSpPr txBox="1"/>
          <p:nvPr/>
        </p:nvSpPr>
        <p:spPr>
          <a:xfrm>
            <a:off x="8866159" y="293724"/>
            <a:ext cx="867600" cy="369332"/>
          </a:xfrm>
          <a:prstGeom prst="rect">
            <a:avLst/>
          </a:prstGeom>
          <a:noFill/>
        </p:spPr>
        <p:txBody>
          <a:bodyPr wrap="square" rtlCol="0">
            <a:spAutoFit/>
          </a:bodyPr>
          <a:lstStyle/>
          <a:p>
            <a:r>
              <a:rPr lang="en-US" sz="1800" dirty="0"/>
              <a:t>the</a:t>
            </a:r>
            <a:endParaRPr lang="en-CA" dirty="0"/>
          </a:p>
        </p:txBody>
      </p:sp>
      <p:sp>
        <p:nvSpPr>
          <p:cNvPr id="15" name="TextBox 14">
            <a:extLst>
              <a:ext uri="{FF2B5EF4-FFF2-40B4-BE49-F238E27FC236}">
                <a16:creationId xmlns:a16="http://schemas.microsoft.com/office/drawing/2014/main" id="{DDBBDDAD-D82B-13EA-2BCA-0EA6CC5A67C3}"/>
              </a:ext>
            </a:extLst>
          </p:cNvPr>
          <p:cNvSpPr txBox="1"/>
          <p:nvPr/>
        </p:nvSpPr>
        <p:spPr>
          <a:xfrm>
            <a:off x="10768844" y="303547"/>
            <a:ext cx="867600" cy="369332"/>
          </a:xfrm>
          <a:prstGeom prst="rect">
            <a:avLst/>
          </a:prstGeom>
          <a:noFill/>
        </p:spPr>
        <p:txBody>
          <a:bodyPr wrap="square" rtlCol="0">
            <a:spAutoFit/>
          </a:bodyPr>
          <a:lstStyle/>
          <a:p>
            <a:r>
              <a:rPr lang="en-US" sz="1800" dirty="0"/>
              <a:t>money</a:t>
            </a:r>
            <a:endParaRPr lang="en-CA" dirty="0"/>
          </a:p>
        </p:txBody>
      </p:sp>
      <p:sp>
        <p:nvSpPr>
          <p:cNvPr id="21" name="TextBox 20">
            <a:extLst>
              <a:ext uri="{FF2B5EF4-FFF2-40B4-BE49-F238E27FC236}">
                <a16:creationId xmlns:a16="http://schemas.microsoft.com/office/drawing/2014/main" id="{82D9A9FD-41EA-2978-CFF2-81363991A9A7}"/>
              </a:ext>
            </a:extLst>
          </p:cNvPr>
          <p:cNvSpPr txBox="1"/>
          <p:nvPr/>
        </p:nvSpPr>
        <p:spPr>
          <a:xfrm>
            <a:off x="4524315" y="704733"/>
            <a:ext cx="867600" cy="369332"/>
          </a:xfrm>
          <a:prstGeom prst="rect">
            <a:avLst/>
          </a:prstGeom>
          <a:noFill/>
        </p:spPr>
        <p:txBody>
          <a:bodyPr wrap="square" rtlCol="0">
            <a:spAutoFit/>
          </a:bodyPr>
          <a:lstStyle/>
          <a:p>
            <a:r>
              <a:rPr lang="en-US" dirty="0"/>
              <a:t>bank</a:t>
            </a:r>
            <a:endParaRPr lang="en-CA" dirty="0"/>
          </a:p>
        </p:txBody>
      </p:sp>
      <p:sp>
        <p:nvSpPr>
          <p:cNvPr id="16" name="Callout: Line 15">
            <a:extLst>
              <a:ext uri="{FF2B5EF4-FFF2-40B4-BE49-F238E27FC236}">
                <a16:creationId xmlns:a16="http://schemas.microsoft.com/office/drawing/2014/main" id="{3B490005-09C8-9B41-680E-87C3F23D4D4D}"/>
              </a:ext>
            </a:extLst>
          </p:cNvPr>
          <p:cNvSpPr/>
          <p:nvPr/>
        </p:nvSpPr>
        <p:spPr>
          <a:xfrm>
            <a:off x="3123803" y="193260"/>
            <a:ext cx="1064729" cy="562929"/>
          </a:xfrm>
          <a:prstGeom prst="borderCallout1">
            <a:avLst>
              <a:gd name="adj1" fmla="val 11003"/>
              <a:gd name="adj2" fmla="val 100098"/>
              <a:gd name="adj3" fmla="val 76965"/>
              <a:gd name="adj4" fmla="val 2262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schemeClr val="accent2"/>
                </a:solidFill>
              </a:rPr>
              <a:t>All input tokens</a:t>
            </a:r>
            <a:endParaRPr lang="en-CA" dirty="0">
              <a:solidFill>
                <a:schemeClr val="accent2"/>
              </a:solidFill>
            </a:endParaRPr>
          </a:p>
        </p:txBody>
      </p:sp>
      <p:sp>
        <p:nvSpPr>
          <p:cNvPr id="17" name="Callout: Line 16">
            <a:extLst>
              <a:ext uri="{FF2B5EF4-FFF2-40B4-BE49-F238E27FC236}">
                <a16:creationId xmlns:a16="http://schemas.microsoft.com/office/drawing/2014/main" id="{4A101D86-603B-AC41-BF1A-17EFD1ABC0F7}"/>
              </a:ext>
            </a:extLst>
          </p:cNvPr>
          <p:cNvSpPr/>
          <p:nvPr/>
        </p:nvSpPr>
        <p:spPr>
          <a:xfrm>
            <a:off x="1381540" y="1203752"/>
            <a:ext cx="2385932" cy="826508"/>
          </a:xfrm>
          <a:prstGeom prst="borderCallout1">
            <a:avLst>
              <a:gd name="adj1" fmla="val 11003"/>
              <a:gd name="adj2" fmla="val 100098"/>
              <a:gd name="adj3" fmla="val 17497"/>
              <a:gd name="adj4" fmla="val 13366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schemeClr val="accent2"/>
                </a:solidFill>
              </a:rPr>
              <a:t>Input token for which attention is being calculated</a:t>
            </a:r>
            <a:endParaRPr lang="en-CA" dirty="0">
              <a:solidFill>
                <a:schemeClr val="accent2"/>
              </a:solidFill>
            </a:endParaRPr>
          </a:p>
        </p:txBody>
      </p:sp>
      <p:sp>
        <p:nvSpPr>
          <p:cNvPr id="18" name="Callout: Line 17">
            <a:extLst>
              <a:ext uri="{FF2B5EF4-FFF2-40B4-BE49-F238E27FC236}">
                <a16:creationId xmlns:a16="http://schemas.microsoft.com/office/drawing/2014/main" id="{F13DCE6C-FF97-CBB0-26B6-FCDC171E9A03}"/>
              </a:ext>
            </a:extLst>
          </p:cNvPr>
          <p:cNvSpPr/>
          <p:nvPr/>
        </p:nvSpPr>
        <p:spPr>
          <a:xfrm>
            <a:off x="7710842" y="1734610"/>
            <a:ext cx="1508230" cy="658751"/>
          </a:xfrm>
          <a:prstGeom prst="borderCallout1">
            <a:avLst>
              <a:gd name="adj1" fmla="val 48722"/>
              <a:gd name="adj2" fmla="val -69"/>
              <a:gd name="adj3" fmla="val 119482"/>
              <a:gd name="adj4" fmla="val -240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schemeClr val="accent2"/>
                </a:solidFill>
              </a:rPr>
              <a:t>Attention scores</a:t>
            </a:r>
            <a:endParaRPr lang="en-CA" dirty="0">
              <a:solidFill>
                <a:schemeClr val="accent2"/>
              </a:solidFill>
            </a:endParaRPr>
          </a:p>
        </p:txBody>
      </p:sp>
      <p:sp>
        <p:nvSpPr>
          <p:cNvPr id="20" name="Callout: Line 19">
            <a:extLst>
              <a:ext uri="{FF2B5EF4-FFF2-40B4-BE49-F238E27FC236}">
                <a16:creationId xmlns:a16="http://schemas.microsoft.com/office/drawing/2014/main" id="{94C36A13-26D3-275C-3EFA-09008DBBC7B1}"/>
              </a:ext>
            </a:extLst>
          </p:cNvPr>
          <p:cNvSpPr/>
          <p:nvPr/>
        </p:nvSpPr>
        <p:spPr>
          <a:xfrm>
            <a:off x="4782518" y="4797327"/>
            <a:ext cx="1508230" cy="658751"/>
          </a:xfrm>
          <a:prstGeom prst="borderCallout1">
            <a:avLst>
              <a:gd name="adj1" fmla="val -3331"/>
              <a:gd name="adj2" fmla="val 48038"/>
              <a:gd name="adj3" fmla="val -127959"/>
              <a:gd name="adj4" fmla="val 5935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schemeClr val="accent2"/>
                </a:solidFill>
              </a:rPr>
              <a:t>Attention weights</a:t>
            </a:r>
            <a:endParaRPr lang="en-CA" dirty="0">
              <a:solidFill>
                <a:schemeClr val="accent2"/>
              </a:solidFill>
            </a:endParaRPr>
          </a:p>
        </p:txBody>
      </p:sp>
    </p:spTree>
    <p:extLst>
      <p:ext uri="{BB962C8B-B14F-4D97-AF65-F5344CB8AC3E}">
        <p14:creationId xmlns:p14="http://schemas.microsoft.com/office/powerpoint/2010/main" val="41108650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2" name="Rectangle 114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635000" y="640823"/>
            <a:ext cx="3418659" cy="5583148"/>
          </a:xfrm>
        </p:spPr>
        <p:txBody>
          <a:bodyPr anchor="ctr">
            <a:normAutofit/>
          </a:bodyPr>
          <a:lstStyle/>
          <a:p>
            <a:r>
              <a:rPr lang="en-US" sz="5400" dirty="0"/>
              <a:t>Simplified Self Attention</a:t>
            </a:r>
            <a:endParaRPr lang="en-CA" sz="5400" dirty="0"/>
          </a:p>
        </p:txBody>
      </p:sp>
      <p:sp>
        <p:nvSpPr>
          <p:cNvPr id="114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8" name="Group 1027">
            <a:extLst>
              <a:ext uri="{FF2B5EF4-FFF2-40B4-BE49-F238E27FC236}">
                <a16:creationId xmlns:a16="http://schemas.microsoft.com/office/drawing/2014/main" id="{F66AE0F4-02C2-8144-98B0-2E63B6C08AC9}"/>
              </a:ext>
            </a:extLst>
          </p:cNvPr>
          <p:cNvGrpSpPr/>
          <p:nvPr/>
        </p:nvGrpSpPr>
        <p:grpSpPr>
          <a:xfrm>
            <a:off x="4542760" y="640822"/>
            <a:ext cx="7136354" cy="5861092"/>
            <a:chOff x="4542760" y="640822"/>
            <a:chExt cx="7136354" cy="5861092"/>
          </a:xfrm>
          <a:solidFill>
            <a:schemeClr val="bg2">
              <a:lumMod val="90000"/>
            </a:schemeClr>
          </a:solidFill>
        </p:grpSpPr>
        <p:sp>
          <p:nvSpPr>
            <p:cNvPr id="1137" name="TextBox 1136">
              <a:extLst>
                <a:ext uri="{FF2B5EF4-FFF2-40B4-BE49-F238E27FC236}">
                  <a16:creationId xmlns:a16="http://schemas.microsoft.com/office/drawing/2014/main" id="{3EA2F5E8-9F16-AD6E-4C10-94EF32B4D726}"/>
                </a:ext>
              </a:extLst>
            </p:cNvPr>
            <p:cNvSpPr txBox="1"/>
            <p:nvPr/>
          </p:nvSpPr>
          <p:spPr>
            <a:xfrm>
              <a:off x="9900715" y="2030260"/>
              <a:ext cx="740591" cy="999825"/>
            </a:xfrm>
            <a:prstGeom prst="rect">
              <a:avLst/>
            </a:prstGeom>
            <a:solidFill>
              <a:schemeClr val="bg1"/>
            </a:solidFill>
          </p:spPr>
          <p:txBody>
            <a:bodyPr wrap="square" rtlCol="0">
              <a:spAutoFit/>
            </a:bodyPr>
            <a:lstStyle/>
            <a:p>
              <a:pPr defTabSz="748894">
                <a:spcAft>
                  <a:spcPts val="630"/>
                </a:spcAft>
              </a:pPr>
              <a:r>
                <a:rPr lang="en-US" sz="5897" kern="1200" dirty="0">
                  <a:solidFill>
                    <a:schemeClr val="bg2">
                      <a:lumMod val="75000"/>
                    </a:schemeClr>
                  </a:solidFill>
                  <a:latin typeface="+mn-lt"/>
                  <a:ea typeface="+mn-ea"/>
                  <a:cs typeface="+mn-cs"/>
                </a:rPr>
                <a:t>…</a:t>
              </a:r>
              <a:endParaRPr lang="en-CA" dirty="0">
                <a:solidFill>
                  <a:schemeClr val="bg2">
                    <a:lumMod val="75000"/>
                  </a:schemeClr>
                </a:solidFill>
              </a:endParaRPr>
            </a:p>
          </p:txBody>
        </p:sp>
        <p:sp>
          <p:nvSpPr>
            <p:cNvPr id="6" name="TextBox 5">
              <a:extLst>
                <a:ext uri="{FF2B5EF4-FFF2-40B4-BE49-F238E27FC236}">
                  <a16:creationId xmlns:a16="http://schemas.microsoft.com/office/drawing/2014/main" id="{EBB04FDC-F115-248C-7115-76B0850CB4DC}"/>
                </a:ext>
              </a:extLst>
            </p:cNvPr>
            <p:cNvSpPr txBox="1"/>
            <p:nvPr/>
          </p:nvSpPr>
          <p:spPr>
            <a:xfrm>
              <a:off x="5427962" y="640824"/>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token1</a:t>
              </a:r>
              <a:endParaRPr lang="en-CA" dirty="0">
                <a:solidFill>
                  <a:schemeClr val="bg2">
                    <a:lumMod val="75000"/>
                  </a:schemeClr>
                </a:solidFill>
              </a:endParaRPr>
            </a:p>
          </p:txBody>
        </p:sp>
        <p:sp>
          <p:nvSpPr>
            <p:cNvPr id="7" name="TextBox 6">
              <a:extLst>
                <a:ext uri="{FF2B5EF4-FFF2-40B4-BE49-F238E27FC236}">
                  <a16:creationId xmlns:a16="http://schemas.microsoft.com/office/drawing/2014/main" id="{5CF776FC-7B14-8B6F-4DD6-E139F06ADC45}"/>
                </a:ext>
              </a:extLst>
            </p:cNvPr>
            <p:cNvSpPr txBox="1"/>
            <p:nvPr/>
          </p:nvSpPr>
          <p:spPr>
            <a:xfrm>
              <a:off x="7171102" y="640824"/>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token2</a:t>
              </a:r>
              <a:endParaRPr lang="en-CA" dirty="0">
                <a:solidFill>
                  <a:schemeClr val="bg2">
                    <a:lumMod val="75000"/>
                  </a:schemeClr>
                </a:solidFill>
              </a:endParaRPr>
            </a:p>
          </p:txBody>
        </p:sp>
        <p:sp>
          <p:nvSpPr>
            <p:cNvPr id="8" name="TextBox 7">
              <a:extLst>
                <a:ext uri="{FF2B5EF4-FFF2-40B4-BE49-F238E27FC236}">
                  <a16:creationId xmlns:a16="http://schemas.microsoft.com/office/drawing/2014/main" id="{D92ECFF8-B0DF-E3A6-ACED-34F0C706D73D}"/>
                </a:ext>
              </a:extLst>
            </p:cNvPr>
            <p:cNvSpPr txBox="1"/>
            <p:nvPr/>
          </p:nvSpPr>
          <p:spPr>
            <a:xfrm>
              <a:off x="8889267" y="640823"/>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token3</a:t>
              </a:r>
              <a:endParaRPr lang="en-CA" dirty="0">
                <a:solidFill>
                  <a:schemeClr val="bg2">
                    <a:lumMod val="75000"/>
                  </a:schemeClr>
                </a:solidFill>
              </a:endParaRPr>
            </a:p>
          </p:txBody>
        </p:sp>
        <p:sp>
          <p:nvSpPr>
            <p:cNvPr id="9" name="TextBox 8">
              <a:extLst>
                <a:ext uri="{FF2B5EF4-FFF2-40B4-BE49-F238E27FC236}">
                  <a16:creationId xmlns:a16="http://schemas.microsoft.com/office/drawing/2014/main" id="{14C93F4F-DAE7-CDC1-1740-19BCD40053F9}"/>
                </a:ext>
              </a:extLst>
            </p:cNvPr>
            <p:cNvSpPr txBox="1"/>
            <p:nvPr/>
          </p:nvSpPr>
          <p:spPr>
            <a:xfrm>
              <a:off x="10725178" y="640822"/>
              <a:ext cx="953936"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solidFill>
                    <a:schemeClr val="bg2">
                      <a:lumMod val="75000"/>
                    </a:schemeClr>
                  </a:solidFill>
                </a:rPr>
                <a:t>tokenN</a:t>
              </a:r>
              <a:endParaRPr lang="en-CA" dirty="0">
                <a:solidFill>
                  <a:schemeClr val="bg2">
                    <a:lumMod val="75000"/>
                  </a:schemeClr>
                </a:solidFill>
              </a:endParaRPr>
            </a:p>
          </p:txBody>
        </p:sp>
        <p:sp>
          <p:nvSpPr>
            <p:cNvPr id="10" name="TextBox 9">
              <a:extLst>
                <a:ext uri="{FF2B5EF4-FFF2-40B4-BE49-F238E27FC236}">
                  <a16:creationId xmlns:a16="http://schemas.microsoft.com/office/drawing/2014/main" id="{42E3E871-282E-25F1-77D3-0194DE4A3300}"/>
                </a:ext>
              </a:extLst>
            </p:cNvPr>
            <p:cNvSpPr txBox="1"/>
            <p:nvPr/>
          </p:nvSpPr>
          <p:spPr>
            <a:xfrm>
              <a:off x="4542760" y="1080989"/>
              <a:ext cx="86604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token4</a:t>
              </a:r>
              <a:endParaRPr lang="en-CA" dirty="0">
                <a:solidFill>
                  <a:schemeClr val="bg2">
                    <a:lumMod val="75000"/>
                  </a:schemeClr>
                </a:solidFill>
              </a:endParaRPr>
            </a:p>
          </p:txBody>
        </p:sp>
        <p:cxnSp>
          <p:nvCxnSpPr>
            <p:cNvPr id="12" name="Straight Arrow Connector 11">
              <a:extLst>
                <a:ext uri="{FF2B5EF4-FFF2-40B4-BE49-F238E27FC236}">
                  <a16:creationId xmlns:a16="http://schemas.microsoft.com/office/drawing/2014/main" id="{7B69B9AC-F566-1E1F-C4EE-652E4EA5C2D1}"/>
                </a:ext>
              </a:extLst>
            </p:cNvPr>
            <p:cNvCxnSpPr>
              <a:cxnSpLocks/>
              <a:stCxn id="1027" idx="4"/>
              <a:endCxn id="26" idx="0"/>
            </p:cNvCxnSpPr>
            <p:nvPr/>
          </p:nvCxnSpPr>
          <p:spPr>
            <a:xfrm>
              <a:off x="5863446" y="1833553"/>
              <a:ext cx="8263" cy="673962"/>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3BBDD5A-87F9-1088-7C40-6E66EBFAA601}"/>
                </a:ext>
              </a:extLst>
            </p:cNvPr>
            <p:cNvCxnSpPr>
              <a:cxnSpLocks/>
              <a:stCxn id="1033" idx="4"/>
              <a:endCxn id="31" idx="0"/>
            </p:cNvCxnSpPr>
            <p:nvPr/>
          </p:nvCxnSpPr>
          <p:spPr>
            <a:xfrm>
              <a:off x="7605010" y="1833554"/>
              <a:ext cx="3081" cy="673964"/>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359335E-0D91-31FE-7A0D-D9374385C55D}"/>
                </a:ext>
              </a:extLst>
            </p:cNvPr>
            <p:cNvCxnSpPr>
              <a:cxnSpLocks/>
              <a:stCxn id="1039" idx="4"/>
              <a:endCxn id="32" idx="0"/>
            </p:cNvCxnSpPr>
            <p:nvPr/>
          </p:nvCxnSpPr>
          <p:spPr>
            <a:xfrm>
              <a:off x="9328396" y="1833554"/>
              <a:ext cx="2831" cy="673963"/>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D9E683AF-CD13-B22B-7034-44C74665B928}"/>
                </a:ext>
              </a:extLst>
            </p:cNvPr>
            <p:cNvCxnSpPr>
              <a:cxnSpLocks/>
              <a:stCxn id="1045" idx="4"/>
              <a:endCxn id="33" idx="0"/>
            </p:cNvCxnSpPr>
            <p:nvPr/>
          </p:nvCxnSpPr>
          <p:spPr>
            <a:xfrm flipH="1">
              <a:off x="11206909" y="1833554"/>
              <a:ext cx="3647" cy="673961"/>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3210F22F-CDA8-ECC3-AE14-8423058711FA}"/>
                </a:ext>
              </a:extLst>
            </p:cNvPr>
            <p:cNvSpPr txBox="1"/>
            <p:nvPr/>
          </p:nvSpPr>
          <p:spPr>
            <a:xfrm>
              <a:off x="5437909" y="2507515"/>
              <a:ext cx="8676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score</a:t>
              </a:r>
              <a:r>
                <a:rPr lang="en-US" sz="1890" kern="1200" dirty="0">
                  <a:solidFill>
                    <a:schemeClr val="bg2">
                      <a:lumMod val="75000"/>
                    </a:schemeClr>
                  </a:solidFill>
                  <a:latin typeface="+mn-lt"/>
                  <a:ea typeface="+mn-ea"/>
                  <a:cs typeface="+mn-cs"/>
                </a:rPr>
                <a:t>1</a:t>
              </a:r>
              <a:endParaRPr lang="en-CA" dirty="0">
                <a:solidFill>
                  <a:schemeClr val="bg2">
                    <a:lumMod val="75000"/>
                  </a:schemeClr>
                </a:solidFill>
              </a:endParaRPr>
            </a:p>
          </p:txBody>
        </p:sp>
        <p:cxnSp>
          <p:nvCxnSpPr>
            <p:cNvPr id="28" name="Connector: Elbow 27">
              <a:extLst>
                <a:ext uri="{FF2B5EF4-FFF2-40B4-BE49-F238E27FC236}">
                  <a16:creationId xmlns:a16="http://schemas.microsoft.com/office/drawing/2014/main" id="{20BEA55F-848F-7BE0-0CF5-A4ED01FB0785}"/>
                </a:ext>
              </a:extLst>
            </p:cNvPr>
            <p:cNvCxnSpPr>
              <a:cxnSpLocks/>
              <a:stCxn id="10" idx="3"/>
              <a:endCxn id="1027" idx="2"/>
            </p:cNvCxnSpPr>
            <p:nvPr/>
          </p:nvCxnSpPr>
          <p:spPr>
            <a:xfrm>
              <a:off x="5408801" y="1272580"/>
              <a:ext cx="300091" cy="418001"/>
            </a:xfrm>
            <a:prstGeom prst="bentConnector3">
              <a:avLst>
                <a:gd name="adj1" fmla="val 50000"/>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5E3D6982-BA7B-8614-B406-377C4438487A}"/>
                </a:ext>
              </a:extLst>
            </p:cNvPr>
            <p:cNvSpPr txBox="1"/>
            <p:nvPr/>
          </p:nvSpPr>
          <p:spPr>
            <a:xfrm>
              <a:off x="7174292" y="2507518"/>
              <a:ext cx="8676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score</a:t>
              </a:r>
              <a:r>
                <a:rPr lang="en-US" sz="1890" kern="1200" dirty="0">
                  <a:solidFill>
                    <a:schemeClr val="bg2">
                      <a:lumMod val="75000"/>
                    </a:schemeClr>
                  </a:solidFill>
                  <a:latin typeface="+mn-lt"/>
                  <a:ea typeface="+mn-ea"/>
                  <a:cs typeface="+mn-cs"/>
                </a:rPr>
                <a:t>2</a:t>
              </a:r>
              <a:endParaRPr lang="en-CA" dirty="0">
                <a:solidFill>
                  <a:schemeClr val="bg2">
                    <a:lumMod val="75000"/>
                  </a:schemeClr>
                </a:solidFill>
              </a:endParaRPr>
            </a:p>
          </p:txBody>
        </p:sp>
        <p:sp>
          <p:nvSpPr>
            <p:cNvPr id="32" name="TextBox 31">
              <a:extLst>
                <a:ext uri="{FF2B5EF4-FFF2-40B4-BE49-F238E27FC236}">
                  <a16:creationId xmlns:a16="http://schemas.microsoft.com/office/drawing/2014/main" id="{7F753F45-57A8-0C02-0628-D608D1B02690}"/>
                </a:ext>
              </a:extLst>
            </p:cNvPr>
            <p:cNvSpPr txBox="1"/>
            <p:nvPr/>
          </p:nvSpPr>
          <p:spPr>
            <a:xfrm>
              <a:off x="8897426" y="2507517"/>
              <a:ext cx="8676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score</a:t>
              </a:r>
              <a:r>
                <a:rPr lang="en-US" sz="1890" kern="1200" dirty="0">
                  <a:solidFill>
                    <a:schemeClr val="bg2">
                      <a:lumMod val="75000"/>
                    </a:schemeClr>
                  </a:solidFill>
                  <a:latin typeface="+mn-lt"/>
                  <a:ea typeface="+mn-ea"/>
                  <a:cs typeface="+mn-cs"/>
                </a:rPr>
                <a:t>3</a:t>
              </a:r>
              <a:endParaRPr lang="en-CA" dirty="0">
                <a:solidFill>
                  <a:schemeClr val="bg2">
                    <a:lumMod val="75000"/>
                  </a:schemeClr>
                </a:solidFill>
              </a:endParaRPr>
            </a:p>
          </p:txBody>
        </p:sp>
        <p:sp>
          <p:nvSpPr>
            <p:cNvPr id="33" name="TextBox 32">
              <a:extLst>
                <a:ext uri="{FF2B5EF4-FFF2-40B4-BE49-F238E27FC236}">
                  <a16:creationId xmlns:a16="http://schemas.microsoft.com/office/drawing/2014/main" id="{3665CBF3-42D7-F286-5F81-8335564BACFA}"/>
                </a:ext>
              </a:extLst>
            </p:cNvPr>
            <p:cNvSpPr txBox="1"/>
            <p:nvPr/>
          </p:nvSpPr>
          <p:spPr>
            <a:xfrm>
              <a:off x="10773109" y="2507515"/>
              <a:ext cx="8676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solidFill>
                    <a:schemeClr val="bg2">
                      <a:lumMod val="75000"/>
                    </a:schemeClr>
                  </a:solidFill>
                </a:rPr>
                <a:t>score</a:t>
              </a:r>
              <a:r>
                <a:rPr lang="en-US" sz="1890" kern="1200" dirty="0" err="1">
                  <a:solidFill>
                    <a:schemeClr val="bg2">
                      <a:lumMod val="75000"/>
                    </a:schemeClr>
                  </a:solidFill>
                  <a:latin typeface="+mn-lt"/>
                  <a:ea typeface="+mn-ea"/>
                  <a:cs typeface="+mn-cs"/>
                </a:rPr>
                <a:t>N</a:t>
              </a:r>
              <a:endParaRPr lang="en-CA" dirty="0">
                <a:solidFill>
                  <a:schemeClr val="bg2">
                    <a:lumMod val="75000"/>
                  </a:schemeClr>
                </a:solidFill>
              </a:endParaRPr>
            </a:p>
          </p:txBody>
        </p:sp>
        <p:sp>
          <p:nvSpPr>
            <p:cNvPr id="37" name="TextBox 36">
              <a:extLst>
                <a:ext uri="{FF2B5EF4-FFF2-40B4-BE49-F238E27FC236}">
                  <a16:creationId xmlns:a16="http://schemas.microsoft.com/office/drawing/2014/main" id="{5990391D-5E69-C3C6-DC8B-796EC05E3D5A}"/>
                </a:ext>
              </a:extLst>
            </p:cNvPr>
            <p:cNvSpPr txBox="1"/>
            <p:nvPr/>
          </p:nvSpPr>
          <p:spPr>
            <a:xfrm>
              <a:off x="5626759" y="3603067"/>
              <a:ext cx="511350" cy="383182"/>
            </a:xfrm>
            <a:prstGeom prst="rect">
              <a:avLst/>
            </a:prstGeom>
            <a:grp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w</a:t>
              </a:r>
              <a:r>
                <a:rPr lang="en-US" sz="1890" kern="1200" dirty="0">
                  <a:solidFill>
                    <a:schemeClr val="bg2">
                      <a:lumMod val="75000"/>
                    </a:schemeClr>
                  </a:solidFill>
                  <a:latin typeface="+mn-lt"/>
                  <a:ea typeface="+mn-ea"/>
                  <a:cs typeface="+mn-cs"/>
                </a:rPr>
                <a:t>1</a:t>
              </a:r>
              <a:endParaRPr lang="en-CA" dirty="0">
                <a:solidFill>
                  <a:schemeClr val="bg2">
                    <a:lumMod val="75000"/>
                  </a:schemeClr>
                </a:solidFill>
              </a:endParaRPr>
            </a:p>
          </p:txBody>
        </p:sp>
        <p:sp>
          <p:nvSpPr>
            <p:cNvPr id="38" name="TextBox 37">
              <a:extLst>
                <a:ext uri="{FF2B5EF4-FFF2-40B4-BE49-F238E27FC236}">
                  <a16:creationId xmlns:a16="http://schemas.microsoft.com/office/drawing/2014/main" id="{673039FC-0DD1-243E-3078-1349333956C4}"/>
                </a:ext>
              </a:extLst>
            </p:cNvPr>
            <p:cNvSpPr txBox="1"/>
            <p:nvPr/>
          </p:nvSpPr>
          <p:spPr>
            <a:xfrm>
              <a:off x="7358174" y="3603068"/>
              <a:ext cx="5112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w</a:t>
              </a:r>
              <a:r>
                <a:rPr lang="en-US" sz="1890" kern="1200" dirty="0">
                  <a:solidFill>
                    <a:schemeClr val="bg2">
                      <a:lumMod val="75000"/>
                    </a:schemeClr>
                  </a:solidFill>
                  <a:latin typeface="+mn-lt"/>
                  <a:ea typeface="+mn-ea"/>
                  <a:cs typeface="+mn-cs"/>
                </a:rPr>
                <a:t>2</a:t>
              </a:r>
              <a:endParaRPr lang="en-CA" dirty="0">
                <a:solidFill>
                  <a:schemeClr val="bg2">
                    <a:lumMod val="75000"/>
                  </a:schemeClr>
                </a:solidFill>
              </a:endParaRPr>
            </a:p>
          </p:txBody>
        </p:sp>
        <p:sp>
          <p:nvSpPr>
            <p:cNvPr id="39" name="TextBox 38">
              <a:extLst>
                <a:ext uri="{FF2B5EF4-FFF2-40B4-BE49-F238E27FC236}">
                  <a16:creationId xmlns:a16="http://schemas.microsoft.com/office/drawing/2014/main" id="{788E57DC-6ADF-62E8-DCC5-6A8B6D587722}"/>
                </a:ext>
              </a:extLst>
            </p:cNvPr>
            <p:cNvSpPr txBox="1"/>
            <p:nvPr/>
          </p:nvSpPr>
          <p:spPr>
            <a:xfrm>
              <a:off x="9061424" y="3603068"/>
              <a:ext cx="5112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w</a:t>
              </a:r>
              <a:r>
                <a:rPr lang="en-US" sz="1890" kern="1200" dirty="0">
                  <a:solidFill>
                    <a:schemeClr val="bg2">
                      <a:lumMod val="75000"/>
                    </a:schemeClr>
                  </a:solidFill>
                  <a:latin typeface="+mn-lt"/>
                  <a:ea typeface="+mn-ea"/>
                  <a:cs typeface="+mn-cs"/>
                </a:rPr>
                <a:t>3</a:t>
              </a:r>
              <a:endParaRPr lang="en-CA" dirty="0">
                <a:solidFill>
                  <a:schemeClr val="bg2">
                    <a:lumMod val="75000"/>
                  </a:schemeClr>
                </a:solidFill>
              </a:endParaRPr>
            </a:p>
          </p:txBody>
        </p:sp>
        <p:sp>
          <p:nvSpPr>
            <p:cNvPr id="40" name="TextBox 39">
              <a:extLst>
                <a:ext uri="{FF2B5EF4-FFF2-40B4-BE49-F238E27FC236}">
                  <a16:creationId xmlns:a16="http://schemas.microsoft.com/office/drawing/2014/main" id="{E1291F3F-631A-BD56-7705-AF37DF494C2F}"/>
                </a:ext>
              </a:extLst>
            </p:cNvPr>
            <p:cNvSpPr txBox="1"/>
            <p:nvPr/>
          </p:nvSpPr>
          <p:spPr>
            <a:xfrm>
              <a:off x="10947044" y="3603067"/>
              <a:ext cx="5112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solidFill>
                    <a:schemeClr val="bg2">
                      <a:lumMod val="75000"/>
                    </a:schemeClr>
                  </a:solidFill>
                </a:rPr>
                <a:t>w</a:t>
              </a:r>
              <a:r>
                <a:rPr lang="en-US" sz="1890" kern="1200" dirty="0" err="1">
                  <a:solidFill>
                    <a:schemeClr val="bg2">
                      <a:lumMod val="75000"/>
                    </a:schemeClr>
                  </a:solidFill>
                  <a:latin typeface="+mn-lt"/>
                  <a:ea typeface="+mn-ea"/>
                  <a:cs typeface="+mn-cs"/>
                </a:rPr>
                <a:t>N</a:t>
              </a:r>
              <a:endParaRPr lang="en-CA" dirty="0">
                <a:solidFill>
                  <a:schemeClr val="bg2">
                    <a:lumMod val="75000"/>
                  </a:schemeClr>
                </a:solidFill>
              </a:endParaRPr>
            </a:p>
          </p:txBody>
        </p:sp>
        <p:cxnSp>
          <p:nvCxnSpPr>
            <p:cNvPr id="41" name="Straight Arrow Connector 40">
              <a:extLst>
                <a:ext uri="{FF2B5EF4-FFF2-40B4-BE49-F238E27FC236}">
                  <a16:creationId xmlns:a16="http://schemas.microsoft.com/office/drawing/2014/main" id="{5E43189B-FA73-2F4D-DC15-57A968E427B5}"/>
                </a:ext>
              </a:extLst>
            </p:cNvPr>
            <p:cNvCxnSpPr>
              <a:cxnSpLocks/>
              <a:stCxn id="26" idx="2"/>
              <a:endCxn id="37" idx="0"/>
            </p:cNvCxnSpPr>
            <p:nvPr/>
          </p:nvCxnSpPr>
          <p:spPr>
            <a:xfrm>
              <a:off x="5871709" y="2890697"/>
              <a:ext cx="10725" cy="712370"/>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C6898E88-0ACE-877B-29CD-C2316F4F1C85}"/>
                </a:ext>
              </a:extLst>
            </p:cNvPr>
            <p:cNvCxnSpPr>
              <a:cxnSpLocks/>
              <a:stCxn id="31" idx="2"/>
              <a:endCxn id="38" idx="0"/>
            </p:cNvCxnSpPr>
            <p:nvPr/>
          </p:nvCxnSpPr>
          <p:spPr>
            <a:xfrm>
              <a:off x="7608092" y="2890700"/>
              <a:ext cx="5682" cy="712368"/>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B6ED390C-B838-7E14-9F01-C70E108C3D3A}"/>
                </a:ext>
              </a:extLst>
            </p:cNvPr>
            <p:cNvCxnSpPr>
              <a:cxnSpLocks/>
              <a:stCxn id="32" idx="2"/>
              <a:endCxn id="39" idx="0"/>
            </p:cNvCxnSpPr>
            <p:nvPr/>
          </p:nvCxnSpPr>
          <p:spPr>
            <a:xfrm flipH="1">
              <a:off x="9317024" y="2890699"/>
              <a:ext cx="14202" cy="712369"/>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58D01A54-037E-F682-26CC-7F6393DBDBA1}"/>
                </a:ext>
              </a:extLst>
            </p:cNvPr>
            <p:cNvCxnSpPr>
              <a:cxnSpLocks/>
              <a:stCxn id="33" idx="2"/>
              <a:endCxn id="40" idx="0"/>
            </p:cNvCxnSpPr>
            <p:nvPr/>
          </p:nvCxnSpPr>
          <p:spPr>
            <a:xfrm flipH="1">
              <a:off x="11202644" y="2890697"/>
              <a:ext cx="4265" cy="712370"/>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B0DEB8D5-E2AD-8879-5D5D-2A06EA4A8E46}"/>
                </a:ext>
              </a:extLst>
            </p:cNvPr>
            <p:cNvCxnSpPr>
              <a:cxnSpLocks/>
              <a:stCxn id="37" idx="2"/>
              <a:endCxn id="1072" idx="0"/>
            </p:cNvCxnSpPr>
            <p:nvPr/>
          </p:nvCxnSpPr>
          <p:spPr>
            <a:xfrm>
              <a:off x="5882434" y="3986249"/>
              <a:ext cx="13505" cy="180375"/>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1484E067-5F11-55D5-E8CE-BDEB3783EEA2}"/>
                </a:ext>
              </a:extLst>
            </p:cNvPr>
            <p:cNvCxnSpPr>
              <a:cxnSpLocks/>
              <a:stCxn id="38" idx="2"/>
              <a:endCxn id="1078" idx="0"/>
            </p:cNvCxnSpPr>
            <p:nvPr/>
          </p:nvCxnSpPr>
          <p:spPr>
            <a:xfrm flipH="1">
              <a:off x="7605498" y="3986250"/>
              <a:ext cx="8276" cy="180374"/>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B4775DD8-146F-A343-33CF-E5281A6A5660}"/>
                </a:ext>
              </a:extLst>
            </p:cNvPr>
            <p:cNvCxnSpPr>
              <a:cxnSpLocks/>
              <a:stCxn id="39" idx="2"/>
              <a:endCxn id="1089" idx="0"/>
            </p:cNvCxnSpPr>
            <p:nvPr/>
          </p:nvCxnSpPr>
          <p:spPr>
            <a:xfrm>
              <a:off x="9317024" y="3986250"/>
              <a:ext cx="2239" cy="180374"/>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87D6FB8-FE96-B18A-AAED-4B1703BBEDE0}"/>
                </a:ext>
              </a:extLst>
            </p:cNvPr>
            <p:cNvCxnSpPr>
              <a:cxnSpLocks/>
              <a:stCxn id="40" idx="2"/>
              <a:endCxn id="1091" idx="0"/>
            </p:cNvCxnSpPr>
            <p:nvPr/>
          </p:nvCxnSpPr>
          <p:spPr>
            <a:xfrm>
              <a:off x="11202644" y="3986249"/>
              <a:ext cx="8608" cy="180375"/>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027" name="Oval 1026">
              <a:extLst>
                <a:ext uri="{FF2B5EF4-FFF2-40B4-BE49-F238E27FC236}">
                  <a16:creationId xmlns:a16="http://schemas.microsoft.com/office/drawing/2014/main" id="{33BB2639-8A2A-F88F-6256-0AA7C6B3F1AD}"/>
                </a:ext>
              </a:extLst>
            </p:cNvPr>
            <p:cNvSpPr/>
            <p:nvPr/>
          </p:nvSpPr>
          <p:spPr>
            <a:xfrm>
              <a:off x="5708892" y="1547609"/>
              <a:ext cx="309110" cy="285944"/>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dirty="0">
                  <a:solidFill>
                    <a:schemeClr val="bg2">
                      <a:lumMod val="75000"/>
                    </a:schemeClr>
                  </a:solidFill>
                  <a:latin typeface="+mn-lt"/>
                  <a:ea typeface="+mn-ea"/>
                  <a:cs typeface="+mn-cs"/>
                </a:rPr>
                <a:t>.</a:t>
              </a:r>
              <a:endParaRPr lang="en-US" sz="2940" kern="1200" dirty="0">
                <a:solidFill>
                  <a:schemeClr val="bg2">
                    <a:lumMod val="75000"/>
                  </a:schemeClr>
                </a:solidFill>
                <a:latin typeface="+mn-lt"/>
                <a:ea typeface="+mn-ea"/>
                <a:cs typeface="+mn-cs"/>
              </a:endParaRPr>
            </a:p>
            <a:p>
              <a:pPr algn="ctr">
                <a:spcAft>
                  <a:spcPts val="600"/>
                </a:spcAft>
              </a:pPr>
              <a:endParaRPr lang="en-CA" dirty="0">
                <a:solidFill>
                  <a:schemeClr val="bg2">
                    <a:lumMod val="75000"/>
                  </a:schemeClr>
                </a:solidFill>
              </a:endParaRPr>
            </a:p>
          </p:txBody>
        </p:sp>
        <p:cxnSp>
          <p:nvCxnSpPr>
            <p:cNvPr id="1029" name="Straight Arrow Connector 1028">
              <a:extLst>
                <a:ext uri="{FF2B5EF4-FFF2-40B4-BE49-F238E27FC236}">
                  <a16:creationId xmlns:a16="http://schemas.microsoft.com/office/drawing/2014/main" id="{5EDBDE84-7FD9-F742-59F6-3E7920600601}"/>
                </a:ext>
              </a:extLst>
            </p:cNvPr>
            <p:cNvCxnSpPr>
              <a:cxnSpLocks/>
              <a:stCxn id="6" idx="2"/>
              <a:endCxn id="1027" idx="0"/>
            </p:cNvCxnSpPr>
            <p:nvPr/>
          </p:nvCxnSpPr>
          <p:spPr>
            <a:xfrm>
              <a:off x="5861765" y="1024006"/>
              <a:ext cx="1683" cy="523603"/>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033" name="Oval 1032">
              <a:extLst>
                <a:ext uri="{FF2B5EF4-FFF2-40B4-BE49-F238E27FC236}">
                  <a16:creationId xmlns:a16="http://schemas.microsoft.com/office/drawing/2014/main" id="{D081FA2D-6991-73AB-6FEC-B54DF53DD6D4}"/>
                </a:ext>
              </a:extLst>
            </p:cNvPr>
            <p:cNvSpPr/>
            <p:nvPr/>
          </p:nvSpPr>
          <p:spPr>
            <a:xfrm>
              <a:off x="7449230" y="1544276"/>
              <a:ext cx="311560" cy="289278"/>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dirty="0">
                  <a:solidFill>
                    <a:schemeClr val="bg2">
                      <a:lumMod val="75000"/>
                    </a:schemeClr>
                  </a:solidFill>
                  <a:latin typeface="+mn-lt"/>
                  <a:ea typeface="+mn-ea"/>
                  <a:cs typeface="+mn-cs"/>
                </a:rPr>
                <a:t>.</a:t>
              </a:r>
              <a:endParaRPr lang="en-US" sz="2940" kern="1200" dirty="0">
                <a:solidFill>
                  <a:schemeClr val="bg2">
                    <a:lumMod val="75000"/>
                  </a:schemeClr>
                </a:solidFill>
                <a:latin typeface="+mn-lt"/>
                <a:ea typeface="+mn-ea"/>
                <a:cs typeface="+mn-cs"/>
              </a:endParaRPr>
            </a:p>
            <a:p>
              <a:pPr algn="ctr">
                <a:spcAft>
                  <a:spcPts val="600"/>
                </a:spcAft>
              </a:pPr>
              <a:endParaRPr lang="en-CA" dirty="0">
                <a:solidFill>
                  <a:schemeClr val="bg2">
                    <a:lumMod val="75000"/>
                  </a:schemeClr>
                </a:solidFill>
              </a:endParaRPr>
            </a:p>
          </p:txBody>
        </p:sp>
        <p:cxnSp>
          <p:nvCxnSpPr>
            <p:cNvPr id="1035" name="Straight Arrow Connector 1034">
              <a:extLst>
                <a:ext uri="{FF2B5EF4-FFF2-40B4-BE49-F238E27FC236}">
                  <a16:creationId xmlns:a16="http://schemas.microsoft.com/office/drawing/2014/main" id="{4828D0D1-17FB-B906-0424-C5B3DBFB2E63}"/>
                </a:ext>
              </a:extLst>
            </p:cNvPr>
            <p:cNvCxnSpPr>
              <a:cxnSpLocks/>
              <a:stCxn id="7" idx="2"/>
              <a:endCxn id="1033" idx="0"/>
            </p:cNvCxnSpPr>
            <p:nvPr/>
          </p:nvCxnSpPr>
          <p:spPr>
            <a:xfrm>
              <a:off x="7604903" y="1024006"/>
              <a:ext cx="107" cy="520270"/>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039" name="Oval 1038">
              <a:extLst>
                <a:ext uri="{FF2B5EF4-FFF2-40B4-BE49-F238E27FC236}">
                  <a16:creationId xmlns:a16="http://schemas.microsoft.com/office/drawing/2014/main" id="{DE000753-A5C2-B6B8-C9CA-B442646AFFB1}"/>
                </a:ext>
              </a:extLst>
            </p:cNvPr>
            <p:cNvSpPr/>
            <p:nvPr/>
          </p:nvSpPr>
          <p:spPr>
            <a:xfrm>
              <a:off x="9172803" y="1544275"/>
              <a:ext cx="311186" cy="289279"/>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dirty="0">
                  <a:solidFill>
                    <a:schemeClr val="bg2">
                      <a:lumMod val="75000"/>
                    </a:schemeClr>
                  </a:solidFill>
                  <a:latin typeface="+mn-lt"/>
                  <a:ea typeface="+mn-ea"/>
                  <a:cs typeface="+mn-cs"/>
                </a:rPr>
                <a:t>.</a:t>
              </a:r>
              <a:endParaRPr lang="en-US" sz="2940" kern="1200" dirty="0">
                <a:solidFill>
                  <a:schemeClr val="bg2">
                    <a:lumMod val="75000"/>
                  </a:schemeClr>
                </a:solidFill>
                <a:latin typeface="+mn-lt"/>
                <a:ea typeface="+mn-ea"/>
                <a:cs typeface="+mn-cs"/>
              </a:endParaRPr>
            </a:p>
            <a:p>
              <a:pPr algn="ctr">
                <a:spcAft>
                  <a:spcPts val="600"/>
                </a:spcAft>
              </a:pPr>
              <a:endParaRPr lang="en-CA" dirty="0">
                <a:solidFill>
                  <a:schemeClr val="bg2">
                    <a:lumMod val="75000"/>
                  </a:schemeClr>
                </a:solidFill>
              </a:endParaRPr>
            </a:p>
          </p:txBody>
        </p:sp>
        <p:cxnSp>
          <p:nvCxnSpPr>
            <p:cNvPr id="1042" name="Straight Arrow Connector 1041">
              <a:extLst>
                <a:ext uri="{FF2B5EF4-FFF2-40B4-BE49-F238E27FC236}">
                  <a16:creationId xmlns:a16="http://schemas.microsoft.com/office/drawing/2014/main" id="{48908E8C-9319-985F-53A5-6003BE23DEAB}"/>
                </a:ext>
              </a:extLst>
            </p:cNvPr>
            <p:cNvCxnSpPr>
              <a:cxnSpLocks/>
              <a:stCxn id="8" idx="2"/>
              <a:endCxn id="1039" idx="0"/>
            </p:cNvCxnSpPr>
            <p:nvPr/>
          </p:nvCxnSpPr>
          <p:spPr>
            <a:xfrm>
              <a:off x="9323068" y="1024005"/>
              <a:ext cx="5328" cy="520270"/>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045" name="Oval 1044">
              <a:extLst>
                <a:ext uri="{FF2B5EF4-FFF2-40B4-BE49-F238E27FC236}">
                  <a16:creationId xmlns:a16="http://schemas.microsoft.com/office/drawing/2014/main" id="{C12625AB-9097-607B-4DEA-A26CD85C3E36}"/>
                </a:ext>
              </a:extLst>
            </p:cNvPr>
            <p:cNvSpPr/>
            <p:nvPr/>
          </p:nvSpPr>
          <p:spPr>
            <a:xfrm>
              <a:off x="11053005" y="1539172"/>
              <a:ext cx="315101" cy="294382"/>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a:solidFill>
                    <a:schemeClr val="bg2">
                      <a:lumMod val="75000"/>
                    </a:schemeClr>
                  </a:solidFill>
                  <a:latin typeface="+mn-lt"/>
                  <a:ea typeface="+mn-ea"/>
                  <a:cs typeface="+mn-cs"/>
                </a:rPr>
                <a:t>.</a:t>
              </a:r>
              <a:endParaRPr lang="en-US" sz="2940" kern="1200">
                <a:solidFill>
                  <a:schemeClr val="bg2">
                    <a:lumMod val="75000"/>
                  </a:schemeClr>
                </a:solidFill>
                <a:latin typeface="+mn-lt"/>
                <a:ea typeface="+mn-ea"/>
                <a:cs typeface="+mn-cs"/>
              </a:endParaRPr>
            </a:p>
            <a:p>
              <a:pPr algn="ctr">
                <a:spcAft>
                  <a:spcPts val="600"/>
                </a:spcAft>
              </a:pPr>
              <a:endParaRPr lang="en-CA">
                <a:solidFill>
                  <a:schemeClr val="bg2">
                    <a:lumMod val="75000"/>
                  </a:schemeClr>
                </a:solidFill>
              </a:endParaRPr>
            </a:p>
          </p:txBody>
        </p:sp>
        <p:cxnSp>
          <p:nvCxnSpPr>
            <p:cNvPr id="1047" name="Straight Arrow Connector 1046">
              <a:extLst>
                <a:ext uri="{FF2B5EF4-FFF2-40B4-BE49-F238E27FC236}">
                  <a16:creationId xmlns:a16="http://schemas.microsoft.com/office/drawing/2014/main" id="{7708814D-EE66-C529-DB9A-9E3B95B01EE7}"/>
                </a:ext>
              </a:extLst>
            </p:cNvPr>
            <p:cNvCxnSpPr>
              <a:cxnSpLocks/>
              <a:stCxn id="9" idx="2"/>
              <a:endCxn id="1045" idx="0"/>
            </p:cNvCxnSpPr>
            <p:nvPr/>
          </p:nvCxnSpPr>
          <p:spPr>
            <a:xfrm>
              <a:off x="11202146" y="1024004"/>
              <a:ext cx="8410" cy="515168"/>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052" name="Connector: Elbow 1051">
              <a:extLst>
                <a:ext uri="{FF2B5EF4-FFF2-40B4-BE49-F238E27FC236}">
                  <a16:creationId xmlns:a16="http://schemas.microsoft.com/office/drawing/2014/main" id="{ECA88A48-D8E0-A8C9-446D-17B87E915B8C}"/>
                </a:ext>
              </a:extLst>
            </p:cNvPr>
            <p:cNvCxnSpPr>
              <a:cxnSpLocks/>
              <a:stCxn id="10" idx="3"/>
              <a:endCxn id="1033" idx="2"/>
            </p:cNvCxnSpPr>
            <p:nvPr/>
          </p:nvCxnSpPr>
          <p:spPr>
            <a:xfrm>
              <a:off x="5408801" y="1272580"/>
              <a:ext cx="2040429" cy="416335"/>
            </a:xfrm>
            <a:prstGeom prst="bentConnector3">
              <a:avLst>
                <a:gd name="adj1" fmla="val 85434"/>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056" name="Connector: Elbow 1055">
              <a:extLst>
                <a:ext uri="{FF2B5EF4-FFF2-40B4-BE49-F238E27FC236}">
                  <a16:creationId xmlns:a16="http://schemas.microsoft.com/office/drawing/2014/main" id="{852F9F21-036E-7C66-5BBF-302B575739CC}"/>
                </a:ext>
              </a:extLst>
            </p:cNvPr>
            <p:cNvCxnSpPr>
              <a:cxnSpLocks/>
              <a:stCxn id="10" idx="3"/>
              <a:endCxn id="1039" idx="2"/>
            </p:cNvCxnSpPr>
            <p:nvPr/>
          </p:nvCxnSpPr>
          <p:spPr>
            <a:xfrm>
              <a:off x="5408801" y="1272580"/>
              <a:ext cx="3764002" cy="416335"/>
            </a:xfrm>
            <a:prstGeom prst="bentConnector3">
              <a:avLst>
                <a:gd name="adj1" fmla="val 91242"/>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062" name="Connector: Elbow 1061">
              <a:extLst>
                <a:ext uri="{FF2B5EF4-FFF2-40B4-BE49-F238E27FC236}">
                  <a16:creationId xmlns:a16="http://schemas.microsoft.com/office/drawing/2014/main" id="{A597970A-8C0D-C238-F3EF-AB3E444A43F1}"/>
                </a:ext>
              </a:extLst>
            </p:cNvPr>
            <p:cNvCxnSpPr>
              <a:cxnSpLocks/>
              <a:stCxn id="10" idx="3"/>
              <a:endCxn id="1045" idx="2"/>
            </p:cNvCxnSpPr>
            <p:nvPr/>
          </p:nvCxnSpPr>
          <p:spPr>
            <a:xfrm>
              <a:off x="5408801" y="1272580"/>
              <a:ext cx="5644204" cy="413783"/>
            </a:xfrm>
            <a:prstGeom prst="bentConnector3">
              <a:avLst>
                <a:gd name="adj1" fmla="val 94929"/>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072" name="Oval 1071">
              <a:extLst>
                <a:ext uri="{FF2B5EF4-FFF2-40B4-BE49-F238E27FC236}">
                  <a16:creationId xmlns:a16="http://schemas.microsoft.com/office/drawing/2014/main" id="{01FC46BE-B7FA-BA45-4E1D-5733C00C2108}"/>
                </a:ext>
              </a:extLst>
            </p:cNvPr>
            <p:cNvSpPr/>
            <p:nvPr/>
          </p:nvSpPr>
          <p:spPr>
            <a:xfrm>
              <a:off x="5739086" y="4166624"/>
              <a:ext cx="313706" cy="333452"/>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dirty="0">
                  <a:solidFill>
                    <a:schemeClr val="bg2">
                      <a:lumMod val="75000"/>
                    </a:schemeClr>
                  </a:solidFill>
                  <a:latin typeface="+mn-lt"/>
                  <a:ea typeface="+mn-ea"/>
                  <a:cs typeface="+mn-cs"/>
                </a:rPr>
                <a:t>X</a:t>
              </a:r>
              <a:endParaRPr lang="en-US" sz="2800" dirty="0">
                <a:solidFill>
                  <a:schemeClr val="bg2">
                    <a:lumMod val="75000"/>
                  </a:schemeClr>
                </a:solidFill>
              </a:endParaRPr>
            </a:p>
          </p:txBody>
        </p:sp>
        <p:cxnSp>
          <p:nvCxnSpPr>
            <p:cNvPr id="1075" name="Connector: Elbow 1074">
              <a:extLst>
                <a:ext uri="{FF2B5EF4-FFF2-40B4-BE49-F238E27FC236}">
                  <a16:creationId xmlns:a16="http://schemas.microsoft.com/office/drawing/2014/main" id="{8FCAE90F-E701-FE84-AA50-4DE26CB1C50E}"/>
                </a:ext>
              </a:extLst>
            </p:cNvPr>
            <p:cNvCxnSpPr>
              <a:cxnSpLocks/>
              <a:stCxn id="29" idx="2"/>
              <a:endCxn id="1072" idx="2"/>
            </p:cNvCxnSpPr>
            <p:nvPr/>
          </p:nvCxnSpPr>
          <p:spPr>
            <a:xfrm rot="16200000" flipH="1">
              <a:off x="5243781" y="3838044"/>
              <a:ext cx="346443" cy="644167"/>
            </a:xfrm>
            <a:prstGeom prst="bentConnector2">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076" name="Connector: Elbow 1075">
              <a:extLst>
                <a:ext uri="{FF2B5EF4-FFF2-40B4-BE49-F238E27FC236}">
                  <a16:creationId xmlns:a16="http://schemas.microsoft.com/office/drawing/2014/main" id="{EDEA94F1-6F47-3A6A-198B-DC3ED5960BFE}"/>
                </a:ext>
              </a:extLst>
            </p:cNvPr>
            <p:cNvCxnSpPr>
              <a:cxnSpLocks/>
              <a:stCxn id="48" idx="2"/>
              <a:endCxn id="1078" idx="2"/>
            </p:cNvCxnSpPr>
            <p:nvPr/>
          </p:nvCxnSpPr>
          <p:spPr>
            <a:xfrm rot="16200000" flipH="1">
              <a:off x="6942040" y="3826745"/>
              <a:ext cx="353458" cy="659752"/>
            </a:xfrm>
            <a:prstGeom prst="bentConnector2">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078" name="Oval 1077">
              <a:extLst>
                <a:ext uri="{FF2B5EF4-FFF2-40B4-BE49-F238E27FC236}">
                  <a16:creationId xmlns:a16="http://schemas.microsoft.com/office/drawing/2014/main" id="{F26E74B1-F524-EF4B-0B4A-82F6A8AF4148}"/>
                </a:ext>
              </a:extLst>
            </p:cNvPr>
            <p:cNvSpPr/>
            <p:nvPr/>
          </p:nvSpPr>
          <p:spPr>
            <a:xfrm>
              <a:off x="7448645" y="4166624"/>
              <a:ext cx="313706" cy="333452"/>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bg2">
                      <a:lumMod val="75000"/>
                    </a:schemeClr>
                  </a:solidFill>
                  <a:latin typeface="+mn-lt"/>
                  <a:ea typeface="+mn-ea"/>
                  <a:cs typeface="+mn-cs"/>
                </a:rPr>
                <a:t>X</a:t>
              </a:r>
              <a:endParaRPr lang="en-US" sz="2800">
                <a:solidFill>
                  <a:schemeClr val="bg2">
                    <a:lumMod val="75000"/>
                  </a:schemeClr>
                </a:solidFill>
              </a:endParaRPr>
            </a:p>
          </p:txBody>
        </p:sp>
        <p:sp>
          <p:nvSpPr>
            <p:cNvPr id="1089" name="Oval 1088">
              <a:extLst>
                <a:ext uri="{FF2B5EF4-FFF2-40B4-BE49-F238E27FC236}">
                  <a16:creationId xmlns:a16="http://schemas.microsoft.com/office/drawing/2014/main" id="{C41DE5E2-FB6E-63A2-3BA7-5FE0C4D49A3A}"/>
                </a:ext>
              </a:extLst>
            </p:cNvPr>
            <p:cNvSpPr/>
            <p:nvPr/>
          </p:nvSpPr>
          <p:spPr>
            <a:xfrm>
              <a:off x="9162410" y="4166624"/>
              <a:ext cx="313706" cy="333452"/>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bg2">
                      <a:lumMod val="75000"/>
                    </a:schemeClr>
                  </a:solidFill>
                  <a:latin typeface="+mn-lt"/>
                  <a:ea typeface="+mn-ea"/>
                  <a:cs typeface="+mn-cs"/>
                </a:rPr>
                <a:t>X</a:t>
              </a:r>
              <a:endParaRPr lang="en-US" sz="2800">
                <a:solidFill>
                  <a:schemeClr val="bg2">
                    <a:lumMod val="75000"/>
                  </a:schemeClr>
                </a:solidFill>
              </a:endParaRPr>
            </a:p>
          </p:txBody>
        </p:sp>
        <p:sp>
          <p:nvSpPr>
            <p:cNvPr id="1091" name="Oval 1090">
              <a:extLst>
                <a:ext uri="{FF2B5EF4-FFF2-40B4-BE49-F238E27FC236}">
                  <a16:creationId xmlns:a16="http://schemas.microsoft.com/office/drawing/2014/main" id="{73952187-5727-105F-5786-C12CA61F60BE}"/>
                </a:ext>
              </a:extLst>
            </p:cNvPr>
            <p:cNvSpPr/>
            <p:nvPr/>
          </p:nvSpPr>
          <p:spPr>
            <a:xfrm>
              <a:off x="11054399" y="4166624"/>
              <a:ext cx="313706" cy="333452"/>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bg2">
                      <a:lumMod val="75000"/>
                    </a:schemeClr>
                  </a:solidFill>
                  <a:latin typeface="+mn-lt"/>
                  <a:ea typeface="+mn-ea"/>
                  <a:cs typeface="+mn-cs"/>
                </a:rPr>
                <a:t>X</a:t>
              </a:r>
              <a:endParaRPr lang="en-US" sz="2800">
                <a:solidFill>
                  <a:schemeClr val="bg2">
                    <a:lumMod val="75000"/>
                  </a:schemeClr>
                </a:solidFill>
              </a:endParaRPr>
            </a:p>
          </p:txBody>
        </p:sp>
        <p:cxnSp>
          <p:nvCxnSpPr>
            <p:cNvPr id="1093" name="Connector: Elbow 1092">
              <a:extLst>
                <a:ext uri="{FF2B5EF4-FFF2-40B4-BE49-F238E27FC236}">
                  <a16:creationId xmlns:a16="http://schemas.microsoft.com/office/drawing/2014/main" id="{355B7DB5-1ADC-4AFB-53DB-A679A89E04DC}"/>
                </a:ext>
              </a:extLst>
            </p:cNvPr>
            <p:cNvCxnSpPr>
              <a:cxnSpLocks/>
              <a:stCxn id="51" idx="2"/>
              <a:endCxn id="1089" idx="2"/>
            </p:cNvCxnSpPr>
            <p:nvPr/>
          </p:nvCxnSpPr>
          <p:spPr>
            <a:xfrm rot="16200000" flipH="1">
              <a:off x="8657461" y="3828400"/>
              <a:ext cx="353457" cy="656441"/>
            </a:xfrm>
            <a:prstGeom prst="bentConnector2">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097" name="Connector: Elbow 1096">
              <a:extLst>
                <a:ext uri="{FF2B5EF4-FFF2-40B4-BE49-F238E27FC236}">
                  <a16:creationId xmlns:a16="http://schemas.microsoft.com/office/drawing/2014/main" id="{FDBF5363-94FE-B6CA-9CDE-3EC4945AFB1A}"/>
                </a:ext>
              </a:extLst>
            </p:cNvPr>
            <p:cNvCxnSpPr>
              <a:cxnSpLocks/>
              <a:stCxn id="54" idx="2"/>
              <a:endCxn id="1091" idx="2"/>
            </p:cNvCxnSpPr>
            <p:nvPr/>
          </p:nvCxnSpPr>
          <p:spPr>
            <a:xfrm rot="16200000" flipH="1">
              <a:off x="10537216" y="3816166"/>
              <a:ext cx="349563" cy="684803"/>
            </a:xfrm>
            <a:prstGeom prst="bentConnector2">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120" name="Oval 1119">
              <a:extLst>
                <a:ext uri="{FF2B5EF4-FFF2-40B4-BE49-F238E27FC236}">
                  <a16:creationId xmlns:a16="http://schemas.microsoft.com/office/drawing/2014/main" id="{61FF404B-8BE5-863D-6BD7-B2BD5DBA8A98}"/>
                </a:ext>
              </a:extLst>
            </p:cNvPr>
            <p:cNvSpPr/>
            <p:nvPr/>
          </p:nvSpPr>
          <p:spPr>
            <a:xfrm>
              <a:off x="8536500" y="5088594"/>
              <a:ext cx="497967" cy="460310"/>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bg2">
                      <a:lumMod val="75000"/>
                    </a:schemeClr>
                  </a:solidFill>
                  <a:latin typeface="+mn-lt"/>
                  <a:ea typeface="+mn-ea"/>
                  <a:cs typeface="+mn-cs"/>
                </a:rPr>
                <a:t>+</a:t>
              </a:r>
              <a:endParaRPr lang="en-US" sz="2800">
                <a:solidFill>
                  <a:schemeClr val="bg2">
                    <a:lumMod val="75000"/>
                  </a:schemeClr>
                </a:solidFill>
              </a:endParaRPr>
            </a:p>
          </p:txBody>
        </p:sp>
        <p:cxnSp>
          <p:nvCxnSpPr>
            <p:cNvPr id="1122" name="Straight Arrow Connector 1121">
              <a:extLst>
                <a:ext uri="{FF2B5EF4-FFF2-40B4-BE49-F238E27FC236}">
                  <a16:creationId xmlns:a16="http://schemas.microsoft.com/office/drawing/2014/main" id="{E18C6CEB-6200-8BF9-293B-B5F49FF3EF1A}"/>
                </a:ext>
              </a:extLst>
            </p:cNvPr>
            <p:cNvCxnSpPr>
              <a:stCxn id="1072" idx="4"/>
              <a:endCxn id="1120" idx="2"/>
            </p:cNvCxnSpPr>
            <p:nvPr/>
          </p:nvCxnSpPr>
          <p:spPr>
            <a:xfrm>
              <a:off x="5895939" y="4500076"/>
              <a:ext cx="2640561" cy="818673"/>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123" name="Straight Arrow Connector 1122">
              <a:extLst>
                <a:ext uri="{FF2B5EF4-FFF2-40B4-BE49-F238E27FC236}">
                  <a16:creationId xmlns:a16="http://schemas.microsoft.com/office/drawing/2014/main" id="{460D4497-8B9F-B5C3-C566-B6AB30697D83}"/>
                </a:ext>
              </a:extLst>
            </p:cNvPr>
            <p:cNvCxnSpPr>
              <a:cxnSpLocks/>
              <a:stCxn id="1078" idx="4"/>
              <a:endCxn id="1120" idx="1"/>
            </p:cNvCxnSpPr>
            <p:nvPr/>
          </p:nvCxnSpPr>
          <p:spPr>
            <a:xfrm>
              <a:off x="7605498" y="4500077"/>
              <a:ext cx="1003928" cy="655929"/>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126" name="Straight Arrow Connector 1125">
              <a:extLst>
                <a:ext uri="{FF2B5EF4-FFF2-40B4-BE49-F238E27FC236}">
                  <a16:creationId xmlns:a16="http://schemas.microsoft.com/office/drawing/2014/main" id="{F3EE0594-BC0B-27E4-93AF-795D2AE30F17}"/>
                </a:ext>
              </a:extLst>
            </p:cNvPr>
            <p:cNvCxnSpPr>
              <a:cxnSpLocks/>
              <a:stCxn id="1089" idx="4"/>
              <a:endCxn id="1120" idx="7"/>
            </p:cNvCxnSpPr>
            <p:nvPr/>
          </p:nvCxnSpPr>
          <p:spPr>
            <a:xfrm flipH="1">
              <a:off x="8961541" y="4500076"/>
              <a:ext cx="357722" cy="655929"/>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129" name="Straight Arrow Connector 1128">
              <a:extLst>
                <a:ext uri="{FF2B5EF4-FFF2-40B4-BE49-F238E27FC236}">
                  <a16:creationId xmlns:a16="http://schemas.microsoft.com/office/drawing/2014/main" id="{93BF9C95-598A-430C-0E1F-3D2533F784F9}"/>
                </a:ext>
              </a:extLst>
            </p:cNvPr>
            <p:cNvCxnSpPr>
              <a:cxnSpLocks/>
              <a:stCxn id="1091" idx="4"/>
              <a:endCxn id="1120" idx="6"/>
            </p:cNvCxnSpPr>
            <p:nvPr/>
          </p:nvCxnSpPr>
          <p:spPr>
            <a:xfrm flipH="1">
              <a:off x="9034467" y="4500078"/>
              <a:ext cx="2176785" cy="818672"/>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132" name="TextBox 1131">
              <a:extLst>
                <a:ext uri="{FF2B5EF4-FFF2-40B4-BE49-F238E27FC236}">
                  <a16:creationId xmlns:a16="http://schemas.microsoft.com/office/drawing/2014/main" id="{F937D6A2-0127-CDA1-22BA-ADED0D6F1A4D}"/>
                </a:ext>
              </a:extLst>
            </p:cNvPr>
            <p:cNvSpPr txBox="1"/>
            <p:nvPr/>
          </p:nvSpPr>
          <p:spPr>
            <a:xfrm>
              <a:off x="7884061" y="5827883"/>
              <a:ext cx="1824228" cy="674031"/>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algn="ctr" defTabSz="960120">
                <a:spcAft>
                  <a:spcPts val="600"/>
                </a:spcAft>
              </a:pPr>
              <a:r>
                <a:rPr lang="en-US" sz="1890" kern="1200" dirty="0">
                  <a:solidFill>
                    <a:schemeClr val="bg2">
                      <a:lumMod val="75000"/>
                    </a:schemeClr>
                  </a:solidFill>
                  <a:latin typeface="+mn-lt"/>
                  <a:ea typeface="+mn-ea"/>
                  <a:cs typeface="+mn-cs"/>
                </a:rPr>
                <a:t>context vector for token 4</a:t>
              </a:r>
              <a:endParaRPr lang="en-CA" dirty="0">
                <a:solidFill>
                  <a:schemeClr val="bg2">
                    <a:lumMod val="75000"/>
                  </a:schemeClr>
                </a:solidFill>
              </a:endParaRPr>
            </a:p>
          </p:txBody>
        </p:sp>
        <p:cxnSp>
          <p:nvCxnSpPr>
            <p:cNvPr id="1133" name="Straight Arrow Connector 1132">
              <a:extLst>
                <a:ext uri="{FF2B5EF4-FFF2-40B4-BE49-F238E27FC236}">
                  <a16:creationId xmlns:a16="http://schemas.microsoft.com/office/drawing/2014/main" id="{161A9D2D-8C4A-8B1F-63CF-D1318712433D}"/>
                </a:ext>
              </a:extLst>
            </p:cNvPr>
            <p:cNvCxnSpPr>
              <a:cxnSpLocks/>
              <a:stCxn id="1120" idx="4"/>
              <a:endCxn id="1132" idx="0"/>
            </p:cNvCxnSpPr>
            <p:nvPr/>
          </p:nvCxnSpPr>
          <p:spPr>
            <a:xfrm>
              <a:off x="8785484" y="5548904"/>
              <a:ext cx="10691" cy="278979"/>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33085E2F-11FA-A052-1C2D-0A3A7F7076A4}"/>
                </a:ext>
              </a:extLst>
            </p:cNvPr>
            <p:cNvSpPr/>
            <p:nvPr/>
          </p:nvSpPr>
          <p:spPr>
            <a:xfrm>
              <a:off x="5424812" y="3086518"/>
              <a:ext cx="6211632" cy="26143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60120">
                <a:spcAft>
                  <a:spcPts val="600"/>
                </a:spcAft>
              </a:pPr>
              <a:r>
                <a:rPr lang="en-US" sz="1890" kern="1200" dirty="0" err="1">
                  <a:solidFill>
                    <a:schemeClr val="bg2">
                      <a:lumMod val="75000"/>
                    </a:schemeClr>
                  </a:solidFill>
                  <a:latin typeface="+mn-lt"/>
                  <a:ea typeface="+mn-ea"/>
                  <a:cs typeface="+mn-cs"/>
                </a:rPr>
                <a:t>Softmax</a:t>
              </a:r>
              <a:endParaRPr lang="en-CA" dirty="0">
                <a:solidFill>
                  <a:schemeClr val="bg2">
                    <a:lumMod val="75000"/>
                  </a:schemeClr>
                </a:solidFill>
              </a:endParaRPr>
            </a:p>
          </p:txBody>
        </p:sp>
        <p:sp>
          <p:nvSpPr>
            <p:cNvPr id="29" name="TextBox 28">
              <a:extLst>
                <a:ext uri="{FF2B5EF4-FFF2-40B4-BE49-F238E27FC236}">
                  <a16:creationId xmlns:a16="http://schemas.microsoft.com/office/drawing/2014/main" id="{D355791D-7F07-39DE-5BAF-4BCCBD099C29}"/>
                </a:ext>
              </a:extLst>
            </p:cNvPr>
            <p:cNvSpPr txBox="1"/>
            <p:nvPr/>
          </p:nvSpPr>
          <p:spPr>
            <a:xfrm>
              <a:off x="4661118" y="3603725"/>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token</a:t>
              </a:r>
              <a:r>
                <a:rPr lang="en-US" sz="1890" kern="1200" dirty="0">
                  <a:solidFill>
                    <a:schemeClr val="bg2">
                      <a:lumMod val="75000"/>
                    </a:schemeClr>
                  </a:solidFill>
                  <a:latin typeface="+mn-lt"/>
                  <a:ea typeface="+mn-ea"/>
                  <a:cs typeface="+mn-cs"/>
                </a:rPr>
                <a:t>1</a:t>
              </a:r>
              <a:endParaRPr lang="en-CA" dirty="0">
                <a:solidFill>
                  <a:schemeClr val="bg2">
                    <a:lumMod val="75000"/>
                  </a:schemeClr>
                </a:solidFill>
              </a:endParaRPr>
            </a:p>
          </p:txBody>
        </p:sp>
        <p:sp>
          <p:nvSpPr>
            <p:cNvPr id="48" name="TextBox 47">
              <a:extLst>
                <a:ext uri="{FF2B5EF4-FFF2-40B4-BE49-F238E27FC236}">
                  <a16:creationId xmlns:a16="http://schemas.microsoft.com/office/drawing/2014/main" id="{372CA8D2-1013-3239-7C05-04C26B6A0DCE}"/>
                </a:ext>
              </a:extLst>
            </p:cNvPr>
            <p:cNvSpPr txBox="1"/>
            <p:nvPr/>
          </p:nvSpPr>
          <p:spPr>
            <a:xfrm>
              <a:off x="6355092" y="3596710"/>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token</a:t>
              </a:r>
              <a:r>
                <a:rPr lang="en-US" sz="1890" kern="1200" dirty="0">
                  <a:solidFill>
                    <a:schemeClr val="bg2">
                      <a:lumMod val="75000"/>
                    </a:schemeClr>
                  </a:solidFill>
                  <a:latin typeface="+mn-lt"/>
                  <a:ea typeface="+mn-ea"/>
                  <a:cs typeface="+mn-cs"/>
                </a:rPr>
                <a:t>2</a:t>
              </a:r>
              <a:endParaRPr lang="en-CA" dirty="0">
                <a:solidFill>
                  <a:schemeClr val="bg2">
                    <a:lumMod val="75000"/>
                  </a:schemeClr>
                </a:solidFill>
              </a:endParaRPr>
            </a:p>
          </p:txBody>
        </p:sp>
        <p:sp>
          <p:nvSpPr>
            <p:cNvPr id="51" name="TextBox 50">
              <a:extLst>
                <a:ext uri="{FF2B5EF4-FFF2-40B4-BE49-F238E27FC236}">
                  <a16:creationId xmlns:a16="http://schemas.microsoft.com/office/drawing/2014/main" id="{34875874-C290-8BBF-583E-F3291374F27B}"/>
                </a:ext>
              </a:extLst>
            </p:cNvPr>
            <p:cNvSpPr txBox="1"/>
            <p:nvPr/>
          </p:nvSpPr>
          <p:spPr>
            <a:xfrm>
              <a:off x="8072168" y="3596711"/>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token</a:t>
              </a:r>
              <a:r>
                <a:rPr lang="en-US" sz="1890" kern="1200" dirty="0">
                  <a:solidFill>
                    <a:schemeClr val="bg2">
                      <a:lumMod val="75000"/>
                    </a:schemeClr>
                  </a:solidFill>
                  <a:latin typeface="+mn-lt"/>
                  <a:ea typeface="+mn-ea"/>
                  <a:cs typeface="+mn-cs"/>
                </a:rPr>
                <a:t>3</a:t>
              </a:r>
              <a:endParaRPr lang="en-CA" dirty="0">
                <a:solidFill>
                  <a:schemeClr val="bg2">
                    <a:lumMod val="75000"/>
                  </a:schemeClr>
                </a:solidFill>
              </a:endParaRPr>
            </a:p>
          </p:txBody>
        </p:sp>
        <p:sp>
          <p:nvSpPr>
            <p:cNvPr id="54" name="TextBox 53">
              <a:extLst>
                <a:ext uri="{FF2B5EF4-FFF2-40B4-BE49-F238E27FC236}">
                  <a16:creationId xmlns:a16="http://schemas.microsoft.com/office/drawing/2014/main" id="{1C40472C-5751-C600-7721-D95909A71310}"/>
                </a:ext>
              </a:extLst>
            </p:cNvPr>
            <p:cNvSpPr txBox="1"/>
            <p:nvPr/>
          </p:nvSpPr>
          <p:spPr>
            <a:xfrm>
              <a:off x="9913803" y="3600605"/>
              <a:ext cx="911586"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solidFill>
                    <a:schemeClr val="bg2">
                      <a:lumMod val="75000"/>
                    </a:schemeClr>
                  </a:solidFill>
                </a:rPr>
                <a:t>token</a:t>
              </a:r>
              <a:r>
                <a:rPr lang="en-US" sz="1890" kern="1200" dirty="0" err="1">
                  <a:solidFill>
                    <a:schemeClr val="bg2">
                      <a:lumMod val="75000"/>
                    </a:schemeClr>
                  </a:solidFill>
                  <a:latin typeface="+mn-lt"/>
                  <a:ea typeface="+mn-ea"/>
                  <a:cs typeface="+mn-cs"/>
                </a:rPr>
                <a:t>N</a:t>
              </a:r>
              <a:endParaRPr lang="en-CA" dirty="0">
                <a:solidFill>
                  <a:schemeClr val="bg2">
                    <a:lumMod val="75000"/>
                  </a:schemeClr>
                </a:solidFill>
              </a:endParaRPr>
            </a:p>
          </p:txBody>
        </p:sp>
      </p:grpSp>
      <p:sp>
        <p:nvSpPr>
          <p:cNvPr id="4" name="TextBox 3">
            <a:extLst>
              <a:ext uri="{FF2B5EF4-FFF2-40B4-BE49-F238E27FC236}">
                <a16:creationId xmlns:a16="http://schemas.microsoft.com/office/drawing/2014/main" id="{8E6EFAFA-C260-88DF-FE1A-4C6565E38A90}"/>
              </a:ext>
            </a:extLst>
          </p:cNvPr>
          <p:cNvSpPr txBox="1"/>
          <p:nvPr/>
        </p:nvSpPr>
        <p:spPr>
          <a:xfrm>
            <a:off x="9884023" y="147878"/>
            <a:ext cx="740591" cy="999825"/>
          </a:xfrm>
          <a:prstGeom prst="rect">
            <a:avLst/>
          </a:prstGeom>
          <a:noFill/>
        </p:spPr>
        <p:txBody>
          <a:bodyPr wrap="square" rtlCol="0">
            <a:spAutoFit/>
          </a:bodyPr>
          <a:lstStyle/>
          <a:p>
            <a:pPr defTabSz="748894">
              <a:spcAft>
                <a:spcPts val="630"/>
              </a:spcAft>
            </a:pPr>
            <a:r>
              <a:rPr lang="en-US" sz="5897" kern="1200" dirty="0">
                <a:solidFill>
                  <a:schemeClr val="bg2">
                    <a:lumMod val="75000"/>
                  </a:schemeClr>
                </a:solidFill>
                <a:latin typeface="+mn-lt"/>
                <a:ea typeface="+mn-ea"/>
                <a:cs typeface="+mn-cs"/>
              </a:rPr>
              <a:t>…</a:t>
            </a:r>
            <a:endParaRPr lang="en-CA" dirty="0">
              <a:solidFill>
                <a:schemeClr val="bg2">
                  <a:lumMod val="75000"/>
                </a:schemeClr>
              </a:solidFill>
            </a:endParaRPr>
          </a:p>
        </p:txBody>
      </p:sp>
      <p:sp>
        <p:nvSpPr>
          <p:cNvPr id="5" name="TextBox 4">
            <a:extLst>
              <a:ext uri="{FF2B5EF4-FFF2-40B4-BE49-F238E27FC236}">
                <a16:creationId xmlns:a16="http://schemas.microsoft.com/office/drawing/2014/main" id="{218DD073-8986-576C-9855-FF7D73B819D8}"/>
              </a:ext>
            </a:extLst>
          </p:cNvPr>
          <p:cNvSpPr txBox="1"/>
          <p:nvPr/>
        </p:nvSpPr>
        <p:spPr>
          <a:xfrm>
            <a:off x="5433251" y="296927"/>
            <a:ext cx="867600" cy="369332"/>
          </a:xfrm>
          <a:prstGeom prst="rect">
            <a:avLst/>
          </a:prstGeom>
          <a:noFill/>
        </p:spPr>
        <p:txBody>
          <a:bodyPr wrap="square" rtlCol="0">
            <a:spAutoFit/>
          </a:bodyPr>
          <a:lstStyle/>
          <a:p>
            <a:r>
              <a:rPr lang="en-US" dirty="0">
                <a:solidFill>
                  <a:schemeClr val="bg2">
                    <a:lumMod val="75000"/>
                  </a:schemeClr>
                </a:solidFill>
              </a:rPr>
              <a:t>Alice</a:t>
            </a:r>
            <a:endParaRPr lang="en-CA" dirty="0">
              <a:solidFill>
                <a:schemeClr val="bg2">
                  <a:lumMod val="75000"/>
                </a:schemeClr>
              </a:solidFill>
            </a:endParaRPr>
          </a:p>
        </p:txBody>
      </p:sp>
      <p:sp>
        <p:nvSpPr>
          <p:cNvPr id="11" name="TextBox 10">
            <a:extLst>
              <a:ext uri="{FF2B5EF4-FFF2-40B4-BE49-F238E27FC236}">
                <a16:creationId xmlns:a16="http://schemas.microsoft.com/office/drawing/2014/main" id="{798B80B3-D1D5-054F-ACD0-8E7DE18708EB}"/>
              </a:ext>
            </a:extLst>
          </p:cNvPr>
          <p:cNvSpPr txBox="1"/>
          <p:nvPr/>
        </p:nvSpPr>
        <p:spPr>
          <a:xfrm>
            <a:off x="7099007" y="296064"/>
            <a:ext cx="867600" cy="369332"/>
          </a:xfrm>
          <a:prstGeom prst="rect">
            <a:avLst/>
          </a:prstGeom>
          <a:noFill/>
        </p:spPr>
        <p:txBody>
          <a:bodyPr wrap="square" rtlCol="0">
            <a:spAutoFit/>
          </a:bodyPr>
          <a:lstStyle/>
          <a:p>
            <a:r>
              <a:rPr lang="en-US" sz="1800" dirty="0">
                <a:solidFill>
                  <a:schemeClr val="bg2">
                    <a:lumMod val="75000"/>
                  </a:schemeClr>
                </a:solidFill>
              </a:rPr>
              <a:t>visited</a:t>
            </a:r>
            <a:endParaRPr lang="en-CA" dirty="0">
              <a:solidFill>
                <a:schemeClr val="bg2">
                  <a:lumMod val="75000"/>
                </a:schemeClr>
              </a:solidFill>
            </a:endParaRPr>
          </a:p>
        </p:txBody>
      </p:sp>
      <p:sp>
        <p:nvSpPr>
          <p:cNvPr id="13" name="TextBox 12">
            <a:extLst>
              <a:ext uri="{FF2B5EF4-FFF2-40B4-BE49-F238E27FC236}">
                <a16:creationId xmlns:a16="http://schemas.microsoft.com/office/drawing/2014/main" id="{C41AE2FA-A0FA-2F2F-D815-E110D2BA2CB3}"/>
              </a:ext>
            </a:extLst>
          </p:cNvPr>
          <p:cNvSpPr txBox="1"/>
          <p:nvPr/>
        </p:nvSpPr>
        <p:spPr>
          <a:xfrm>
            <a:off x="8866159" y="293724"/>
            <a:ext cx="867600" cy="369332"/>
          </a:xfrm>
          <a:prstGeom prst="rect">
            <a:avLst/>
          </a:prstGeom>
          <a:noFill/>
        </p:spPr>
        <p:txBody>
          <a:bodyPr wrap="square" rtlCol="0">
            <a:spAutoFit/>
          </a:bodyPr>
          <a:lstStyle/>
          <a:p>
            <a:r>
              <a:rPr lang="en-US" sz="1800" dirty="0">
                <a:solidFill>
                  <a:schemeClr val="bg2">
                    <a:lumMod val="75000"/>
                  </a:schemeClr>
                </a:solidFill>
              </a:rPr>
              <a:t>the</a:t>
            </a:r>
            <a:endParaRPr lang="en-CA" dirty="0">
              <a:solidFill>
                <a:schemeClr val="bg2">
                  <a:lumMod val="75000"/>
                </a:schemeClr>
              </a:solidFill>
            </a:endParaRPr>
          </a:p>
        </p:txBody>
      </p:sp>
      <p:sp>
        <p:nvSpPr>
          <p:cNvPr id="15" name="TextBox 14">
            <a:extLst>
              <a:ext uri="{FF2B5EF4-FFF2-40B4-BE49-F238E27FC236}">
                <a16:creationId xmlns:a16="http://schemas.microsoft.com/office/drawing/2014/main" id="{DDBBDDAD-D82B-13EA-2BCA-0EA6CC5A67C3}"/>
              </a:ext>
            </a:extLst>
          </p:cNvPr>
          <p:cNvSpPr txBox="1"/>
          <p:nvPr/>
        </p:nvSpPr>
        <p:spPr>
          <a:xfrm>
            <a:off x="10768844" y="303547"/>
            <a:ext cx="867600" cy="369332"/>
          </a:xfrm>
          <a:prstGeom prst="rect">
            <a:avLst/>
          </a:prstGeom>
          <a:noFill/>
        </p:spPr>
        <p:txBody>
          <a:bodyPr wrap="square" rtlCol="0">
            <a:spAutoFit/>
          </a:bodyPr>
          <a:lstStyle/>
          <a:p>
            <a:r>
              <a:rPr lang="en-US" sz="1800" dirty="0">
                <a:solidFill>
                  <a:schemeClr val="bg2">
                    <a:lumMod val="75000"/>
                  </a:schemeClr>
                </a:solidFill>
              </a:rPr>
              <a:t>money</a:t>
            </a:r>
            <a:endParaRPr lang="en-CA" dirty="0">
              <a:solidFill>
                <a:schemeClr val="bg2">
                  <a:lumMod val="75000"/>
                </a:schemeClr>
              </a:solidFill>
            </a:endParaRPr>
          </a:p>
        </p:txBody>
      </p:sp>
      <p:sp>
        <p:nvSpPr>
          <p:cNvPr id="21" name="TextBox 20">
            <a:extLst>
              <a:ext uri="{FF2B5EF4-FFF2-40B4-BE49-F238E27FC236}">
                <a16:creationId xmlns:a16="http://schemas.microsoft.com/office/drawing/2014/main" id="{82D9A9FD-41EA-2978-CFF2-81363991A9A7}"/>
              </a:ext>
            </a:extLst>
          </p:cNvPr>
          <p:cNvSpPr txBox="1"/>
          <p:nvPr/>
        </p:nvSpPr>
        <p:spPr>
          <a:xfrm>
            <a:off x="4524315" y="704733"/>
            <a:ext cx="867600" cy="369332"/>
          </a:xfrm>
          <a:prstGeom prst="rect">
            <a:avLst/>
          </a:prstGeom>
          <a:noFill/>
        </p:spPr>
        <p:txBody>
          <a:bodyPr wrap="square" rtlCol="0">
            <a:spAutoFit/>
          </a:bodyPr>
          <a:lstStyle/>
          <a:p>
            <a:r>
              <a:rPr lang="en-US" dirty="0">
                <a:solidFill>
                  <a:schemeClr val="bg2">
                    <a:lumMod val="75000"/>
                  </a:schemeClr>
                </a:solidFill>
              </a:rPr>
              <a:t>bank</a:t>
            </a:r>
            <a:endParaRPr lang="en-CA" dirty="0">
              <a:solidFill>
                <a:schemeClr val="bg2">
                  <a:lumMod val="75000"/>
                </a:schemeClr>
              </a:solidFill>
            </a:endParaRPr>
          </a:p>
        </p:txBody>
      </p:sp>
      <p:sp>
        <p:nvSpPr>
          <p:cNvPr id="16" name="TextBox 15">
            <a:extLst>
              <a:ext uri="{FF2B5EF4-FFF2-40B4-BE49-F238E27FC236}">
                <a16:creationId xmlns:a16="http://schemas.microsoft.com/office/drawing/2014/main" id="{450A1EF8-CD3C-9A33-0EEA-54DD4A8C6CE4}"/>
              </a:ext>
            </a:extLst>
          </p:cNvPr>
          <p:cNvSpPr txBox="1"/>
          <p:nvPr/>
        </p:nvSpPr>
        <p:spPr>
          <a:xfrm>
            <a:off x="6515101" y="2112065"/>
            <a:ext cx="3709148"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are no weights which can be optimized during training to improve performance</a:t>
            </a: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40965611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9" name="Rectangle 114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dirty="0">
                <a:solidFill>
                  <a:schemeClr val="tx1"/>
                </a:solidFill>
                <a:latin typeface="+mj-lt"/>
                <a:ea typeface="+mj-ea"/>
                <a:cs typeface="+mj-cs"/>
              </a:rPr>
              <a:t>Adding trainable weights</a:t>
            </a:r>
          </a:p>
        </p:txBody>
      </p:sp>
      <p:sp>
        <p:nvSpPr>
          <p:cNvPr id="115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2900861-3787-1E10-AD8C-49FF48D5C389}"/>
              </a:ext>
            </a:extLst>
          </p:cNvPr>
          <p:cNvSpPr txBox="1"/>
          <p:nvPr/>
        </p:nvSpPr>
        <p:spPr>
          <a:xfrm>
            <a:off x="838200" y="1929384"/>
            <a:ext cx="10515600" cy="425196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200" dirty="0"/>
              <a:t>Model attention as a Search problem</a:t>
            </a:r>
          </a:p>
          <a:p>
            <a:pPr marL="285750" indent="-228600">
              <a:lnSpc>
                <a:spcPct val="90000"/>
              </a:lnSpc>
              <a:spcAft>
                <a:spcPts val="600"/>
              </a:spcAft>
              <a:buFont typeface="Arial" panose="020B0604020202020204" pitchFamily="34" charset="0"/>
              <a:buChar char="•"/>
            </a:pPr>
            <a:r>
              <a:rPr lang="en-US" sz="2200" dirty="0"/>
              <a:t>For each token search for other relevant tokens</a:t>
            </a:r>
          </a:p>
          <a:p>
            <a:pPr marL="285750" indent="-228600">
              <a:lnSpc>
                <a:spcPct val="90000"/>
              </a:lnSpc>
              <a:spcAft>
                <a:spcPts val="600"/>
              </a:spcAft>
              <a:buFont typeface="Arial" panose="020B0604020202020204" pitchFamily="34" charset="0"/>
              <a:buChar char="•"/>
            </a:pPr>
            <a:r>
              <a:rPr lang="en-US" sz="2200" dirty="0"/>
              <a:t>Then copy relevant information from the relevant tokens</a:t>
            </a:r>
          </a:p>
          <a:p>
            <a:pPr marL="285750" indent="-228600">
              <a:lnSpc>
                <a:spcPct val="90000"/>
              </a:lnSpc>
              <a:spcAft>
                <a:spcPts val="600"/>
              </a:spcAft>
              <a:buFont typeface="Arial" panose="020B0604020202020204" pitchFamily="34" charset="0"/>
              <a:buChar char="•"/>
            </a:pPr>
            <a:endParaRPr lang="en-US" sz="2200" dirty="0"/>
          </a:p>
          <a:p>
            <a:pPr marL="285750" indent="-228600">
              <a:lnSpc>
                <a:spcPct val="90000"/>
              </a:lnSpc>
              <a:spcAft>
                <a:spcPts val="600"/>
              </a:spcAft>
              <a:buFont typeface="Arial" panose="020B0604020202020204" pitchFamily="34" charset="0"/>
              <a:buChar char="•"/>
            </a:pPr>
            <a:endParaRPr lang="en-US" sz="2200" dirty="0"/>
          </a:p>
          <a:p>
            <a:pPr marL="285750" indent="-228600">
              <a:lnSpc>
                <a:spcPct val="90000"/>
              </a:lnSpc>
              <a:spcAft>
                <a:spcPts val="600"/>
              </a:spcAft>
              <a:buFont typeface="Arial" panose="020B0604020202020204" pitchFamily="34" charset="0"/>
              <a:buChar char="•"/>
            </a:pPr>
            <a:endParaRPr lang="en-US" sz="2200" dirty="0"/>
          </a:p>
          <a:p>
            <a:pPr marL="285750" indent="-228600">
              <a:lnSpc>
                <a:spcPct val="90000"/>
              </a:lnSpc>
              <a:spcAft>
                <a:spcPts val="600"/>
              </a:spcAft>
              <a:buFont typeface="Arial" panose="020B0604020202020204" pitchFamily="34" charset="0"/>
              <a:buChar char="•"/>
            </a:pPr>
            <a:endParaRPr lang="en-US" sz="2200" dirty="0"/>
          </a:p>
        </p:txBody>
      </p:sp>
    </p:spTree>
    <p:extLst>
      <p:ext uri="{BB962C8B-B14F-4D97-AF65-F5344CB8AC3E}">
        <p14:creationId xmlns:p14="http://schemas.microsoft.com/office/powerpoint/2010/main" val="34544674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63" name="Rectangle 116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Attention as a Search problem</a:t>
            </a:r>
          </a:p>
        </p:txBody>
      </p:sp>
      <p:sp>
        <p:nvSpPr>
          <p:cNvPr id="116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51FA736-6E30-21BA-77D1-A3A24B72C1D1}"/>
              </a:ext>
            </a:extLst>
          </p:cNvPr>
          <p:cNvPicPr>
            <a:picLocks noChangeAspect="1"/>
          </p:cNvPicPr>
          <p:nvPr/>
        </p:nvPicPr>
        <p:blipFill>
          <a:blip r:embed="rId2"/>
          <a:stretch>
            <a:fillRect/>
          </a:stretch>
        </p:blipFill>
        <p:spPr>
          <a:xfrm>
            <a:off x="5370767" y="640080"/>
            <a:ext cx="5781674" cy="5550408"/>
          </a:xfrm>
          <a:prstGeom prst="rect">
            <a:avLst/>
          </a:prstGeom>
        </p:spPr>
      </p:pic>
      <p:sp>
        <p:nvSpPr>
          <p:cNvPr id="5" name="Callout: Line 4">
            <a:extLst>
              <a:ext uri="{FF2B5EF4-FFF2-40B4-BE49-F238E27FC236}">
                <a16:creationId xmlns:a16="http://schemas.microsoft.com/office/drawing/2014/main" id="{15182C01-B63F-8012-B440-B455D505E00E}"/>
              </a:ext>
            </a:extLst>
          </p:cNvPr>
          <p:cNvSpPr/>
          <p:nvPr/>
        </p:nvSpPr>
        <p:spPr>
          <a:xfrm>
            <a:off x="9519465" y="130314"/>
            <a:ext cx="1032096" cy="508879"/>
          </a:xfrm>
          <a:prstGeom prst="borderCallout1">
            <a:avLst>
              <a:gd name="adj1" fmla="val 52952"/>
              <a:gd name="adj2" fmla="val -2059"/>
              <a:gd name="adj3" fmla="val 154207"/>
              <a:gd name="adj4" fmla="val -28954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schemeClr val="accent2"/>
                </a:solidFill>
              </a:rPr>
              <a:t>Query</a:t>
            </a:r>
            <a:endParaRPr lang="en-CA" dirty="0">
              <a:solidFill>
                <a:schemeClr val="accent2"/>
              </a:solidFill>
            </a:endParaRPr>
          </a:p>
        </p:txBody>
      </p:sp>
      <p:sp>
        <p:nvSpPr>
          <p:cNvPr id="6" name="Callout: Line 5">
            <a:extLst>
              <a:ext uri="{FF2B5EF4-FFF2-40B4-BE49-F238E27FC236}">
                <a16:creationId xmlns:a16="http://schemas.microsoft.com/office/drawing/2014/main" id="{70010430-16CB-29BD-B215-C0707B9DC522}"/>
              </a:ext>
            </a:extLst>
          </p:cNvPr>
          <p:cNvSpPr/>
          <p:nvPr/>
        </p:nvSpPr>
        <p:spPr>
          <a:xfrm>
            <a:off x="10396193" y="1551572"/>
            <a:ext cx="1032096" cy="508879"/>
          </a:xfrm>
          <a:prstGeom prst="borderCallout1">
            <a:avLst>
              <a:gd name="adj1" fmla="val 52952"/>
              <a:gd name="adj2" fmla="val -2059"/>
              <a:gd name="adj3" fmla="val 154207"/>
              <a:gd name="adj4" fmla="val -28954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schemeClr val="accent2"/>
                </a:solidFill>
              </a:rPr>
              <a:t>Key</a:t>
            </a:r>
            <a:endParaRPr lang="en-CA" dirty="0">
              <a:solidFill>
                <a:schemeClr val="accent2"/>
              </a:solidFill>
            </a:endParaRPr>
          </a:p>
        </p:txBody>
      </p:sp>
      <p:sp>
        <p:nvSpPr>
          <p:cNvPr id="7" name="Callout: Line 6">
            <a:extLst>
              <a:ext uri="{FF2B5EF4-FFF2-40B4-BE49-F238E27FC236}">
                <a16:creationId xmlns:a16="http://schemas.microsoft.com/office/drawing/2014/main" id="{C5AB4D39-2170-4A8E-7082-E9B52605CD51}"/>
              </a:ext>
            </a:extLst>
          </p:cNvPr>
          <p:cNvSpPr/>
          <p:nvPr/>
        </p:nvSpPr>
        <p:spPr>
          <a:xfrm>
            <a:off x="10592654" y="2486338"/>
            <a:ext cx="1309955" cy="894520"/>
          </a:xfrm>
          <a:prstGeom prst="borderCallout1">
            <a:avLst>
              <a:gd name="adj1" fmla="val 52952"/>
              <a:gd name="adj2" fmla="val -2059"/>
              <a:gd name="adj3" fmla="val 50874"/>
              <a:gd name="adj4" fmla="val -828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schemeClr val="accent2"/>
                </a:solidFill>
              </a:rPr>
              <a:t>Value = actual content</a:t>
            </a:r>
            <a:endParaRPr lang="en-CA" dirty="0">
              <a:solidFill>
                <a:schemeClr val="accent2"/>
              </a:solidFill>
            </a:endParaRPr>
          </a:p>
        </p:txBody>
      </p:sp>
    </p:spTree>
    <p:extLst>
      <p:ext uri="{BB962C8B-B14F-4D97-AF65-F5344CB8AC3E}">
        <p14:creationId xmlns:p14="http://schemas.microsoft.com/office/powerpoint/2010/main" val="26809405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63" name="Rectangle 116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Attention as a Search problem</a:t>
            </a:r>
          </a:p>
        </p:txBody>
      </p:sp>
      <p:sp>
        <p:nvSpPr>
          <p:cNvPr id="116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AC1FF333-EE83-29C8-3C10-FB8E48CEACCE}"/>
              </a:ext>
            </a:extLst>
          </p:cNvPr>
          <p:cNvGrpSpPr/>
          <p:nvPr/>
        </p:nvGrpSpPr>
        <p:grpSpPr>
          <a:xfrm>
            <a:off x="4664123" y="1524188"/>
            <a:ext cx="4288687" cy="412427"/>
            <a:chOff x="4664123" y="1524188"/>
            <a:chExt cx="4288687" cy="412427"/>
          </a:xfrm>
        </p:grpSpPr>
        <p:sp>
          <p:nvSpPr>
            <p:cNvPr id="26" name="Rectangle 25">
              <a:extLst>
                <a:ext uri="{FF2B5EF4-FFF2-40B4-BE49-F238E27FC236}">
                  <a16:creationId xmlns:a16="http://schemas.microsoft.com/office/drawing/2014/main" id="{C23D072B-8399-DFC7-F2FF-428959836DA4}"/>
                </a:ext>
              </a:extLst>
            </p:cNvPr>
            <p:cNvSpPr/>
            <p:nvPr/>
          </p:nvSpPr>
          <p:spPr>
            <a:xfrm>
              <a:off x="4664123" y="1524188"/>
              <a:ext cx="800100" cy="4124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Query</a:t>
              </a:r>
              <a:endParaRPr lang="en-CA" dirty="0">
                <a:solidFill>
                  <a:schemeClr val="accent2"/>
                </a:solidFill>
              </a:endParaRPr>
            </a:p>
          </p:txBody>
        </p:sp>
        <p:sp>
          <p:nvSpPr>
            <p:cNvPr id="27" name="Rectangle: Rounded Corners 26">
              <a:extLst>
                <a:ext uri="{FF2B5EF4-FFF2-40B4-BE49-F238E27FC236}">
                  <a16:creationId xmlns:a16="http://schemas.microsoft.com/office/drawing/2014/main" id="{68587126-DD88-C722-A792-2A039FEA6C32}"/>
                </a:ext>
              </a:extLst>
            </p:cNvPr>
            <p:cNvSpPr/>
            <p:nvPr/>
          </p:nvSpPr>
          <p:spPr>
            <a:xfrm>
              <a:off x="8441133" y="1648376"/>
              <a:ext cx="511677" cy="248479"/>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aphicFrame>
        <p:nvGraphicFramePr>
          <p:cNvPr id="35" name="Table 34">
            <a:extLst>
              <a:ext uri="{FF2B5EF4-FFF2-40B4-BE49-F238E27FC236}">
                <a16:creationId xmlns:a16="http://schemas.microsoft.com/office/drawing/2014/main" id="{8AE287A4-73CD-EA31-D6C1-7266E0E2FFC1}"/>
              </a:ext>
            </a:extLst>
          </p:cNvPr>
          <p:cNvGraphicFramePr>
            <a:graphicFrameLocks noGrp="1"/>
          </p:cNvGraphicFramePr>
          <p:nvPr>
            <p:extLst>
              <p:ext uri="{D42A27DB-BD31-4B8C-83A1-F6EECF244321}">
                <p14:modId xmlns:p14="http://schemas.microsoft.com/office/powerpoint/2010/main" val="3546425812"/>
              </p:ext>
            </p:extLst>
          </p:nvPr>
        </p:nvGraphicFramePr>
        <p:xfrm>
          <a:off x="5495768" y="2306726"/>
          <a:ext cx="6296346" cy="370840"/>
        </p:xfrm>
        <a:graphic>
          <a:graphicData uri="http://schemas.openxmlformats.org/drawingml/2006/table">
            <a:tbl>
              <a:tblPr firstRow="1" bandRow="1">
                <a:tableStyleId>{5C22544A-7EE6-4342-B048-85BDC9FD1C3A}</a:tableStyleId>
              </a:tblPr>
              <a:tblGrid>
                <a:gridCol w="899478">
                  <a:extLst>
                    <a:ext uri="{9D8B030D-6E8A-4147-A177-3AD203B41FA5}">
                      <a16:colId xmlns:a16="http://schemas.microsoft.com/office/drawing/2014/main" val="923528846"/>
                    </a:ext>
                  </a:extLst>
                </a:gridCol>
                <a:gridCol w="899478">
                  <a:extLst>
                    <a:ext uri="{9D8B030D-6E8A-4147-A177-3AD203B41FA5}">
                      <a16:colId xmlns:a16="http://schemas.microsoft.com/office/drawing/2014/main" val="3332175019"/>
                    </a:ext>
                  </a:extLst>
                </a:gridCol>
                <a:gridCol w="899478">
                  <a:extLst>
                    <a:ext uri="{9D8B030D-6E8A-4147-A177-3AD203B41FA5}">
                      <a16:colId xmlns:a16="http://schemas.microsoft.com/office/drawing/2014/main" val="1256869216"/>
                    </a:ext>
                  </a:extLst>
                </a:gridCol>
                <a:gridCol w="899478">
                  <a:extLst>
                    <a:ext uri="{9D8B030D-6E8A-4147-A177-3AD203B41FA5}">
                      <a16:colId xmlns:a16="http://schemas.microsoft.com/office/drawing/2014/main" val="3253999478"/>
                    </a:ext>
                  </a:extLst>
                </a:gridCol>
                <a:gridCol w="899478">
                  <a:extLst>
                    <a:ext uri="{9D8B030D-6E8A-4147-A177-3AD203B41FA5}">
                      <a16:colId xmlns:a16="http://schemas.microsoft.com/office/drawing/2014/main" val="629398866"/>
                    </a:ext>
                  </a:extLst>
                </a:gridCol>
                <a:gridCol w="899478">
                  <a:extLst>
                    <a:ext uri="{9D8B030D-6E8A-4147-A177-3AD203B41FA5}">
                      <a16:colId xmlns:a16="http://schemas.microsoft.com/office/drawing/2014/main" val="4016785705"/>
                    </a:ext>
                  </a:extLst>
                </a:gridCol>
                <a:gridCol w="899478">
                  <a:extLst>
                    <a:ext uri="{9D8B030D-6E8A-4147-A177-3AD203B41FA5}">
                      <a16:colId xmlns:a16="http://schemas.microsoft.com/office/drawing/2014/main" val="4094939239"/>
                    </a:ext>
                  </a:extLst>
                </a:gridCol>
              </a:tblGrid>
              <a:tr h="370840">
                <a:tc>
                  <a:txBody>
                    <a:bodyPr/>
                    <a:lstStyle/>
                    <a:p>
                      <a:r>
                        <a:rPr lang="en-US" dirty="0"/>
                        <a:t>Alice</a:t>
                      </a:r>
                      <a:endParaRPr lang="en-CA" dirty="0"/>
                    </a:p>
                  </a:txBody>
                  <a:tcPr/>
                </a:tc>
                <a:tc>
                  <a:txBody>
                    <a:bodyPr/>
                    <a:lstStyle/>
                    <a:p>
                      <a:r>
                        <a:rPr lang="en-US" dirty="0"/>
                        <a:t>visited</a:t>
                      </a:r>
                      <a:endParaRPr lang="en-CA" dirty="0"/>
                    </a:p>
                  </a:txBody>
                  <a:tcPr/>
                </a:tc>
                <a:tc>
                  <a:txBody>
                    <a:bodyPr/>
                    <a:lstStyle/>
                    <a:p>
                      <a:r>
                        <a:rPr lang="en-US" dirty="0"/>
                        <a:t>the</a:t>
                      </a:r>
                      <a:endParaRPr lang="en-CA" dirty="0"/>
                    </a:p>
                  </a:txBody>
                  <a:tcPr/>
                </a:tc>
                <a:tc>
                  <a:txBody>
                    <a:bodyPr/>
                    <a:lstStyle/>
                    <a:p>
                      <a:r>
                        <a:rPr lang="en-US" dirty="0"/>
                        <a:t>bank</a:t>
                      </a:r>
                      <a:endParaRPr lang="en-CA" dirty="0"/>
                    </a:p>
                  </a:txBody>
                  <a:tcPr/>
                </a:tc>
                <a:tc>
                  <a:txBody>
                    <a:bodyPr/>
                    <a:lstStyle/>
                    <a:p>
                      <a:r>
                        <a:rPr lang="en-US" dirty="0"/>
                        <a:t>to</a:t>
                      </a:r>
                      <a:endParaRPr lang="en-CA" dirty="0"/>
                    </a:p>
                  </a:txBody>
                  <a:tcPr/>
                </a:tc>
                <a:tc>
                  <a:txBody>
                    <a:bodyPr/>
                    <a:lstStyle/>
                    <a:p>
                      <a:r>
                        <a:rPr lang="en-US" dirty="0"/>
                        <a:t>deposit</a:t>
                      </a:r>
                      <a:endParaRPr lang="en-CA" dirty="0"/>
                    </a:p>
                  </a:txBody>
                  <a:tcPr/>
                </a:tc>
                <a:tc>
                  <a:txBody>
                    <a:bodyPr/>
                    <a:lstStyle/>
                    <a:p>
                      <a:r>
                        <a:rPr lang="en-US" dirty="0"/>
                        <a:t>money</a:t>
                      </a:r>
                      <a:endParaRPr lang="en-CA" dirty="0"/>
                    </a:p>
                  </a:txBody>
                  <a:tcPr/>
                </a:tc>
                <a:extLst>
                  <a:ext uri="{0D108BD9-81ED-4DB2-BD59-A6C34878D82A}">
                    <a16:rowId xmlns:a16="http://schemas.microsoft.com/office/drawing/2014/main" val="2291159214"/>
                  </a:ext>
                </a:extLst>
              </a:tr>
            </a:tbl>
          </a:graphicData>
        </a:graphic>
      </p:graphicFrame>
      <p:grpSp>
        <p:nvGrpSpPr>
          <p:cNvPr id="47" name="Group 46">
            <a:extLst>
              <a:ext uri="{FF2B5EF4-FFF2-40B4-BE49-F238E27FC236}">
                <a16:creationId xmlns:a16="http://schemas.microsoft.com/office/drawing/2014/main" id="{CD4BDA84-E6AE-AF5D-BDCD-AEA619928D7A}"/>
              </a:ext>
            </a:extLst>
          </p:cNvPr>
          <p:cNvGrpSpPr/>
          <p:nvPr/>
        </p:nvGrpSpPr>
        <p:grpSpPr>
          <a:xfrm>
            <a:off x="4696332" y="3084882"/>
            <a:ext cx="6903925" cy="1150195"/>
            <a:chOff x="4696332" y="3084882"/>
            <a:chExt cx="6903925" cy="1150195"/>
          </a:xfrm>
        </p:grpSpPr>
        <p:sp>
          <p:nvSpPr>
            <p:cNvPr id="28" name="Rectangle 27">
              <a:extLst>
                <a:ext uri="{FF2B5EF4-FFF2-40B4-BE49-F238E27FC236}">
                  <a16:creationId xmlns:a16="http://schemas.microsoft.com/office/drawing/2014/main" id="{0E478F8C-C329-33D2-0A40-83405832B34C}"/>
                </a:ext>
              </a:extLst>
            </p:cNvPr>
            <p:cNvSpPr/>
            <p:nvPr/>
          </p:nvSpPr>
          <p:spPr>
            <a:xfrm>
              <a:off x="4696332" y="3084882"/>
              <a:ext cx="800100" cy="4124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rPr>
                <a:t>Keys</a:t>
              </a:r>
              <a:endParaRPr lang="en-CA" dirty="0">
                <a:solidFill>
                  <a:schemeClr val="accent5"/>
                </a:solidFill>
              </a:endParaRPr>
            </a:p>
          </p:txBody>
        </p:sp>
        <p:sp>
          <p:nvSpPr>
            <p:cNvPr id="31" name="Rectangle: Rounded Corners 30">
              <a:extLst>
                <a:ext uri="{FF2B5EF4-FFF2-40B4-BE49-F238E27FC236}">
                  <a16:creationId xmlns:a16="http://schemas.microsoft.com/office/drawing/2014/main" id="{0DBF318B-3695-19F7-594A-F2B415D10E2C}"/>
                </a:ext>
              </a:extLst>
            </p:cNvPr>
            <p:cNvSpPr/>
            <p:nvPr/>
          </p:nvSpPr>
          <p:spPr>
            <a:xfrm>
              <a:off x="7544269" y="3156361"/>
              <a:ext cx="511677" cy="248479"/>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Rounded Corners 31">
              <a:extLst>
                <a:ext uri="{FF2B5EF4-FFF2-40B4-BE49-F238E27FC236}">
                  <a16:creationId xmlns:a16="http://schemas.microsoft.com/office/drawing/2014/main" id="{410A53FD-7ADB-8D8F-58AA-ECDBECC4CE63}"/>
                </a:ext>
              </a:extLst>
            </p:cNvPr>
            <p:cNvSpPr/>
            <p:nvPr/>
          </p:nvSpPr>
          <p:spPr>
            <a:xfrm>
              <a:off x="5769189" y="3159470"/>
              <a:ext cx="511677" cy="248479"/>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Rounded Corners 32">
              <a:extLst>
                <a:ext uri="{FF2B5EF4-FFF2-40B4-BE49-F238E27FC236}">
                  <a16:creationId xmlns:a16="http://schemas.microsoft.com/office/drawing/2014/main" id="{B15DEEFA-6119-AE42-0052-33567C9CA47E}"/>
                </a:ext>
              </a:extLst>
            </p:cNvPr>
            <p:cNvSpPr/>
            <p:nvPr/>
          </p:nvSpPr>
          <p:spPr>
            <a:xfrm>
              <a:off x="6656729" y="3166855"/>
              <a:ext cx="511677" cy="248479"/>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Rounded Corners 33">
              <a:extLst>
                <a:ext uri="{FF2B5EF4-FFF2-40B4-BE49-F238E27FC236}">
                  <a16:creationId xmlns:a16="http://schemas.microsoft.com/office/drawing/2014/main" id="{5757C892-A05D-E7AF-E269-FBD4D4121E95}"/>
                </a:ext>
              </a:extLst>
            </p:cNvPr>
            <p:cNvSpPr/>
            <p:nvPr/>
          </p:nvSpPr>
          <p:spPr>
            <a:xfrm>
              <a:off x="8431809" y="3156360"/>
              <a:ext cx="511677" cy="248479"/>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Rounded Corners 35">
              <a:extLst>
                <a:ext uri="{FF2B5EF4-FFF2-40B4-BE49-F238E27FC236}">
                  <a16:creationId xmlns:a16="http://schemas.microsoft.com/office/drawing/2014/main" id="{FC409728-9F51-9612-71E4-2A734BDFACA8}"/>
                </a:ext>
              </a:extLst>
            </p:cNvPr>
            <p:cNvSpPr/>
            <p:nvPr/>
          </p:nvSpPr>
          <p:spPr>
            <a:xfrm>
              <a:off x="9319349" y="3156359"/>
              <a:ext cx="511677" cy="248479"/>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Rounded Corners 36">
              <a:extLst>
                <a:ext uri="{FF2B5EF4-FFF2-40B4-BE49-F238E27FC236}">
                  <a16:creationId xmlns:a16="http://schemas.microsoft.com/office/drawing/2014/main" id="{5A3F69C3-B506-D500-E8DB-E7DE739F9C40}"/>
                </a:ext>
              </a:extLst>
            </p:cNvPr>
            <p:cNvSpPr/>
            <p:nvPr/>
          </p:nvSpPr>
          <p:spPr>
            <a:xfrm>
              <a:off x="10206889" y="3156358"/>
              <a:ext cx="511677" cy="248479"/>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Rounded Corners 37">
              <a:extLst>
                <a:ext uri="{FF2B5EF4-FFF2-40B4-BE49-F238E27FC236}">
                  <a16:creationId xmlns:a16="http://schemas.microsoft.com/office/drawing/2014/main" id="{E9F66D8E-6BD8-AB04-B4C8-F59CC1A59F2F}"/>
                </a:ext>
              </a:extLst>
            </p:cNvPr>
            <p:cNvSpPr/>
            <p:nvPr/>
          </p:nvSpPr>
          <p:spPr>
            <a:xfrm>
              <a:off x="11088580" y="3166855"/>
              <a:ext cx="511677" cy="248479"/>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E46E48F2-A74E-27B2-A07A-B38CC85BE586}"/>
                </a:ext>
              </a:extLst>
            </p:cNvPr>
            <p:cNvSpPr/>
            <p:nvPr/>
          </p:nvSpPr>
          <p:spPr>
            <a:xfrm>
              <a:off x="4696332" y="3822650"/>
              <a:ext cx="800100" cy="4124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Values</a:t>
              </a:r>
              <a:endParaRPr lang="en-CA" dirty="0">
                <a:solidFill>
                  <a:schemeClr val="accent6"/>
                </a:solidFill>
              </a:endParaRPr>
            </a:p>
          </p:txBody>
        </p:sp>
        <p:sp>
          <p:nvSpPr>
            <p:cNvPr id="40" name="Rectangle: Rounded Corners 39">
              <a:extLst>
                <a:ext uri="{FF2B5EF4-FFF2-40B4-BE49-F238E27FC236}">
                  <a16:creationId xmlns:a16="http://schemas.microsoft.com/office/drawing/2014/main" id="{EA9D48C3-BA5C-37A3-9CE5-2D07D272C8BF}"/>
                </a:ext>
              </a:extLst>
            </p:cNvPr>
            <p:cNvSpPr/>
            <p:nvPr/>
          </p:nvSpPr>
          <p:spPr>
            <a:xfrm>
              <a:off x="7544269" y="3894129"/>
              <a:ext cx="511677" cy="248479"/>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solidFill>
              </a:endParaRPr>
            </a:p>
          </p:txBody>
        </p:sp>
        <p:sp>
          <p:nvSpPr>
            <p:cNvPr id="41" name="Rectangle: Rounded Corners 40">
              <a:extLst>
                <a:ext uri="{FF2B5EF4-FFF2-40B4-BE49-F238E27FC236}">
                  <a16:creationId xmlns:a16="http://schemas.microsoft.com/office/drawing/2014/main" id="{76195D61-D00E-CCEC-BED5-5E133C863C9A}"/>
                </a:ext>
              </a:extLst>
            </p:cNvPr>
            <p:cNvSpPr/>
            <p:nvPr/>
          </p:nvSpPr>
          <p:spPr>
            <a:xfrm>
              <a:off x="5769189" y="3897238"/>
              <a:ext cx="511677" cy="248479"/>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solidFill>
              </a:endParaRPr>
            </a:p>
          </p:txBody>
        </p:sp>
        <p:sp>
          <p:nvSpPr>
            <p:cNvPr id="42" name="Rectangle: Rounded Corners 41">
              <a:extLst>
                <a:ext uri="{FF2B5EF4-FFF2-40B4-BE49-F238E27FC236}">
                  <a16:creationId xmlns:a16="http://schemas.microsoft.com/office/drawing/2014/main" id="{3222AC87-ED47-C871-EB6B-A7AD24D96313}"/>
                </a:ext>
              </a:extLst>
            </p:cNvPr>
            <p:cNvSpPr/>
            <p:nvPr/>
          </p:nvSpPr>
          <p:spPr>
            <a:xfrm>
              <a:off x="6656729" y="3904623"/>
              <a:ext cx="511677" cy="248479"/>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solidFill>
              </a:endParaRPr>
            </a:p>
          </p:txBody>
        </p:sp>
        <p:sp>
          <p:nvSpPr>
            <p:cNvPr id="43" name="Rectangle: Rounded Corners 42">
              <a:extLst>
                <a:ext uri="{FF2B5EF4-FFF2-40B4-BE49-F238E27FC236}">
                  <a16:creationId xmlns:a16="http://schemas.microsoft.com/office/drawing/2014/main" id="{0476225F-3E03-AD9A-2D67-5787E2429FA8}"/>
                </a:ext>
              </a:extLst>
            </p:cNvPr>
            <p:cNvSpPr/>
            <p:nvPr/>
          </p:nvSpPr>
          <p:spPr>
            <a:xfrm>
              <a:off x="8431809" y="3894128"/>
              <a:ext cx="511677" cy="248479"/>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solidFill>
              </a:endParaRPr>
            </a:p>
          </p:txBody>
        </p:sp>
        <p:sp>
          <p:nvSpPr>
            <p:cNvPr id="44" name="Rectangle: Rounded Corners 43">
              <a:extLst>
                <a:ext uri="{FF2B5EF4-FFF2-40B4-BE49-F238E27FC236}">
                  <a16:creationId xmlns:a16="http://schemas.microsoft.com/office/drawing/2014/main" id="{A3496FAE-1695-9526-728C-08EA66947F2E}"/>
                </a:ext>
              </a:extLst>
            </p:cNvPr>
            <p:cNvSpPr/>
            <p:nvPr/>
          </p:nvSpPr>
          <p:spPr>
            <a:xfrm>
              <a:off x="9319349" y="3894127"/>
              <a:ext cx="511677" cy="248479"/>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solidFill>
              </a:endParaRPr>
            </a:p>
          </p:txBody>
        </p:sp>
        <p:sp>
          <p:nvSpPr>
            <p:cNvPr id="45" name="Rectangle: Rounded Corners 44">
              <a:extLst>
                <a:ext uri="{FF2B5EF4-FFF2-40B4-BE49-F238E27FC236}">
                  <a16:creationId xmlns:a16="http://schemas.microsoft.com/office/drawing/2014/main" id="{9737A0C3-0992-891E-5C65-1D047F42A8AE}"/>
                </a:ext>
              </a:extLst>
            </p:cNvPr>
            <p:cNvSpPr/>
            <p:nvPr/>
          </p:nvSpPr>
          <p:spPr>
            <a:xfrm>
              <a:off x="10206889" y="3894126"/>
              <a:ext cx="511677" cy="248479"/>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solidFill>
              </a:endParaRPr>
            </a:p>
          </p:txBody>
        </p:sp>
        <p:sp>
          <p:nvSpPr>
            <p:cNvPr id="46" name="Rectangle: Rounded Corners 45">
              <a:extLst>
                <a:ext uri="{FF2B5EF4-FFF2-40B4-BE49-F238E27FC236}">
                  <a16:creationId xmlns:a16="http://schemas.microsoft.com/office/drawing/2014/main" id="{E9E8F983-A312-B29A-6168-A589122D51E1}"/>
                </a:ext>
              </a:extLst>
            </p:cNvPr>
            <p:cNvSpPr/>
            <p:nvPr/>
          </p:nvSpPr>
          <p:spPr>
            <a:xfrm>
              <a:off x="11088580" y="3904623"/>
              <a:ext cx="511677" cy="248479"/>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solidFill>
              </a:endParaRPr>
            </a:p>
          </p:txBody>
        </p:sp>
      </p:grpSp>
    </p:spTree>
    <p:extLst>
      <p:ext uri="{BB962C8B-B14F-4D97-AF65-F5344CB8AC3E}">
        <p14:creationId xmlns:p14="http://schemas.microsoft.com/office/powerpoint/2010/main" val="37737702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9" name="Rectangle 114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635000" y="640823"/>
            <a:ext cx="3418659" cy="5583148"/>
          </a:xfrm>
        </p:spPr>
        <p:txBody>
          <a:bodyPr anchor="ctr">
            <a:normAutofit/>
          </a:bodyPr>
          <a:lstStyle/>
          <a:p>
            <a:r>
              <a:rPr lang="en-US" sz="5400" dirty="0"/>
              <a:t>Trainable Self Attention</a:t>
            </a:r>
            <a:endParaRPr lang="en-CA" sz="5400" dirty="0"/>
          </a:p>
        </p:txBody>
      </p:sp>
      <p:sp>
        <p:nvSpPr>
          <p:cNvPr id="115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1" name="Group 1160">
            <a:extLst>
              <a:ext uri="{FF2B5EF4-FFF2-40B4-BE49-F238E27FC236}">
                <a16:creationId xmlns:a16="http://schemas.microsoft.com/office/drawing/2014/main" id="{80E136CF-7AE5-1DA2-952E-4B6659B58668}"/>
              </a:ext>
            </a:extLst>
          </p:cNvPr>
          <p:cNvGrpSpPr/>
          <p:nvPr/>
        </p:nvGrpSpPr>
        <p:grpSpPr>
          <a:xfrm>
            <a:off x="4761811" y="713996"/>
            <a:ext cx="4820458" cy="5551274"/>
            <a:chOff x="4761811" y="718966"/>
            <a:chExt cx="4820458" cy="5551274"/>
          </a:xfrm>
        </p:grpSpPr>
        <p:sp>
          <p:nvSpPr>
            <p:cNvPr id="4" name="Rectangle: Rounded Corners 3">
              <a:extLst>
                <a:ext uri="{FF2B5EF4-FFF2-40B4-BE49-F238E27FC236}">
                  <a16:creationId xmlns:a16="http://schemas.microsoft.com/office/drawing/2014/main" id="{EBCBD2CA-C2CA-0DEB-B3C6-AAFCF98A9D3E}"/>
                </a:ext>
              </a:extLst>
            </p:cNvPr>
            <p:cNvSpPr/>
            <p:nvPr/>
          </p:nvSpPr>
          <p:spPr>
            <a:xfrm>
              <a:off x="6468769" y="891002"/>
              <a:ext cx="1328479" cy="13800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Wq</a:t>
              </a:r>
              <a:endParaRPr lang="en-CA" dirty="0"/>
            </a:p>
          </p:txBody>
        </p:sp>
        <p:grpSp>
          <p:nvGrpSpPr>
            <p:cNvPr id="1133" name="Group 1132">
              <a:extLst>
                <a:ext uri="{FF2B5EF4-FFF2-40B4-BE49-F238E27FC236}">
                  <a16:creationId xmlns:a16="http://schemas.microsoft.com/office/drawing/2014/main" id="{A7847D5C-097A-F5C7-4B99-E42C4DF5D19D}"/>
                </a:ext>
              </a:extLst>
            </p:cNvPr>
            <p:cNvGrpSpPr/>
            <p:nvPr/>
          </p:nvGrpSpPr>
          <p:grpSpPr>
            <a:xfrm>
              <a:off x="4838915" y="2403769"/>
              <a:ext cx="867601" cy="2195038"/>
              <a:chOff x="4838915" y="1300516"/>
              <a:chExt cx="867601" cy="2195038"/>
            </a:xfrm>
          </p:grpSpPr>
          <p:sp>
            <p:nvSpPr>
              <p:cNvPr id="19" name="TextBox 18">
                <a:extLst>
                  <a:ext uri="{FF2B5EF4-FFF2-40B4-BE49-F238E27FC236}">
                    <a16:creationId xmlns:a16="http://schemas.microsoft.com/office/drawing/2014/main" id="{AC28E4ED-35AB-3377-9126-AC42114C08F9}"/>
                  </a:ext>
                </a:extLst>
              </p:cNvPr>
              <p:cNvSpPr txBox="1"/>
              <p:nvPr/>
            </p:nvSpPr>
            <p:spPr>
              <a:xfrm>
                <a:off x="4838915" y="1300516"/>
                <a:ext cx="867601" cy="383182"/>
              </a:xfrm>
              <a:prstGeom prst="rect">
                <a:avLst/>
              </a:prstGeom>
              <a:pattFill prst="ltVert">
                <a:fgClr>
                  <a:schemeClr val="accent5"/>
                </a:fgClr>
                <a:bgClr>
                  <a:schemeClr val="bg1"/>
                </a:bgClr>
              </a:pattFill>
              <a:ln>
                <a:solidFill>
                  <a:schemeClr val="dk1"/>
                </a:solidFill>
              </a:ln>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t</a:t>
                </a:r>
                <a:r>
                  <a:rPr lang="en-US" sz="1890" kern="1200" dirty="0">
                    <a:solidFill>
                      <a:schemeClr val="dk1"/>
                    </a:solidFill>
                    <a:latin typeface="+mn-lt"/>
                    <a:ea typeface="+mn-ea"/>
                    <a:cs typeface="+mn-cs"/>
                  </a:rPr>
                  <a:t>1</a:t>
                </a:r>
                <a:endParaRPr lang="en-CA" dirty="0"/>
              </a:p>
            </p:txBody>
          </p:sp>
          <p:sp>
            <p:nvSpPr>
              <p:cNvPr id="23" name="TextBox 22">
                <a:extLst>
                  <a:ext uri="{FF2B5EF4-FFF2-40B4-BE49-F238E27FC236}">
                    <a16:creationId xmlns:a16="http://schemas.microsoft.com/office/drawing/2014/main" id="{D8C83882-C5F4-5356-59FC-DAC8EAB85018}"/>
                  </a:ext>
                </a:extLst>
              </p:cNvPr>
              <p:cNvSpPr txBox="1"/>
              <p:nvPr/>
            </p:nvSpPr>
            <p:spPr>
              <a:xfrm>
                <a:off x="4838915" y="1683699"/>
                <a:ext cx="867601" cy="383182"/>
              </a:xfrm>
              <a:prstGeom prst="rect">
                <a:avLst/>
              </a:prstGeom>
              <a:pattFill prst="ltVert">
                <a:fgClr>
                  <a:schemeClr val="accent5"/>
                </a:fgClr>
                <a:bgClr>
                  <a:schemeClr val="bg1"/>
                </a:bgClr>
              </a:pattFill>
              <a:ln>
                <a:solidFill>
                  <a:schemeClr val="dk1"/>
                </a:solidFill>
              </a:ln>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t2</a:t>
                </a:r>
                <a:endParaRPr lang="en-CA" dirty="0"/>
              </a:p>
            </p:txBody>
          </p:sp>
          <p:sp>
            <p:nvSpPr>
              <p:cNvPr id="26" name="TextBox 25">
                <a:extLst>
                  <a:ext uri="{FF2B5EF4-FFF2-40B4-BE49-F238E27FC236}">
                    <a16:creationId xmlns:a16="http://schemas.microsoft.com/office/drawing/2014/main" id="{ABD188B2-8C8F-BD16-3E86-A1B54ACB0949}"/>
                  </a:ext>
                </a:extLst>
              </p:cNvPr>
              <p:cNvSpPr txBox="1"/>
              <p:nvPr/>
            </p:nvSpPr>
            <p:spPr>
              <a:xfrm>
                <a:off x="4838915" y="2074607"/>
                <a:ext cx="867601" cy="383182"/>
              </a:xfrm>
              <a:prstGeom prst="rect">
                <a:avLst/>
              </a:prstGeom>
              <a:pattFill prst="ltVert">
                <a:fgClr>
                  <a:schemeClr val="accent5"/>
                </a:fgClr>
                <a:bgClr>
                  <a:schemeClr val="bg1"/>
                </a:bgClr>
              </a:pattFill>
              <a:ln>
                <a:solidFill>
                  <a:schemeClr val="dk1"/>
                </a:solidFill>
              </a:ln>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t3</a:t>
                </a:r>
                <a:endParaRPr lang="en-CA" dirty="0"/>
              </a:p>
            </p:txBody>
          </p:sp>
          <p:sp>
            <p:nvSpPr>
              <p:cNvPr id="28" name="TextBox 27">
                <a:extLst>
                  <a:ext uri="{FF2B5EF4-FFF2-40B4-BE49-F238E27FC236}">
                    <a16:creationId xmlns:a16="http://schemas.microsoft.com/office/drawing/2014/main" id="{FB7B8203-7BF0-9718-9C65-23A61A8AE233}"/>
                  </a:ext>
                </a:extLst>
              </p:cNvPr>
              <p:cNvSpPr txBox="1"/>
              <p:nvPr/>
            </p:nvSpPr>
            <p:spPr>
              <a:xfrm>
                <a:off x="4838915" y="3112372"/>
                <a:ext cx="867601" cy="383182"/>
              </a:xfrm>
              <a:prstGeom prst="rect">
                <a:avLst/>
              </a:prstGeom>
              <a:pattFill prst="ltVert">
                <a:fgClr>
                  <a:schemeClr val="accent5"/>
                </a:fgClr>
                <a:bgClr>
                  <a:schemeClr val="bg1"/>
                </a:bgClr>
              </a:pattFill>
              <a:ln>
                <a:solidFill>
                  <a:schemeClr val="dk1"/>
                </a:solidFill>
              </a:ln>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t>tN</a:t>
                </a:r>
                <a:endParaRPr lang="en-CA" dirty="0"/>
              </a:p>
            </p:txBody>
          </p:sp>
        </p:grpSp>
        <p:sp>
          <p:nvSpPr>
            <p:cNvPr id="39" name="Rectangle: Rounded Corners 38">
              <a:extLst>
                <a:ext uri="{FF2B5EF4-FFF2-40B4-BE49-F238E27FC236}">
                  <a16:creationId xmlns:a16="http://schemas.microsoft.com/office/drawing/2014/main" id="{D48830DB-62CA-AFC3-BE2F-7B61A25AD3B5}"/>
                </a:ext>
              </a:extLst>
            </p:cNvPr>
            <p:cNvSpPr/>
            <p:nvPr/>
          </p:nvSpPr>
          <p:spPr>
            <a:xfrm>
              <a:off x="6468768" y="2813465"/>
              <a:ext cx="1328479" cy="13800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Wk</a:t>
              </a:r>
              <a:endParaRPr lang="en-CA" dirty="0"/>
            </a:p>
          </p:txBody>
        </p:sp>
        <p:sp>
          <p:nvSpPr>
            <p:cNvPr id="40" name="Rectangle: Rounded Corners 39">
              <a:extLst>
                <a:ext uri="{FF2B5EF4-FFF2-40B4-BE49-F238E27FC236}">
                  <a16:creationId xmlns:a16="http://schemas.microsoft.com/office/drawing/2014/main" id="{E9855C08-5136-7362-4AB6-47A0C6CFBB22}"/>
                </a:ext>
              </a:extLst>
            </p:cNvPr>
            <p:cNvSpPr/>
            <p:nvPr/>
          </p:nvSpPr>
          <p:spPr>
            <a:xfrm>
              <a:off x="6468768" y="4721026"/>
              <a:ext cx="1328479" cy="13800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Wv</a:t>
              </a:r>
              <a:endParaRPr lang="en-CA" dirty="0"/>
            </a:p>
          </p:txBody>
        </p:sp>
        <p:cxnSp>
          <p:nvCxnSpPr>
            <p:cNvPr id="1104" name="Straight Arrow Connector 1103">
              <a:extLst>
                <a:ext uri="{FF2B5EF4-FFF2-40B4-BE49-F238E27FC236}">
                  <a16:creationId xmlns:a16="http://schemas.microsoft.com/office/drawing/2014/main" id="{206F8E1C-77A2-8299-3EB2-22D1E4322E06}"/>
                </a:ext>
              </a:extLst>
            </p:cNvPr>
            <p:cNvCxnSpPr>
              <a:cxnSpLocks/>
              <a:stCxn id="4" idx="3"/>
              <a:endCxn id="1146" idx="1"/>
            </p:cNvCxnSpPr>
            <p:nvPr/>
          </p:nvCxnSpPr>
          <p:spPr>
            <a:xfrm flipV="1">
              <a:off x="7797248" y="1578489"/>
              <a:ext cx="737410" cy="255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10" name="Straight Arrow Connector 1109">
              <a:extLst>
                <a:ext uri="{FF2B5EF4-FFF2-40B4-BE49-F238E27FC236}">
                  <a16:creationId xmlns:a16="http://schemas.microsoft.com/office/drawing/2014/main" id="{1D5B158D-94C3-99F1-E8B4-415D4A0EFBD9}"/>
                </a:ext>
              </a:extLst>
            </p:cNvPr>
            <p:cNvCxnSpPr>
              <a:cxnSpLocks/>
              <a:stCxn id="39" idx="3"/>
              <a:endCxn id="1153" idx="1"/>
            </p:cNvCxnSpPr>
            <p:nvPr/>
          </p:nvCxnSpPr>
          <p:spPr>
            <a:xfrm>
              <a:off x="7797247" y="3503510"/>
              <a:ext cx="737411" cy="536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3" name="Straight Arrow Connector 1122">
              <a:extLst>
                <a:ext uri="{FF2B5EF4-FFF2-40B4-BE49-F238E27FC236}">
                  <a16:creationId xmlns:a16="http://schemas.microsoft.com/office/drawing/2014/main" id="{2AE8316B-167B-DAE7-61AD-8235213D9CDC}"/>
                </a:ext>
              </a:extLst>
            </p:cNvPr>
            <p:cNvCxnSpPr>
              <a:cxnSpLocks/>
              <a:stCxn id="40" idx="3"/>
              <a:endCxn id="1155" idx="1"/>
            </p:cNvCxnSpPr>
            <p:nvPr/>
          </p:nvCxnSpPr>
          <p:spPr>
            <a:xfrm>
              <a:off x="7797247" y="5411071"/>
              <a:ext cx="737411" cy="653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36" name="Rectangle 1135">
              <a:extLst>
                <a:ext uri="{FF2B5EF4-FFF2-40B4-BE49-F238E27FC236}">
                  <a16:creationId xmlns:a16="http://schemas.microsoft.com/office/drawing/2014/main" id="{A2D6C75E-11C0-7CA2-76F7-894AC09AFB72}"/>
                </a:ext>
              </a:extLst>
            </p:cNvPr>
            <p:cNvSpPr/>
            <p:nvPr/>
          </p:nvSpPr>
          <p:spPr>
            <a:xfrm>
              <a:off x="4761811" y="2312806"/>
              <a:ext cx="1047611" cy="2378467"/>
            </a:xfrm>
            <a:prstGeom prst="rect">
              <a:avLst/>
            </a:prstGeom>
            <a:solidFill>
              <a:schemeClr val="lt1">
                <a:alpha val="0"/>
              </a:schemeClr>
            </a:solidFill>
            <a:ln w="31750"/>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cxnSp>
          <p:nvCxnSpPr>
            <p:cNvPr id="1137" name="Straight Arrow Connector 1136">
              <a:extLst>
                <a:ext uri="{FF2B5EF4-FFF2-40B4-BE49-F238E27FC236}">
                  <a16:creationId xmlns:a16="http://schemas.microsoft.com/office/drawing/2014/main" id="{7A12A51F-3BFA-BB61-DC1A-FF2AA699A738}"/>
                </a:ext>
              </a:extLst>
            </p:cNvPr>
            <p:cNvCxnSpPr>
              <a:cxnSpLocks/>
              <a:stCxn id="1136" idx="3"/>
              <a:endCxn id="4" idx="1"/>
            </p:cNvCxnSpPr>
            <p:nvPr/>
          </p:nvCxnSpPr>
          <p:spPr>
            <a:xfrm flipV="1">
              <a:off x="5809422" y="1581047"/>
              <a:ext cx="659347" cy="192099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40" name="Straight Arrow Connector 1139">
              <a:extLst>
                <a:ext uri="{FF2B5EF4-FFF2-40B4-BE49-F238E27FC236}">
                  <a16:creationId xmlns:a16="http://schemas.microsoft.com/office/drawing/2014/main" id="{6E0E4CF3-C175-61C9-916E-779948E2C8D6}"/>
                </a:ext>
              </a:extLst>
            </p:cNvPr>
            <p:cNvCxnSpPr>
              <a:cxnSpLocks/>
              <a:stCxn id="1136" idx="3"/>
              <a:endCxn id="39" idx="1"/>
            </p:cNvCxnSpPr>
            <p:nvPr/>
          </p:nvCxnSpPr>
          <p:spPr>
            <a:xfrm>
              <a:off x="5809422" y="3502040"/>
              <a:ext cx="659346" cy="14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43" name="Straight Arrow Connector 1142">
              <a:extLst>
                <a:ext uri="{FF2B5EF4-FFF2-40B4-BE49-F238E27FC236}">
                  <a16:creationId xmlns:a16="http://schemas.microsoft.com/office/drawing/2014/main" id="{21AA5B86-AFFB-90B3-825F-98337CB236E6}"/>
                </a:ext>
              </a:extLst>
            </p:cNvPr>
            <p:cNvCxnSpPr>
              <a:cxnSpLocks/>
              <a:stCxn id="1136" idx="3"/>
              <a:endCxn id="40" idx="1"/>
            </p:cNvCxnSpPr>
            <p:nvPr/>
          </p:nvCxnSpPr>
          <p:spPr>
            <a:xfrm>
              <a:off x="5809422" y="3502040"/>
              <a:ext cx="659346" cy="190903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1157" name="Group 1156">
              <a:extLst>
                <a:ext uri="{FF2B5EF4-FFF2-40B4-BE49-F238E27FC236}">
                  <a16:creationId xmlns:a16="http://schemas.microsoft.com/office/drawing/2014/main" id="{CAEB9F24-58BE-309D-F4E6-51CF985553B4}"/>
                </a:ext>
              </a:extLst>
            </p:cNvPr>
            <p:cNvGrpSpPr/>
            <p:nvPr/>
          </p:nvGrpSpPr>
          <p:grpSpPr>
            <a:xfrm>
              <a:off x="8534658" y="718966"/>
              <a:ext cx="1047611" cy="1719045"/>
              <a:chOff x="8534658" y="425762"/>
              <a:chExt cx="1047611" cy="1719045"/>
            </a:xfrm>
          </p:grpSpPr>
          <p:sp>
            <p:nvSpPr>
              <p:cNvPr id="1083" name="TextBox 1082">
                <a:extLst>
                  <a:ext uri="{FF2B5EF4-FFF2-40B4-BE49-F238E27FC236}">
                    <a16:creationId xmlns:a16="http://schemas.microsoft.com/office/drawing/2014/main" id="{4EE1F8CC-B68A-D9A4-C3E1-488792257A13}"/>
                  </a:ext>
                </a:extLst>
              </p:cNvPr>
              <p:cNvSpPr txBox="1"/>
              <p:nvPr/>
            </p:nvSpPr>
            <p:spPr>
              <a:xfrm>
                <a:off x="8618906" y="483492"/>
                <a:ext cx="866041" cy="383182"/>
              </a:xfrm>
              <a:prstGeom prst="rect">
                <a:avLst/>
              </a:prstGeom>
              <a:pattFill prst="ltVert">
                <a:fgClr>
                  <a:srgbClr val="00B05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q</a:t>
                </a:r>
                <a:r>
                  <a:rPr lang="en-US" sz="1890" dirty="0"/>
                  <a:t>1</a:t>
                </a:r>
                <a:endParaRPr lang="en-CA" dirty="0"/>
              </a:p>
            </p:txBody>
          </p:sp>
          <p:sp>
            <p:nvSpPr>
              <p:cNvPr id="1084" name="TextBox 1083">
                <a:extLst>
                  <a:ext uri="{FF2B5EF4-FFF2-40B4-BE49-F238E27FC236}">
                    <a16:creationId xmlns:a16="http://schemas.microsoft.com/office/drawing/2014/main" id="{81740F71-F10D-856C-E79F-E683A96CADC2}"/>
                  </a:ext>
                </a:extLst>
              </p:cNvPr>
              <p:cNvSpPr txBox="1"/>
              <p:nvPr/>
            </p:nvSpPr>
            <p:spPr>
              <a:xfrm>
                <a:off x="8618906" y="866674"/>
                <a:ext cx="866041" cy="383182"/>
              </a:xfrm>
              <a:prstGeom prst="rect">
                <a:avLst/>
              </a:prstGeom>
              <a:pattFill prst="ltVert">
                <a:fgClr>
                  <a:srgbClr val="00B05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q</a:t>
                </a:r>
                <a:r>
                  <a:rPr lang="en-US" sz="1890" dirty="0"/>
                  <a:t>2</a:t>
                </a:r>
                <a:endParaRPr lang="en-CA" dirty="0"/>
              </a:p>
            </p:txBody>
          </p:sp>
          <p:sp>
            <p:nvSpPr>
              <p:cNvPr id="1085" name="TextBox 1084">
                <a:extLst>
                  <a:ext uri="{FF2B5EF4-FFF2-40B4-BE49-F238E27FC236}">
                    <a16:creationId xmlns:a16="http://schemas.microsoft.com/office/drawing/2014/main" id="{E8B06B24-42EE-D5D1-F4F2-7B460B3CD685}"/>
                  </a:ext>
                </a:extLst>
              </p:cNvPr>
              <p:cNvSpPr txBox="1"/>
              <p:nvPr/>
            </p:nvSpPr>
            <p:spPr>
              <a:xfrm>
                <a:off x="8618906" y="1259130"/>
                <a:ext cx="866041" cy="383182"/>
              </a:xfrm>
              <a:prstGeom prst="rect">
                <a:avLst/>
              </a:prstGeom>
              <a:pattFill prst="ltVert">
                <a:fgClr>
                  <a:srgbClr val="00B05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q</a:t>
                </a:r>
                <a:r>
                  <a:rPr lang="en-US" sz="1890" dirty="0"/>
                  <a:t>3</a:t>
                </a:r>
                <a:endParaRPr lang="en-CA" dirty="0"/>
              </a:p>
            </p:txBody>
          </p:sp>
          <p:sp>
            <p:nvSpPr>
              <p:cNvPr id="1086" name="TextBox 1085">
                <a:extLst>
                  <a:ext uri="{FF2B5EF4-FFF2-40B4-BE49-F238E27FC236}">
                    <a16:creationId xmlns:a16="http://schemas.microsoft.com/office/drawing/2014/main" id="{C6ACB369-BE1C-996A-498E-AAE43926ABB8}"/>
                  </a:ext>
                </a:extLst>
              </p:cNvPr>
              <p:cNvSpPr txBox="1"/>
              <p:nvPr/>
            </p:nvSpPr>
            <p:spPr>
              <a:xfrm>
                <a:off x="8618906" y="1714658"/>
                <a:ext cx="866041" cy="383182"/>
              </a:xfrm>
              <a:prstGeom prst="rect">
                <a:avLst/>
              </a:prstGeom>
              <a:pattFill prst="ltVert">
                <a:fgClr>
                  <a:srgbClr val="00B05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dk1"/>
                    </a:solidFill>
                    <a:latin typeface="+mn-lt"/>
                    <a:ea typeface="+mn-ea"/>
                    <a:cs typeface="+mn-cs"/>
                  </a:rPr>
                  <a:t>qN</a:t>
                </a:r>
                <a:endParaRPr lang="en-CA" dirty="0"/>
              </a:p>
            </p:txBody>
          </p:sp>
          <p:sp>
            <p:nvSpPr>
              <p:cNvPr id="1146" name="Rectangle 1145">
                <a:extLst>
                  <a:ext uri="{FF2B5EF4-FFF2-40B4-BE49-F238E27FC236}">
                    <a16:creationId xmlns:a16="http://schemas.microsoft.com/office/drawing/2014/main" id="{DF026B0D-3F85-C38F-CF44-2DED87874557}"/>
                  </a:ext>
                </a:extLst>
              </p:cNvPr>
              <p:cNvSpPr/>
              <p:nvPr/>
            </p:nvSpPr>
            <p:spPr>
              <a:xfrm>
                <a:off x="8534658" y="425762"/>
                <a:ext cx="1047611" cy="1719045"/>
              </a:xfrm>
              <a:prstGeom prst="rect">
                <a:avLst/>
              </a:prstGeom>
              <a:solidFill>
                <a:schemeClr val="lt1">
                  <a:alpha val="0"/>
                </a:schemeClr>
              </a:solidFill>
              <a:ln w="31750"/>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grpSp>
        <p:grpSp>
          <p:nvGrpSpPr>
            <p:cNvPr id="1159" name="Group 1158">
              <a:extLst>
                <a:ext uri="{FF2B5EF4-FFF2-40B4-BE49-F238E27FC236}">
                  <a16:creationId xmlns:a16="http://schemas.microsoft.com/office/drawing/2014/main" id="{7FAA7369-0A8A-D5D0-1491-BB171B664C74}"/>
                </a:ext>
              </a:extLst>
            </p:cNvPr>
            <p:cNvGrpSpPr/>
            <p:nvPr/>
          </p:nvGrpSpPr>
          <p:grpSpPr>
            <a:xfrm>
              <a:off x="8534658" y="2642558"/>
              <a:ext cx="1047611" cy="1732640"/>
              <a:chOff x="8534658" y="2160503"/>
              <a:chExt cx="1047611" cy="1732640"/>
            </a:xfrm>
          </p:grpSpPr>
          <p:sp>
            <p:nvSpPr>
              <p:cNvPr id="1087" name="TextBox 1086">
                <a:extLst>
                  <a:ext uri="{FF2B5EF4-FFF2-40B4-BE49-F238E27FC236}">
                    <a16:creationId xmlns:a16="http://schemas.microsoft.com/office/drawing/2014/main" id="{5AF26F61-8E89-547A-9C67-673C7592ECEE}"/>
                  </a:ext>
                </a:extLst>
              </p:cNvPr>
              <p:cNvSpPr txBox="1"/>
              <p:nvPr/>
            </p:nvSpPr>
            <p:spPr>
              <a:xfrm>
                <a:off x="8617346" y="2217454"/>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k1</a:t>
                </a:r>
                <a:endParaRPr lang="en-CA" dirty="0"/>
              </a:p>
            </p:txBody>
          </p:sp>
          <p:sp>
            <p:nvSpPr>
              <p:cNvPr id="1088" name="TextBox 1087">
                <a:extLst>
                  <a:ext uri="{FF2B5EF4-FFF2-40B4-BE49-F238E27FC236}">
                    <a16:creationId xmlns:a16="http://schemas.microsoft.com/office/drawing/2014/main" id="{01C573E8-2193-7E01-90EC-5B477668539C}"/>
                  </a:ext>
                </a:extLst>
              </p:cNvPr>
              <p:cNvSpPr txBox="1"/>
              <p:nvPr/>
            </p:nvSpPr>
            <p:spPr>
              <a:xfrm>
                <a:off x="8617345" y="2588757"/>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k</a:t>
                </a:r>
                <a:r>
                  <a:rPr lang="en-US" sz="1890" dirty="0"/>
                  <a:t>2</a:t>
                </a:r>
                <a:endParaRPr lang="en-CA" dirty="0"/>
              </a:p>
            </p:txBody>
          </p:sp>
          <p:sp>
            <p:nvSpPr>
              <p:cNvPr id="1089" name="TextBox 1088">
                <a:extLst>
                  <a:ext uri="{FF2B5EF4-FFF2-40B4-BE49-F238E27FC236}">
                    <a16:creationId xmlns:a16="http://schemas.microsoft.com/office/drawing/2014/main" id="{747BA23D-2492-2788-238E-A6F9212C0427}"/>
                  </a:ext>
                </a:extLst>
              </p:cNvPr>
              <p:cNvSpPr txBox="1"/>
              <p:nvPr/>
            </p:nvSpPr>
            <p:spPr>
              <a:xfrm>
                <a:off x="8617344" y="2971939"/>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k</a:t>
                </a:r>
                <a:r>
                  <a:rPr lang="en-US" sz="1890" dirty="0"/>
                  <a:t>3</a:t>
                </a:r>
                <a:endParaRPr lang="en-CA" dirty="0"/>
              </a:p>
            </p:txBody>
          </p:sp>
          <p:sp>
            <p:nvSpPr>
              <p:cNvPr id="1090" name="TextBox 1089">
                <a:extLst>
                  <a:ext uri="{FF2B5EF4-FFF2-40B4-BE49-F238E27FC236}">
                    <a16:creationId xmlns:a16="http://schemas.microsoft.com/office/drawing/2014/main" id="{AFBB1C3E-5189-F479-D31D-7516AA21BFA2}"/>
                  </a:ext>
                </a:extLst>
              </p:cNvPr>
              <p:cNvSpPr txBox="1"/>
              <p:nvPr/>
            </p:nvSpPr>
            <p:spPr>
              <a:xfrm>
                <a:off x="8617344" y="3445491"/>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dk1"/>
                    </a:solidFill>
                    <a:latin typeface="+mn-lt"/>
                    <a:ea typeface="+mn-ea"/>
                    <a:cs typeface="+mn-cs"/>
                  </a:rPr>
                  <a:t>k</a:t>
                </a:r>
                <a:r>
                  <a:rPr lang="en-US" sz="1890" dirty="0" err="1"/>
                  <a:t>N</a:t>
                </a:r>
                <a:endParaRPr lang="en-CA" dirty="0"/>
              </a:p>
            </p:txBody>
          </p:sp>
          <p:sp>
            <p:nvSpPr>
              <p:cNvPr id="1153" name="Rectangle 1152">
                <a:extLst>
                  <a:ext uri="{FF2B5EF4-FFF2-40B4-BE49-F238E27FC236}">
                    <a16:creationId xmlns:a16="http://schemas.microsoft.com/office/drawing/2014/main" id="{94D504FE-FF66-4275-54BE-B6DA0C9AB8DD}"/>
                  </a:ext>
                </a:extLst>
              </p:cNvPr>
              <p:cNvSpPr/>
              <p:nvPr/>
            </p:nvSpPr>
            <p:spPr>
              <a:xfrm>
                <a:off x="8534658" y="2160503"/>
                <a:ext cx="1047611" cy="1732640"/>
              </a:xfrm>
              <a:prstGeom prst="rect">
                <a:avLst/>
              </a:prstGeom>
              <a:solidFill>
                <a:schemeClr val="lt1">
                  <a:alpha val="0"/>
                </a:schemeClr>
              </a:solidFill>
              <a:ln w="31750"/>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grpSp>
          <p:nvGrpSpPr>
            <p:cNvPr id="1160" name="Group 1159">
              <a:extLst>
                <a:ext uri="{FF2B5EF4-FFF2-40B4-BE49-F238E27FC236}">
                  <a16:creationId xmlns:a16="http://schemas.microsoft.com/office/drawing/2014/main" id="{E1175A28-EBA0-39E3-4D7B-ED345E104A88}"/>
                </a:ext>
              </a:extLst>
            </p:cNvPr>
            <p:cNvGrpSpPr/>
            <p:nvPr/>
          </p:nvGrpSpPr>
          <p:grpSpPr>
            <a:xfrm>
              <a:off x="8534658" y="4564969"/>
              <a:ext cx="1047611" cy="1705271"/>
              <a:chOff x="8534658" y="3928853"/>
              <a:chExt cx="1047611" cy="1705271"/>
            </a:xfrm>
          </p:grpSpPr>
          <p:sp>
            <p:nvSpPr>
              <p:cNvPr id="1091" name="TextBox 1090">
                <a:extLst>
                  <a:ext uri="{FF2B5EF4-FFF2-40B4-BE49-F238E27FC236}">
                    <a16:creationId xmlns:a16="http://schemas.microsoft.com/office/drawing/2014/main" id="{3F74244C-C1A8-27FF-7C11-6728ACF78ABD}"/>
                  </a:ext>
                </a:extLst>
              </p:cNvPr>
              <p:cNvSpPr txBox="1"/>
              <p:nvPr/>
            </p:nvSpPr>
            <p:spPr>
              <a:xfrm>
                <a:off x="8617344" y="3953910"/>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v1</a:t>
                </a:r>
                <a:endParaRPr lang="en-CA" dirty="0"/>
              </a:p>
            </p:txBody>
          </p:sp>
          <p:sp>
            <p:nvSpPr>
              <p:cNvPr id="1092" name="TextBox 1091">
                <a:extLst>
                  <a:ext uri="{FF2B5EF4-FFF2-40B4-BE49-F238E27FC236}">
                    <a16:creationId xmlns:a16="http://schemas.microsoft.com/office/drawing/2014/main" id="{3D7FB9AE-DA6A-7BA5-2078-BD6B69B69030}"/>
                  </a:ext>
                </a:extLst>
              </p:cNvPr>
              <p:cNvSpPr txBox="1"/>
              <p:nvPr/>
            </p:nvSpPr>
            <p:spPr>
              <a:xfrm>
                <a:off x="8617343" y="4337092"/>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v</a:t>
                </a:r>
                <a:r>
                  <a:rPr lang="en-US" sz="1890" dirty="0"/>
                  <a:t>2</a:t>
                </a:r>
                <a:endParaRPr lang="en-CA" dirty="0"/>
              </a:p>
            </p:txBody>
          </p:sp>
          <p:sp>
            <p:nvSpPr>
              <p:cNvPr id="1093" name="TextBox 1092">
                <a:extLst>
                  <a:ext uri="{FF2B5EF4-FFF2-40B4-BE49-F238E27FC236}">
                    <a16:creationId xmlns:a16="http://schemas.microsoft.com/office/drawing/2014/main" id="{BCB41B85-9463-D1AD-AB4B-41BB82E867A2}"/>
                  </a:ext>
                </a:extLst>
              </p:cNvPr>
              <p:cNvSpPr txBox="1"/>
              <p:nvPr/>
            </p:nvSpPr>
            <p:spPr>
              <a:xfrm>
                <a:off x="8617342" y="4720127"/>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v</a:t>
                </a:r>
                <a:r>
                  <a:rPr lang="en-US" sz="1890" dirty="0"/>
                  <a:t>3</a:t>
                </a:r>
                <a:endParaRPr lang="en-CA" dirty="0"/>
              </a:p>
            </p:txBody>
          </p:sp>
          <p:sp>
            <p:nvSpPr>
              <p:cNvPr id="1094" name="TextBox 1093">
                <a:extLst>
                  <a:ext uri="{FF2B5EF4-FFF2-40B4-BE49-F238E27FC236}">
                    <a16:creationId xmlns:a16="http://schemas.microsoft.com/office/drawing/2014/main" id="{5C3DB23C-3E8F-2D55-2C87-47401AF31D30}"/>
                  </a:ext>
                </a:extLst>
              </p:cNvPr>
              <p:cNvSpPr txBox="1"/>
              <p:nvPr/>
            </p:nvSpPr>
            <p:spPr>
              <a:xfrm>
                <a:off x="8617341" y="5193679"/>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dk1"/>
                    </a:solidFill>
                    <a:latin typeface="+mn-lt"/>
                    <a:ea typeface="+mn-ea"/>
                    <a:cs typeface="+mn-cs"/>
                  </a:rPr>
                  <a:t>v</a:t>
                </a:r>
                <a:r>
                  <a:rPr lang="en-US" sz="1890" dirty="0" err="1"/>
                  <a:t>N</a:t>
                </a:r>
                <a:endParaRPr lang="en-CA" dirty="0"/>
              </a:p>
            </p:txBody>
          </p:sp>
          <p:sp>
            <p:nvSpPr>
              <p:cNvPr id="1155" name="Rectangle 1154">
                <a:extLst>
                  <a:ext uri="{FF2B5EF4-FFF2-40B4-BE49-F238E27FC236}">
                    <a16:creationId xmlns:a16="http://schemas.microsoft.com/office/drawing/2014/main" id="{87A96B20-C9D8-7FA0-5D8D-747213E976B2}"/>
                  </a:ext>
                </a:extLst>
              </p:cNvPr>
              <p:cNvSpPr/>
              <p:nvPr/>
            </p:nvSpPr>
            <p:spPr>
              <a:xfrm>
                <a:off x="8534658" y="3928853"/>
                <a:ext cx="1047611" cy="1705271"/>
              </a:xfrm>
              <a:prstGeom prst="rect">
                <a:avLst/>
              </a:prstGeom>
              <a:solidFill>
                <a:schemeClr val="lt1">
                  <a:alpha val="0"/>
                </a:schemeClr>
              </a:solidFill>
              <a:ln w="31750"/>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grpSp>
      <p:sp>
        <p:nvSpPr>
          <p:cNvPr id="3" name="TextBox 2">
            <a:extLst>
              <a:ext uri="{FF2B5EF4-FFF2-40B4-BE49-F238E27FC236}">
                <a16:creationId xmlns:a16="http://schemas.microsoft.com/office/drawing/2014/main" id="{5113FC89-613F-CAFA-5391-323871DFCC20}"/>
              </a:ext>
            </a:extLst>
          </p:cNvPr>
          <p:cNvSpPr txBox="1"/>
          <p:nvPr/>
        </p:nvSpPr>
        <p:spPr>
          <a:xfrm>
            <a:off x="4687586" y="1653253"/>
            <a:ext cx="1338828" cy="646331"/>
          </a:xfrm>
          <a:prstGeom prst="rect">
            <a:avLst/>
          </a:prstGeom>
          <a:noFill/>
        </p:spPr>
        <p:txBody>
          <a:bodyPr wrap="none" rtlCol="0">
            <a:spAutoFit/>
          </a:bodyPr>
          <a:lstStyle/>
          <a:p>
            <a:r>
              <a:rPr lang="en-US" dirty="0"/>
              <a:t>Token </a:t>
            </a:r>
          </a:p>
          <a:p>
            <a:r>
              <a:rPr lang="en-US" dirty="0"/>
              <a:t>embeddings</a:t>
            </a:r>
            <a:endParaRPr lang="en-CA" dirty="0"/>
          </a:p>
        </p:txBody>
      </p:sp>
      <p:sp>
        <p:nvSpPr>
          <p:cNvPr id="5" name="TextBox 4">
            <a:extLst>
              <a:ext uri="{FF2B5EF4-FFF2-40B4-BE49-F238E27FC236}">
                <a16:creationId xmlns:a16="http://schemas.microsoft.com/office/drawing/2014/main" id="{B26AA17D-D049-9625-C9B0-3F4B7C2AA6D8}"/>
              </a:ext>
            </a:extLst>
          </p:cNvPr>
          <p:cNvSpPr txBox="1"/>
          <p:nvPr/>
        </p:nvSpPr>
        <p:spPr>
          <a:xfrm>
            <a:off x="6490280" y="235673"/>
            <a:ext cx="1096967" cy="646331"/>
          </a:xfrm>
          <a:prstGeom prst="rect">
            <a:avLst/>
          </a:prstGeom>
          <a:noFill/>
        </p:spPr>
        <p:txBody>
          <a:bodyPr wrap="none" rtlCol="0">
            <a:spAutoFit/>
          </a:bodyPr>
          <a:lstStyle/>
          <a:p>
            <a:r>
              <a:rPr lang="en-US" dirty="0"/>
              <a:t>Trainable </a:t>
            </a:r>
          </a:p>
          <a:p>
            <a:r>
              <a:rPr lang="en-US" dirty="0"/>
              <a:t>weights</a:t>
            </a:r>
            <a:endParaRPr lang="en-CA" dirty="0"/>
          </a:p>
        </p:txBody>
      </p:sp>
      <p:sp>
        <p:nvSpPr>
          <p:cNvPr id="6" name="TextBox 5">
            <a:extLst>
              <a:ext uri="{FF2B5EF4-FFF2-40B4-BE49-F238E27FC236}">
                <a16:creationId xmlns:a16="http://schemas.microsoft.com/office/drawing/2014/main" id="{901C997D-4591-B298-0591-77221F6D1E90}"/>
              </a:ext>
            </a:extLst>
          </p:cNvPr>
          <p:cNvSpPr txBox="1"/>
          <p:nvPr/>
        </p:nvSpPr>
        <p:spPr>
          <a:xfrm>
            <a:off x="9666517" y="1345584"/>
            <a:ext cx="881973" cy="369332"/>
          </a:xfrm>
          <a:prstGeom prst="rect">
            <a:avLst/>
          </a:prstGeom>
          <a:noFill/>
        </p:spPr>
        <p:txBody>
          <a:bodyPr wrap="none" rtlCol="0">
            <a:spAutoFit/>
          </a:bodyPr>
          <a:lstStyle/>
          <a:p>
            <a:r>
              <a:rPr lang="en-US" dirty="0"/>
              <a:t>queries</a:t>
            </a:r>
            <a:endParaRPr lang="en-CA" dirty="0"/>
          </a:p>
        </p:txBody>
      </p:sp>
      <p:sp>
        <p:nvSpPr>
          <p:cNvPr id="7" name="TextBox 6">
            <a:extLst>
              <a:ext uri="{FF2B5EF4-FFF2-40B4-BE49-F238E27FC236}">
                <a16:creationId xmlns:a16="http://schemas.microsoft.com/office/drawing/2014/main" id="{BA4ACC13-5FC4-5600-FD7D-134049859428}"/>
              </a:ext>
            </a:extLst>
          </p:cNvPr>
          <p:cNvSpPr txBox="1"/>
          <p:nvPr/>
        </p:nvSpPr>
        <p:spPr>
          <a:xfrm>
            <a:off x="9664955" y="3287197"/>
            <a:ext cx="587212" cy="369332"/>
          </a:xfrm>
          <a:prstGeom prst="rect">
            <a:avLst/>
          </a:prstGeom>
          <a:noFill/>
        </p:spPr>
        <p:txBody>
          <a:bodyPr wrap="none" rtlCol="0">
            <a:spAutoFit/>
          </a:bodyPr>
          <a:lstStyle/>
          <a:p>
            <a:r>
              <a:rPr lang="en-US" dirty="0"/>
              <a:t>keys</a:t>
            </a:r>
            <a:endParaRPr lang="en-CA" dirty="0"/>
          </a:p>
        </p:txBody>
      </p:sp>
      <p:sp>
        <p:nvSpPr>
          <p:cNvPr id="8" name="TextBox 7">
            <a:extLst>
              <a:ext uri="{FF2B5EF4-FFF2-40B4-BE49-F238E27FC236}">
                <a16:creationId xmlns:a16="http://schemas.microsoft.com/office/drawing/2014/main" id="{0A18F113-A347-327D-0FD6-D1D13A62C63D}"/>
              </a:ext>
            </a:extLst>
          </p:cNvPr>
          <p:cNvSpPr txBox="1"/>
          <p:nvPr/>
        </p:nvSpPr>
        <p:spPr>
          <a:xfrm>
            <a:off x="9666517" y="5143085"/>
            <a:ext cx="775982" cy="369332"/>
          </a:xfrm>
          <a:prstGeom prst="rect">
            <a:avLst/>
          </a:prstGeom>
          <a:noFill/>
        </p:spPr>
        <p:txBody>
          <a:bodyPr wrap="none" rtlCol="0">
            <a:spAutoFit/>
          </a:bodyPr>
          <a:lstStyle/>
          <a:p>
            <a:r>
              <a:rPr lang="en-US" dirty="0"/>
              <a:t>values</a:t>
            </a:r>
            <a:endParaRPr lang="en-CA" dirty="0"/>
          </a:p>
        </p:txBody>
      </p:sp>
    </p:spTree>
    <p:extLst>
      <p:ext uri="{BB962C8B-B14F-4D97-AF65-F5344CB8AC3E}">
        <p14:creationId xmlns:p14="http://schemas.microsoft.com/office/powerpoint/2010/main" val="42477604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9" name="Rectangle 114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635000" y="640823"/>
            <a:ext cx="3418659" cy="5583148"/>
          </a:xfrm>
        </p:spPr>
        <p:txBody>
          <a:bodyPr anchor="ctr">
            <a:normAutofit/>
          </a:bodyPr>
          <a:lstStyle/>
          <a:p>
            <a:r>
              <a:rPr lang="en-US" sz="5400" dirty="0"/>
              <a:t>Trainable Self Attention</a:t>
            </a:r>
            <a:endParaRPr lang="en-CA" sz="5400" dirty="0"/>
          </a:p>
        </p:txBody>
      </p:sp>
      <p:sp>
        <p:nvSpPr>
          <p:cNvPr id="115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8B95489-7CE8-C48D-41AD-23DA994484D4}"/>
              </a:ext>
            </a:extLst>
          </p:cNvPr>
          <p:cNvGrpSpPr/>
          <p:nvPr/>
        </p:nvGrpSpPr>
        <p:grpSpPr>
          <a:xfrm>
            <a:off x="4508205" y="653728"/>
            <a:ext cx="7134274" cy="5570243"/>
            <a:chOff x="4508205" y="640822"/>
            <a:chExt cx="7134274" cy="5570243"/>
          </a:xfrm>
        </p:grpSpPr>
        <p:sp>
          <p:nvSpPr>
            <p:cNvPr id="6" name="TextBox 5">
              <a:extLst>
                <a:ext uri="{FF2B5EF4-FFF2-40B4-BE49-F238E27FC236}">
                  <a16:creationId xmlns:a16="http://schemas.microsoft.com/office/drawing/2014/main" id="{8539C009-CA76-241D-3BE3-99DE27B8CA15}"/>
                </a:ext>
              </a:extLst>
            </p:cNvPr>
            <p:cNvSpPr txBox="1"/>
            <p:nvPr/>
          </p:nvSpPr>
          <p:spPr>
            <a:xfrm>
              <a:off x="9900715" y="2030260"/>
              <a:ext cx="740591" cy="1216622"/>
            </a:xfrm>
            <a:prstGeom prst="rect">
              <a:avLst/>
            </a:prstGeom>
            <a:noFill/>
          </p:spPr>
          <p:txBody>
            <a:bodyPr wrap="square" rtlCol="0">
              <a:spAutoFit/>
            </a:bodyPr>
            <a:lstStyle/>
            <a:p>
              <a:pPr defTabSz="748894">
                <a:spcAft>
                  <a:spcPts val="630"/>
                </a:spcAft>
              </a:pPr>
              <a:r>
                <a:rPr lang="en-US" sz="5897" kern="1200" dirty="0">
                  <a:solidFill>
                    <a:schemeClr val="tx1"/>
                  </a:solidFill>
                  <a:latin typeface="+mn-lt"/>
                  <a:ea typeface="+mn-ea"/>
                  <a:cs typeface="+mn-cs"/>
                </a:rPr>
                <a:t>…</a:t>
              </a:r>
              <a:endParaRPr lang="en-CA" dirty="0"/>
            </a:p>
          </p:txBody>
        </p:sp>
        <p:sp>
          <p:nvSpPr>
            <p:cNvPr id="7" name="TextBox 6">
              <a:extLst>
                <a:ext uri="{FF2B5EF4-FFF2-40B4-BE49-F238E27FC236}">
                  <a16:creationId xmlns:a16="http://schemas.microsoft.com/office/drawing/2014/main" id="{36D61C79-8AA0-459B-EEE7-C21AE4FAABD8}"/>
                </a:ext>
              </a:extLst>
            </p:cNvPr>
            <p:cNvSpPr txBox="1"/>
            <p:nvPr/>
          </p:nvSpPr>
          <p:spPr>
            <a:xfrm>
              <a:off x="5427962" y="640824"/>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key1</a:t>
              </a:r>
              <a:endParaRPr lang="en-CA" dirty="0"/>
            </a:p>
          </p:txBody>
        </p:sp>
        <p:sp>
          <p:nvSpPr>
            <p:cNvPr id="8" name="TextBox 7">
              <a:extLst>
                <a:ext uri="{FF2B5EF4-FFF2-40B4-BE49-F238E27FC236}">
                  <a16:creationId xmlns:a16="http://schemas.microsoft.com/office/drawing/2014/main" id="{5C79908E-38B1-1B36-1017-911F7BA7F489}"/>
                </a:ext>
              </a:extLst>
            </p:cNvPr>
            <p:cNvSpPr txBox="1"/>
            <p:nvPr/>
          </p:nvSpPr>
          <p:spPr>
            <a:xfrm>
              <a:off x="7171102" y="640824"/>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key2</a:t>
              </a:r>
              <a:endParaRPr lang="en-CA" dirty="0"/>
            </a:p>
          </p:txBody>
        </p:sp>
        <p:sp>
          <p:nvSpPr>
            <p:cNvPr id="9" name="TextBox 8">
              <a:extLst>
                <a:ext uri="{FF2B5EF4-FFF2-40B4-BE49-F238E27FC236}">
                  <a16:creationId xmlns:a16="http://schemas.microsoft.com/office/drawing/2014/main" id="{D7132624-AEED-3D33-5F17-A9555F35B068}"/>
                </a:ext>
              </a:extLst>
            </p:cNvPr>
            <p:cNvSpPr txBox="1"/>
            <p:nvPr/>
          </p:nvSpPr>
          <p:spPr>
            <a:xfrm>
              <a:off x="8889267" y="640823"/>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key3</a:t>
              </a:r>
              <a:endParaRPr lang="en-CA" dirty="0"/>
            </a:p>
          </p:txBody>
        </p:sp>
        <p:sp>
          <p:nvSpPr>
            <p:cNvPr id="12" name="TextBox 11">
              <a:extLst>
                <a:ext uri="{FF2B5EF4-FFF2-40B4-BE49-F238E27FC236}">
                  <a16:creationId xmlns:a16="http://schemas.microsoft.com/office/drawing/2014/main" id="{7F4836A8-2044-2EF1-D3E8-85211A7D1AA7}"/>
                </a:ext>
              </a:extLst>
            </p:cNvPr>
            <p:cNvSpPr txBox="1"/>
            <p:nvPr/>
          </p:nvSpPr>
          <p:spPr>
            <a:xfrm>
              <a:off x="10774878" y="640822"/>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dk1"/>
                  </a:solidFill>
                  <a:latin typeface="+mn-lt"/>
                  <a:ea typeface="+mn-ea"/>
                  <a:cs typeface="+mn-cs"/>
                </a:rPr>
                <a:t>keyN</a:t>
              </a:r>
              <a:endParaRPr lang="en-CA" dirty="0"/>
            </a:p>
          </p:txBody>
        </p:sp>
        <p:sp>
          <p:nvSpPr>
            <p:cNvPr id="14" name="TextBox 13">
              <a:extLst>
                <a:ext uri="{FF2B5EF4-FFF2-40B4-BE49-F238E27FC236}">
                  <a16:creationId xmlns:a16="http://schemas.microsoft.com/office/drawing/2014/main" id="{9157CC23-162F-2ACC-C9C4-576A1E699053}"/>
                </a:ext>
              </a:extLst>
            </p:cNvPr>
            <p:cNvSpPr txBox="1"/>
            <p:nvPr/>
          </p:nvSpPr>
          <p:spPr>
            <a:xfrm>
              <a:off x="4508205" y="1080889"/>
              <a:ext cx="916607" cy="383182"/>
            </a:xfrm>
            <a:prstGeom prst="rect">
              <a:avLst/>
            </a:prstGeom>
            <a:pattFill prst="ltVert">
              <a:fgClr>
                <a:srgbClr val="00B05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query4</a:t>
              </a:r>
              <a:endParaRPr lang="en-CA" dirty="0"/>
            </a:p>
          </p:txBody>
        </p:sp>
        <p:cxnSp>
          <p:nvCxnSpPr>
            <p:cNvPr id="19" name="Straight Arrow Connector 18">
              <a:extLst>
                <a:ext uri="{FF2B5EF4-FFF2-40B4-BE49-F238E27FC236}">
                  <a16:creationId xmlns:a16="http://schemas.microsoft.com/office/drawing/2014/main" id="{7AA6C017-EB3E-A49A-F355-A15AA08FCC53}"/>
                </a:ext>
              </a:extLst>
            </p:cNvPr>
            <p:cNvCxnSpPr>
              <a:cxnSpLocks/>
              <a:stCxn id="1029" idx="4"/>
              <a:endCxn id="30" idx="0"/>
            </p:cNvCxnSpPr>
            <p:nvPr/>
          </p:nvCxnSpPr>
          <p:spPr>
            <a:xfrm>
              <a:off x="5863446" y="1833553"/>
              <a:ext cx="8263" cy="67396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2DF1587C-1383-9944-8160-D060DF89CB58}"/>
                </a:ext>
              </a:extLst>
            </p:cNvPr>
            <p:cNvCxnSpPr>
              <a:cxnSpLocks/>
              <a:stCxn id="1035" idx="4"/>
              <a:endCxn id="32" idx="0"/>
            </p:cNvCxnSpPr>
            <p:nvPr/>
          </p:nvCxnSpPr>
          <p:spPr>
            <a:xfrm>
              <a:off x="7605010" y="1833554"/>
              <a:ext cx="3081" cy="6739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9AA78CD4-19EA-F835-08C2-ACFEA1D9041E}"/>
                </a:ext>
              </a:extLst>
            </p:cNvPr>
            <p:cNvCxnSpPr>
              <a:cxnSpLocks/>
              <a:stCxn id="1042" idx="4"/>
              <a:endCxn id="33" idx="0"/>
            </p:cNvCxnSpPr>
            <p:nvPr/>
          </p:nvCxnSpPr>
          <p:spPr>
            <a:xfrm>
              <a:off x="9328396" y="1833554"/>
              <a:ext cx="2831" cy="67396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15C9A153-57AA-35A3-1EE2-C3ED3553F763}"/>
                </a:ext>
              </a:extLst>
            </p:cNvPr>
            <p:cNvCxnSpPr>
              <a:cxnSpLocks/>
              <a:stCxn id="1047" idx="4"/>
              <a:endCxn id="37" idx="0"/>
            </p:cNvCxnSpPr>
            <p:nvPr/>
          </p:nvCxnSpPr>
          <p:spPr>
            <a:xfrm flipH="1">
              <a:off x="11206909" y="1833554"/>
              <a:ext cx="3647" cy="67396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ACCDA27A-3B32-CE9A-2E70-E45D0CAFB028}"/>
                </a:ext>
              </a:extLst>
            </p:cNvPr>
            <p:cNvSpPr txBox="1"/>
            <p:nvPr/>
          </p:nvSpPr>
          <p:spPr>
            <a:xfrm>
              <a:off x="5437909" y="2507515"/>
              <a:ext cx="867600" cy="383182"/>
            </a:xfrm>
            <a:prstGeom prst="rect">
              <a:avLst/>
            </a:prstGeom>
            <a:pattFill prst="ltVert">
              <a:fgClr>
                <a:schemeClr val="accent1">
                  <a:lumMod val="50000"/>
                </a:schemeClr>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score</a:t>
              </a:r>
              <a:r>
                <a:rPr lang="en-US" sz="1890" kern="1200" dirty="0">
                  <a:solidFill>
                    <a:schemeClr val="dk1"/>
                  </a:solidFill>
                  <a:latin typeface="+mn-lt"/>
                  <a:ea typeface="+mn-ea"/>
                  <a:cs typeface="+mn-cs"/>
                </a:rPr>
                <a:t>1</a:t>
              </a:r>
              <a:endParaRPr lang="en-CA" dirty="0"/>
            </a:p>
          </p:txBody>
        </p:sp>
        <p:cxnSp>
          <p:nvCxnSpPr>
            <p:cNvPr id="31" name="Connector: Elbow 30">
              <a:extLst>
                <a:ext uri="{FF2B5EF4-FFF2-40B4-BE49-F238E27FC236}">
                  <a16:creationId xmlns:a16="http://schemas.microsoft.com/office/drawing/2014/main" id="{0D3180E6-11F6-C9A1-8B4B-1246AAA2CB9D}"/>
                </a:ext>
              </a:extLst>
            </p:cNvPr>
            <p:cNvCxnSpPr>
              <a:cxnSpLocks/>
              <a:stCxn id="14" idx="3"/>
              <a:endCxn id="1029" idx="2"/>
            </p:cNvCxnSpPr>
            <p:nvPr/>
          </p:nvCxnSpPr>
          <p:spPr>
            <a:xfrm>
              <a:off x="5424812" y="1272480"/>
              <a:ext cx="284080" cy="41810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E95FD883-CA6F-F0FF-CACB-3C94DE1927D2}"/>
                </a:ext>
              </a:extLst>
            </p:cNvPr>
            <p:cNvSpPr txBox="1"/>
            <p:nvPr/>
          </p:nvSpPr>
          <p:spPr>
            <a:xfrm>
              <a:off x="7174292" y="2507518"/>
              <a:ext cx="867600" cy="383182"/>
            </a:xfrm>
            <a:prstGeom prst="rect">
              <a:avLst/>
            </a:prstGeom>
            <a:pattFill prst="ltVert">
              <a:fgClr>
                <a:schemeClr val="accent1">
                  <a:lumMod val="50000"/>
                </a:schemeClr>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score</a:t>
              </a:r>
              <a:r>
                <a:rPr lang="en-US" sz="1890" kern="1200" dirty="0">
                  <a:solidFill>
                    <a:schemeClr val="dk1"/>
                  </a:solidFill>
                  <a:latin typeface="+mn-lt"/>
                  <a:ea typeface="+mn-ea"/>
                  <a:cs typeface="+mn-cs"/>
                </a:rPr>
                <a:t>2</a:t>
              </a:r>
              <a:endParaRPr lang="en-CA" dirty="0"/>
            </a:p>
          </p:txBody>
        </p:sp>
        <p:sp>
          <p:nvSpPr>
            <p:cNvPr id="33" name="TextBox 32">
              <a:extLst>
                <a:ext uri="{FF2B5EF4-FFF2-40B4-BE49-F238E27FC236}">
                  <a16:creationId xmlns:a16="http://schemas.microsoft.com/office/drawing/2014/main" id="{D54B9C29-65F3-F8AE-F014-DA1765A041D1}"/>
                </a:ext>
              </a:extLst>
            </p:cNvPr>
            <p:cNvSpPr txBox="1"/>
            <p:nvPr/>
          </p:nvSpPr>
          <p:spPr>
            <a:xfrm>
              <a:off x="8897426" y="2507517"/>
              <a:ext cx="867600" cy="383182"/>
            </a:xfrm>
            <a:prstGeom prst="rect">
              <a:avLst/>
            </a:prstGeom>
            <a:pattFill prst="ltVert">
              <a:fgClr>
                <a:schemeClr val="accent1">
                  <a:lumMod val="50000"/>
                </a:schemeClr>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score</a:t>
              </a:r>
              <a:r>
                <a:rPr lang="en-US" sz="1890" kern="1200" dirty="0">
                  <a:solidFill>
                    <a:schemeClr val="dk1"/>
                  </a:solidFill>
                  <a:latin typeface="+mn-lt"/>
                  <a:ea typeface="+mn-ea"/>
                  <a:cs typeface="+mn-cs"/>
                </a:rPr>
                <a:t>3</a:t>
              </a:r>
              <a:endParaRPr lang="en-CA" dirty="0"/>
            </a:p>
          </p:txBody>
        </p:sp>
        <p:sp>
          <p:nvSpPr>
            <p:cNvPr id="37" name="TextBox 36">
              <a:extLst>
                <a:ext uri="{FF2B5EF4-FFF2-40B4-BE49-F238E27FC236}">
                  <a16:creationId xmlns:a16="http://schemas.microsoft.com/office/drawing/2014/main" id="{046EB45F-8DC8-6A4F-692B-BE99A35CFD94}"/>
                </a:ext>
              </a:extLst>
            </p:cNvPr>
            <p:cNvSpPr txBox="1"/>
            <p:nvPr/>
          </p:nvSpPr>
          <p:spPr>
            <a:xfrm>
              <a:off x="10773109" y="2507515"/>
              <a:ext cx="867600" cy="383182"/>
            </a:xfrm>
            <a:prstGeom prst="rect">
              <a:avLst/>
            </a:prstGeom>
            <a:pattFill prst="ltVert">
              <a:fgClr>
                <a:schemeClr val="accent1">
                  <a:lumMod val="50000"/>
                </a:schemeClr>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t>score</a:t>
              </a:r>
              <a:r>
                <a:rPr lang="en-US" sz="1890" kern="1200" dirty="0" err="1">
                  <a:solidFill>
                    <a:schemeClr val="dk1"/>
                  </a:solidFill>
                  <a:latin typeface="+mn-lt"/>
                  <a:ea typeface="+mn-ea"/>
                  <a:cs typeface="+mn-cs"/>
                </a:rPr>
                <a:t>N</a:t>
              </a:r>
              <a:endParaRPr lang="en-CA" dirty="0"/>
            </a:p>
          </p:txBody>
        </p:sp>
        <p:sp>
          <p:nvSpPr>
            <p:cNvPr id="38" name="TextBox 37">
              <a:extLst>
                <a:ext uri="{FF2B5EF4-FFF2-40B4-BE49-F238E27FC236}">
                  <a16:creationId xmlns:a16="http://schemas.microsoft.com/office/drawing/2014/main" id="{7C248E3F-4596-0379-2C09-CDAF2ECDCC13}"/>
                </a:ext>
              </a:extLst>
            </p:cNvPr>
            <p:cNvSpPr txBox="1"/>
            <p:nvPr/>
          </p:nvSpPr>
          <p:spPr>
            <a:xfrm>
              <a:off x="5626759" y="3603067"/>
              <a:ext cx="511350" cy="383182"/>
            </a:xfrm>
            <a:prstGeom prst="rect">
              <a:avLst/>
            </a:prstGeom>
            <a:solidFill>
              <a:schemeClr val="accent1">
                <a:lumMod val="60000"/>
                <a:lumOff val="40000"/>
              </a:schemeClr>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w</a:t>
              </a:r>
              <a:r>
                <a:rPr lang="en-US" sz="1890" kern="1200" dirty="0">
                  <a:solidFill>
                    <a:schemeClr val="dk1"/>
                  </a:solidFill>
                  <a:latin typeface="+mn-lt"/>
                  <a:ea typeface="+mn-ea"/>
                  <a:cs typeface="+mn-cs"/>
                </a:rPr>
                <a:t>1</a:t>
              </a:r>
              <a:endParaRPr lang="en-CA" dirty="0"/>
            </a:p>
          </p:txBody>
        </p:sp>
        <p:sp>
          <p:nvSpPr>
            <p:cNvPr id="39" name="TextBox 38">
              <a:extLst>
                <a:ext uri="{FF2B5EF4-FFF2-40B4-BE49-F238E27FC236}">
                  <a16:creationId xmlns:a16="http://schemas.microsoft.com/office/drawing/2014/main" id="{093ACCCB-CF4F-5F3F-245F-1705708AEE17}"/>
                </a:ext>
              </a:extLst>
            </p:cNvPr>
            <p:cNvSpPr txBox="1"/>
            <p:nvPr/>
          </p:nvSpPr>
          <p:spPr>
            <a:xfrm>
              <a:off x="7338294" y="3603068"/>
              <a:ext cx="511200" cy="383182"/>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w</a:t>
              </a:r>
              <a:r>
                <a:rPr lang="en-US" sz="1890" kern="1200" dirty="0">
                  <a:solidFill>
                    <a:schemeClr val="dk1"/>
                  </a:solidFill>
                  <a:latin typeface="+mn-lt"/>
                  <a:ea typeface="+mn-ea"/>
                  <a:cs typeface="+mn-cs"/>
                </a:rPr>
                <a:t>2</a:t>
              </a:r>
              <a:endParaRPr lang="en-CA" dirty="0"/>
            </a:p>
          </p:txBody>
        </p:sp>
        <p:sp>
          <p:nvSpPr>
            <p:cNvPr id="40" name="TextBox 39">
              <a:extLst>
                <a:ext uri="{FF2B5EF4-FFF2-40B4-BE49-F238E27FC236}">
                  <a16:creationId xmlns:a16="http://schemas.microsoft.com/office/drawing/2014/main" id="{810C3289-0173-3DB9-170E-94C9ABBDDE42}"/>
                </a:ext>
              </a:extLst>
            </p:cNvPr>
            <p:cNvSpPr txBox="1"/>
            <p:nvPr/>
          </p:nvSpPr>
          <p:spPr>
            <a:xfrm>
              <a:off x="9061424" y="3603068"/>
              <a:ext cx="511200" cy="383182"/>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w</a:t>
              </a:r>
              <a:r>
                <a:rPr lang="en-US" sz="1890" kern="1200" dirty="0">
                  <a:solidFill>
                    <a:schemeClr val="dk1"/>
                  </a:solidFill>
                  <a:latin typeface="+mn-lt"/>
                  <a:ea typeface="+mn-ea"/>
                  <a:cs typeface="+mn-cs"/>
                </a:rPr>
                <a:t>3</a:t>
              </a:r>
              <a:endParaRPr lang="en-CA" dirty="0"/>
            </a:p>
          </p:txBody>
        </p:sp>
        <p:sp>
          <p:nvSpPr>
            <p:cNvPr id="41" name="TextBox 40">
              <a:extLst>
                <a:ext uri="{FF2B5EF4-FFF2-40B4-BE49-F238E27FC236}">
                  <a16:creationId xmlns:a16="http://schemas.microsoft.com/office/drawing/2014/main" id="{D3E977BC-780E-3B77-1FD4-44F452140D9C}"/>
                </a:ext>
              </a:extLst>
            </p:cNvPr>
            <p:cNvSpPr txBox="1"/>
            <p:nvPr/>
          </p:nvSpPr>
          <p:spPr>
            <a:xfrm>
              <a:off x="10947044" y="3603067"/>
              <a:ext cx="511200" cy="383182"/>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t>w</a:t>
              </a:r>
              <a:r>
                <a:rPr lang="en-US" sz="1890" kern="1200" dirty="0" err="1">
                  <a:solidFill>
                    <a:schemeClr val="dk1"/>
                  </a:solidFill>
                  <a:latin typeface="+mn-lt"/>
                  <a:ea typeface="+mn-ea"/>
                  <a:cs typeface="+mn-cs"/>
                </a:rPr>
                <a:t>N</a:t>
              </a:r>
              <a:endParaRPr lang="en-CA" dirty="0"/>
            </a:p>
          </p:txBody>
        </p:sp>
        <p:cxnSp>
          <p:nvCxnSpPr>
            <p:cNvPr id="42" name="Straight Arrow Connector 41">
              <a:extLst>
                <a:ext uri="{FF2B5EF4-FFF2-40B4-BE49-F238E27FC236}">
                  <a16:creationId xmlns:a16="http://schemas.microsoft.com/office/drawing/2014/main" id="{E6A7F87A-A186-7DAD-1362-561450E04E2E}"/>
                </a:ext>
              </a:extLst>
            </p:cNvPr>
            <p:cNvCxnSpPr>
              <a:cxnSpLocks/>
              <a:stCxn id="30" idx="2"/>
              <a:endCxn id="38" idx="0"/>
            </p:cNvCxnSpPr>
            <p:nvPr/>
          </p:nvCxnSpPr>
          <p:spPr>
            <a:xfrm>
              <a:off x="5871709" y="2890697"/>
              <a:ext cx="10725" cy="7123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0BA5F27D-8237-599B-27C4-9B721D07FF6C}"/>
                </a:ext>
              </a:extLst>
            </p:cNvPr>
            <p:cNvCxnSpPr>
              <a:cxnSpLocks/>
              <a:stCxn id="32" idx="2"/>
              <a:endCxn id="39" idx="0"/>
            </p:cNvCxnSpPr>
            <p:nvPr/>
          </p:nvCxnSpPr>
          <p:spPr>
            <a:xfrm flipH="1">
              <a:off x="7593894" y="2890700"/>
              <a:ext cx="14198" cy="71236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0A9E63CF-DB60-A3C0-8109-373D7EB0292D}"/>
                </a:ext>
              </a:extLst>
            </p:cNvPr>
            <p:cNvCxnSpPr>
              <a:cxnSpLocks/>
              <a:stCxn id="33" idx="2"/>
              <a:endCxn id="40" idx="0"/>
            </p:cNvCxnSpPr>
            <p:nvPr/>
          </p:nvCxnSpPr>
          <p:spPr>
            <a:xfrm flipH="1">
              <a:off x="9317024" y="2890699"/>
              <a:ext cx="14202" cy="7123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F24E04EE-158F-B895-AE37-B4B9CB20A546}"/>
                </a:ext>
              </a:extLst>
            </p:cNvPr>
            <p:cNvCxnSpPr>
              <a:cxnSpLocks/>
              <a:stCxn id="37" idx="2"/>
              <a:endCxn id="41" idx="0"/>
            </p:cNvCxnSpPr>
            <p:nvPr/>
          </p:nvCxnSpPr>
          <p:spPr>
            <a:xfrm flipH="1">
              <a:off x="11202644" y="2890697"/>
              <a:ext cx="4265" cy="7123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714900FD-2A0C-BABE-6C3B-6B5005F03E23}"/>
                </a:ext>
              </a:extLst>
            </p:cNvPr>
            <p:cNvCxnSpPr>
              <a:cxnSpLocks/>
              <a:stCxn id="38" idx="2"/>
              <a:endCxn id="1062" idx="0"/>
            </p:cNvCxnSpPr>
            <p:nvPr/>
          </p:nvCxnSpPr>
          <p:spPr>
            <a:xfrm>
              <a:off x="5882434" y="3986249"/>
              <a:ext cx="13505" cy="18037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531B8F9A-9244-E485-CCC5-A77005B088CF}"/>
                </a:ext>
              </a:extLst>
            </p:cNvPr>
            <p:cNvCxnSpPr>
              <a:cxnSpLocks/>
              <a:stCxn id="39" idx="2"/>
              <a:endCxn id="1065" idx="0"/>
            </p:cNvCxnSpPr>
            <p:nvPr/>
          </p:nvCxnSpPr>
          <p:spPr>
            <a:xfrm>
              <a:off x="7593894" y="3986250"/>
              <a:ext cx="11604" cy="18037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565A0631-E879-3722-4B46-FCC81BA1481F}"/>
                </a:ext>
              </a:extLst>
            </p:cNvPr>
            <p:cNvCxnSpPr>
              <a:cxnSpLocks/>
              <a:stCxn id="40" idx="2"/>
              <a:endCxn id="1066" idx="0"/>
            </p:cNvCxnSpPr>
            <p:nvPr/>
          </p:nvCxnSpPr>
          <p:spPr>
            <a:xfrm>
              <a:off x="9317024" y="3986250"/>
              <a:ext cx="2239" cy="18037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27" name="Straight Arrow Connector 1026">
              <a:extLst>
                <a:ext uri="{FF2B5EF4-FFF2-40B4-BE49-F238E27FC236}">
                  <a16:creationId xmlns:a16="http://schemas.microsoft.com/office/drawing/2014/main" id="{F23B859E-024D-3A6D-A763-F9DDDCF97B30}"/>
                </a:ext>
              </a:extLst>
            </p:cNvPr>
            <p:cNvCxnSpPr>
              <a:cxnSpLocks/>
              <a:stCxn id="41" idx="2"/>
              <a:endCxn id="1067" idx="0"/>
            </p:cNvCxnSpPr>
            <p:nvPr/>
          </p:nvCxnSpPr>
          <p:spPr>
            <a:xfrm>
              <a:off x="11202644" y="3986249"/>
              <a:ext cx="8608" cy="18037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29" name="Oval 1028">
              <a:extLst>
                <a:ext uri="{FF2B5EF4-FFF2-40B4-BE49-F238E27FC236}">
                  <a16:creationId xmlns:a16="http://schemas.microsoft.com/office/drawing/2014/main" id="{EC6C84C1-3DA7-9170-BAF2-6075A9C16752}"/>
                </a:ext>
              </a:extLst>
            </p:cNvPr>
            <p:cNvSpPr/>
            <p:nvPr/>
          </p:nvSpPr>
          <p:spPr>
            <a:xfrm>
              <a:off x="5708892" y="1547609"/>
              <a:ext cx="309110" cy="28594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dirty="0">
                  <a:solidFill>
                    <a:schemeClr val="dk1"/>
                  </a:solidFill>
                  <a:latin typeface="+mn-lt"/>
                  <a:ea typeface="+mn-ea"/>
                  <a:cs typeface="+mn-cs"/>
                </a:rPr>
                <a:t>.</a:t>
              </a:r>
              <a:endParaRPr lang="en-US" sz="2940" kern="1200" dirty="0">
                <a:solidFill>
                  <a:schemeClr val="dk1"/>
                </a:solidFill>
                <a:latin typeface="+mn-lt"/>
                <a:ea typeface="+mn-ea"/>
                <a:cs typeface="+mn-cs"/>
              </a:endParaRPr>
            </a:p>
            <a:p>
              <a:pPr algn="ctr">
                <a:spcAft>
                  <a:spcPts val="600"/>
                </a:spcAft>
              </a:pPr>
              <a:endParaRPr lang="en-CA" dirty="0"/>
            </a:p>
          </p:txBody>
        </p:sp>
        <p:cxnSp>
          <p:nvCxnSpPr>
            <p:cNvPr id="1033" name="Straight Arrow Connector 1032">
              <a:extLst>
                <a:ext uri="{FF2B5EF4-FFF2-40B4-BE49-F238E27FC236}">
                  <a16:creationId xmlns:a16="http://schemas.microsoft.com/office/drawing/2014/main" id="{9D15E5FA-4D60-6434-CB80-299CB5C3EE05}"/>
                </a:ext>
              </a:extLst>
            </p:cNvPr>
            <p:cNvCxnSpPr>
              <a:cxnSpLocks/>
              <a:stCxn id="7" idx="2"/>
              <a:endCxn id="1029" idx="0"/>
            </p:cNvCxnSpPr>
            <p:nvPr/>
          </p:nvCxnSpPr>
          <p:spPr>
            <a:xfrm>
              <a:off x="5861765" y="1024006"/>
              <a:ext cx="1683" cy="52360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35" name="Oval 1034">
              <a:extLst>
                <a:ext uri="{FF2B5EF4-FFF2-40B4-BE49-F238E27FC236}">
                  <a16:creationId xmlns:a16="http://schemas.microsoft.com/office/drawing/2014/main" id="{B3BECCA7-3119-B1D1-86B3-680A851DAD16}"/>
                </a:ext>
              </a:extLst>
            </p:cNvPr>
            <p:cNvSpPr/>
            <p:nvPr/>
          </p:nvSpPr>
          <p:spPr>
            <a:xfrm>
              <a:off x="7449230" y="1544276"/>
              <a:ext cx="311560" cy="28927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a:solidFill>
                    <a:schemeClr val="dk1"/>
                  </a:solidFill>
                  <a:latin typeface="+mn-lt"/>
                  <a:ea typeface="+mn-ea"/>
                  <a:cs typeface="+mn-cs"/>
                </a:rPr>
                <a:t>.</a:t>
              </a:r>
              <a:endParaRPr lang="en-US" sz="2940" kern="1200">
                <a:solidFill>
                  <a:schemeClr val="dk1"/>
                </a:solidFill>
                <a:latin typeface="+mn-lt"/>
                <a:ea typeface="+mn-ea"/>
                <a:cs typeface="+mn-cs"/>
              </a:endParaRPr>
            </a:p>
            <a:p>
              <a:pPr algn="ctr">
                <a:spcAft>
                  <a:spcPts val="600"/>
                </a:spcAft>
              </a:pPr>
              <a:endParaRPr lang="en-CA"/>
            </a:p>
          </p:txBody>
        </p:sp>
        <p:cxnSp>
          <p:nvCxnSpPr>
            <p:cNvPr id="1039" name="Straight Arrow Connector 1038">
              <a:extLst>
                <a:ext uri="{FF2B5EF4-FFF2-40B4-BE49-F238E27FC236}">
                  <a16:creationId xmlns:a16="http://schemas.microsoft.com/office/drawing/2014/main" id="{931F3DC2-6C9F-1D58-498F-8FD5E485283E}"/>
                </a:ext>
              </a:extLst>
            </p:cNvPr>
            <p:cNvCxnSpPr>
              <a:cxnSpLocks/>
              <a:stCxn id="8" idx="2"/>
              <a:endCxn id="1035" idx="0"/>
            </p:cNvCxnSpPr>
            <p:nvPr/>
          </p:nvCxnSpPr>
          <p:spPr>
            <a:xfrm>
              <a:off x="7604903" y="1024006"/>
              <a:ext cx="107" cy="5202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42" name="Oval 1041">
              <a:extLst>
                <a:ext uri="{FF2B5EF4-FFF2-40B4-BE49-F238E27FC236}">
                  <a16:creationId xmlns:a16="http://schemas.microsoft.com/office/drawing/2014/main" id="{38F18412-65C8-78C8-176B-058D530407F8}"/>
                </a:ext>
              </a:extLst>
            </p:cNvPr>
            <p:cNvSpPr/>
            <p:nvPr/>
          </p:nvSpPr>
          <p:spPr>
            <a:xfrm>
              <a:off x="9172803" y="1544275"/>
              <a:ext cx="311186" cy="28927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a:solidFill>
                    <a:schemeClr val="dk1"/>
                  </a:solidFill>
                  <a:latin typeface="+mn-lt"/>
                  <a:ea typeface="+mn-ea"/>
                  <a:cs typeface="+mn-cs"/>
                </a:rPr>
                <a:t>.</a:t>
              </a:r>
              <a:endParaRPr lang="en-US" sz="2940" kern="1200">
                <a:solidFill>
                  <a:schemeClr val="dk1"/>
                </a:solidFill>
                <a:latin typeface="+mn-lt"/>
                <a:ea typeface="+mn-ea"/>
                <a:cs typeface="+mn-cs"/>
              </a:endParaRPr>
            </a:p>
            <a:p>
              <a:pPr algn="ctr">
                <a:spcAft>
                  <a:spcPts val="600"/>
                </a:spcAft>
              </a:pPr>
              <a:endParaRPr lang="en-CA"/>
            </a:p>
          </p:txBody>
        </p:sp>
        <p:cxnSp>
          <p:nvCxnSpPr>
            <p:cNvPr id="1045" name="Straight Arrow Connector 1044">
              <a:extLst>
                <a:ext uri="{FF2B5EF4-FFF2-40B4-BE49-F238E27FC236}">
                  <a16:creationId xmlns:a16="http://schemas.microsoft.com/office/drawing/2014/main" id="{F5DCF401-0632-AC37-A618-7DE58C531F5F}"/>
                </a:ext>
              </a:extLst>
            </p:cNvPr>
            <p:cNvCxnSpPr>
              <a:cxnSpLocks/>
              <a:stCxn id="9" idx="2"/>
              <a:endCxn id="1042" idx="0"/>
            </p:cNvCxnSpPr>
            <p:nvPr/>
          </p:nvCxnSpPr>
          <p:spPr>
            <a:xfrm>
              <a:off x="9323068" y="1024005"/>
              <a:ext cx="5328" cy="5202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47" name="Oval 1046">
              <a:extLst>
                <a:ext uri="{FF2B5EF4-FFF2-40B4-BE49-F238E27FC236}">
                  <a16:creationId xmlns:a16="http://schemas.microsoft.com/office/drawing/2014/main" id="{A605AD1A-40E8-DE97-12B6-1FAE8CCCDCE2}"/>
                </a:ext>
              </a:extLst>
            </p:cNvPr>
            <p:cNvSpPr/>
            <p:nvPr/>
          </p:nvSpPr>
          <p:spPr>
            <a:xfrm>
              <a:off x="11053005" y="1539172"/>
              <a:ext cx="315101" cy="2943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a:solidFill>
                    <a:schemeClr val="dk1"/>
                  </a:solidFill>
                  <a:latin typeface="+mn-lt"/>
                  <a:ea typeface="+mn-ea"/>
                  <a:cs typeface="+mn-cs"/>
                </a:rPr>
                <a:t>.</a:t>
              </a:r>
              <a:endParaRPr lang="en-US" sz="2940" kern="1200">
                <a:solidFill>
                  <a:schemeClr val="dk1"/>
                </a:solidFill>
                <a:latin typeface="+mn-lt"/>
                <a:ea typeface="+mn-ea"/>
                <a:cs typeface="+mn-cs"/>
              </a:endParaRPr>
            </a:p>
            <a:p>
              <a:pPr algn="ctr">
                <a:spcAft>
                  <a:spcPts val="600"/>
                </a:spcAft>
              </a:pPr>
              <a:endParaRPr lang="en-CA"/>
            </a:p>
          </p:txBody>
        </p:sp>
        <p:cxnSp>
          <p:nvCxnSpPr>
            <p:cNvPr id="1052" name="Straight Arrow Connector 1051">
              <a:extLst>
                <a:ext uri="{FF2B5EF4-FFF2-40B4-BE49-F238E27FC236}">
                  <a16:creationId xmlns:a16="http://schemas.microsoft.com/office/drawing/2014/main" id="{AC8954EC-72D5-8C74-8004-7CE1B12F21F5}"/>
                </a:ext>
              </a:extLst>
            </p:cNvPr>
            <p:cNvCxnSpPr>
              <a:cxnSpLocks/>
              <a:stCxn id="12" idx="2"/>
              <a:endCxn id="1047" idx="0"/>
            </p:cNvCxnSpPr>
            <p:nvPr/>
          </p:nvCxnSpPr>
          <p:spPr>
            <a:xfrm>
              <a:off x="11208679" y="1024004"/>
              <a:ext cx="1877" cy="51516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56" name="Connector: Elbow 1055">
              <a:extLst>
                <a:ext uri="{FF2B5EF4-FFF2-40B4-BE49-F238E27FC236}">
                  <a16:creationId xmlns:a16="http://schemas.microsoft.com/office/drawing/2014/main" id="{2FDA7A33-792C-4143-E7EB-1DAA3762D9BC}"/>
                </a:ext>
              </a:extLst>
            </p:cNvPr>
            <p:cNvCxnSpPr>
              <a:cxnSpLocks/>
              <a:stCxn id="14" idx="3"/>
              <a:endCxn id="1035" idx="2"/>
            </p:cNvCxnSpPr>
            <p:nvPr/>
          </p:nvCxnSpPr>
          <p:spPr>
            <a:xfrm>
              <a:off x="5424812" y="1272480"/>
              <a:ext cx="2024418" cy="416435"/>
            </a:xfrm>
            <a:prstGeom prst="bentConnector3">
              <a:avLst>
                <a:gd name="adj1" fmla="val 83614"/>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0" name="Connector: Elbow 1059">
              <a:extLst>
                <a:ext uri="{FF2B5EF4-FFF2-40B4-BE49-F238E27FC236}">
                  <a16:creationId xmlns:a16="http://schemas.microsoft.com/office/drawing/2014/main" id="{E4D425BD-C2AD-0127-1451-4E4D9F090DAF}"/>
                </a:ext>
              </a:extLst>
            </p:cNvPr>
            <p:cNvCxnSpPr>
              <a:cxnSpLocks/>
              <a:stCxn id="14" idx="3"/>
              <a:endCxn id="1042" idx="2"/>
            </p:cNvCxnSpPr>
            <p:nvPr/>
          </p:nvCxnSpPr>
          <p:spPr>
            <a:xfrm>
              <a:off x="5424812" y="1272480"/>
              <a:ext cx="3747991" cy="416435"/>
            </a:xfrm>
            <a:prstGeom prst="bentConnector3">
              <a:avLst>
                <a:gd name="adj1" fmla="val 9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1" name="Connector: Elbow 1060">
              <a:extLst>
                <a:ext uri="{FF2B5EF4-FFF2-40B4-BE49-F238E27FC236}">
                  <a16:creationId xmlns:a16="http://schemas.microsoft.com/office/drawing/2014/main" id="{2D63EA4F-4A81-9BFE-E87B-CB4FC2615232}"/>
                </a:ext>
              </a:extLst>
            </p:cNvPr>
            <p:cNvCxnSpPr>
              <a:cxnSpLocks/>
              <a:stCxn id="14" idx="3"/>
              <a:endCxn id="1047" idx="2"/>
            </p:cNvCxnSpPr>
            <p:nvPr/>
          </p:nvCxnSpPr>
          <p:spPr>
            <a:xfrm>
              <a:off x="5424812" y="1272480"/>
              <a:ext cx="5628193" cy="413883"/>
            </a:xfrm>
            <a:prstGeom prst="bentConnector3">
              <a:avLst>
                <a:gd name="adj1" fmla="val 93829"/>
              </a:avLst>
            </a:prstGeom>
            <a:ln w="12700">
              <a:tailEnd type="triangle"/>
            </a:ln>
          </p:spPr>
          <p:style>
            <a:lnRef idx="1">
              <a:schemeClr val="dk1"/>
            </a:lnRef>
            <a:fillRef idx="0">
              <a:schemeClr val="dk1"/>
            </a:fillRef>
            <a:effectRef idx="0">
              <a:schemeClr val="dk1"/>
            </a:effectRef>
            <a:fontRef idx="minor">
              <a:schemeClr val="tx1"/>
            </a:fontRef>
          </p:style>
        </p:cxnSp>
        <p:sp>
          <p:nvSpPr>
            <p:cNvPr id="1062" name="Oval 1061">
              <a:extLst>
                <a:ext uri="{FF2B5EF4-FFF2-40B4-BE49-F238E27FC236}">
                  <a16:creationId xmlns:a16="http://schemas.microsoft.com/office/drawing/2014/main" id="{78656035-AF4A-FFF1-E8BC-7800D824EBE9}"/>
                </a:ext>
              </a:extLst>
            </p:cNvPr>
            <p:cNvSpPr/>
            <p:nvPr/>
          </p:nvSpPr>
          <p:spPr>
            <a:xfrm>
              <a:off x="5739086" y="4166624"/>
              <a:ext cx="313706" cy="3334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dirty="0">
                  <a:solidFill>
                    <a:schemeClr val="dk1"/>
                  </a:solidFill>
                  <a:latin typeface="+mn-lt"/>
                  <a:ea typeface="+mn-ea"/>
                  <a:cs typeface="+mn-cs"/>
                </a:rPr>
                <a:t>X</a:t>
              </a:r>
              <a:endParaRPr lang="en-US" sz="2800" dirty="0"/>
            </a:p>
          </p:txBody>
        </p:sp>
        <p:cxnSp>
          <p:nvCxnSpPr>
            <p:cNvPr id="1063" name="Connector: Elbow 1062">
              <a:extLst>
                <a:ext uri="{FF2B5EF4-FFF2-40B4-BE49-F238E27FC236}">
                  <a16:creationId xmlns:a16="http://schemas.microsoft.com/office/drawing/2014/main" id="{F5CD2229-5CB2-6789-D328-1BF0B35950E6}"/>
                </a:ext>
              </a:extLst>
            </p:cNvPr>
            <p:cNvCxnSpPr>
              <a:cxnSpLocks/>
              <a:stCxn id="1078" idx="2"/>
              <a:endCxn id="1062" idx="2"/>
            </p:cNvCxnSpPr>
            <p:nvPr/>
          </p:nvCxnSpPr>
          <p:spPr>
            <a:xfrm rot="16200000" flipH="1">
              <a:off x="5243781" y="3838044"/>
              <a:ext cx="346443" cy="644167"/>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4" name="Connector: Elbow 1063">
              <a:extLst>
                <a:ext uri="{FF2B5EF4-FFF2-40B4-BE49-F238E27FC236}">
                  <a16:creationId xmlns:a16="http://schemas.microsoft.com/office/drawing/2014/main" id="{24E8D07C-5702-BAF2-EC89-108A6E06B06F}"/>
                </a:ext>
              </a:extLst>
            </p:cNvPr>
            <p:cNvCxnSpPr>
              <a:cxnSpLocks/>
              <a:stCxn id="1079" idx="2"/>
              <a:endCxn id="1065" idx="2"/>
            </p:cNvCxnSpPr>
            <p:nvPr/>
          </p:nvCxnSpPr>
          <p:spPr>
            <a:xfrm rot="16200000" flipH="1">
              <a:off x="6942040" y="3826745"/>
              <a:ext cx="353458" cy="65975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065" name="Oval 1064">
              <a:extLst>
                <a:ext uri="{FF2B5EF4-FFF2-40B4-BE49-F238E27FC236}">
                  <a16:creationId xmlns:a16="http://schemas.microsoft.com/office/drawing/2014/main" id="{DE63A05F-E2CC-3D2B-9E08-8763333CFD8B}"/>
                </a:ext>
              </a:extLst>
            </p:cNvPr>
            <p:cNvSpPr/>
            <p:nvPr/>
          </p:nvSpPr>
          <p:spPr>
            <a:xfrm>
              <a:off x="7448645" y="4166624"/>
              <a:ext cx="313706" cy="3334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dk1"/>
                  </a:solidFill>
                  <a:latin typeface="+mn-lt"/>
                  <a:ea typeface="+mn-ea"/>
                  <a:cs typeface="+mn-cs"/>
                </a:rPr>
                <a:t>X</a:t>
              </a:r>
              <a:endParaRPr lang="en-US" sz="2800"/>
            </a:p>
          </p:txBody>
        </p:sp>
        <p:sp>
          <p:nvSpPr>
            <p:cNvPr id="1066" name="Oval 1065">
              <a:extLst>
                <a:ext uri="{FF2B5EF4-FFF2-40B4-BE49-F238E27FC236}">
                  <a16:creationId xmlns:a16="http://schemas.microsoft.com/office/drawing/2014/main" id="{16BEF5FC-C9ED-24C9-7542-2C7155FF2B98}"/>
                </a:ext>
              </a:extLst>
            </p:cNvPr>
            <p:cNvSpPr/>
            <p:nvPr/>
          </p:nvSpPr>
          <p:spPr>
            <a:xfrm>
              <a:off x="9162410" y="4166624"/>
              <a:ext cx="313706" cy="3334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dk1"/>
                  </a:solidFill>
                  <a:latin typeface="+mn-lt"/>
                  <a:ea typeface="+mn-ea"/>
                  <a:cs typeface="+mn-cs"/>
                </a:rPr>
                <a:t>X</a:t>
              </a:r>
              <a:endParaRPr lang="en-US" sz="2800"/>
            </a:p>
          </p:txBody>
        </p:sp>
        <p:sp>
          <p:nvSpPr>
            <p:cNvPr id="1067" name="Oval 1066">
              <a:extLst>
                <a:ext uri="{FF2B5EF4-FFF2-40B4-BE49-F238E27FC236}">
                  <a16:creationId xmlns:a16="http://schemas.microsoft.com/office/drawing/2014/main" id="{501C7080-7903-447E-0253-6F33DDEAF69D}"/>
                </a:ext>
              </a:extLst>
            </p:cNvPr>
            <p:cNvSpPr/>
            <p:nvPr/>
          </p:nvSpPr>
          <p:spPr>
            <a:xfrm>
              <a:off x="11054399" y="4166624"/>
              <a:ext cx="313706" cy="3334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dk1"/>
                  </a:solidFill>
                  <a:latin typeface="+mn-lt"/>
                  <a:ea typeface="+mn-ea"/>
                  <a:cs typeface="+mn-cs"/>
                </a:rPr>
                <a:t>X</a:t>
              </a:r>
              <a:endParaRPr lang="en-US" sz="2800"/>
            </a:p>
          </p:txBody>
        </p:sp>
        <p:cxnSp>
          <p:nvCxnSpPr>
            <p:cNvPr id="1068" name="Connector: Elbow 1067">
              <a:extLst>
                <a:ext uri="{FF2B5EF4-FFF2-40B4-BE49-F238E27FC236}">
                  <a16:creationId xmlns:a16="http://schemas.microsoft.com/office/drawing/2014/main" id="{E95C6CB2-BDC8-93E3-6D8B-5170C4AB3437}"/>
                </a:ext>
              </a:extLst>
            </p:cNvPr>
            <p:cNvCxnSpPr>
              <a:cxnSpLocks/>
              <a:stCxn id="1080" idx="2"/>
              <a:endCxn id="1066" idx="2"/>
            </p:cNvCxnSpPr>
            <p:nvPr/>
          </p:nvCxnSpPr>
          <p:spPr>
            <a:xfrm rot="16200000" flipH="1">
              <a:off x="8657461" y="3828400"/>
              <a:ext cx="353457" cy="656441"/>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9" name="Connector: Elbow 1068">
              <a:extLst>
                <a:ext uri="{FF2B5EF4-FFF2-40B4-BE49-F238E27FC236}">
                  <a16:creationId xmlns:a16="http://schemas.microsoft.com/office/drawing/2014/main" id="{A23B1BB6-9F2C-20D0-DD92-4B7F5430B50B}"/>
                </a:ext>
              </a:extLst>
            </p:cNvPr>
            <p:cNvCxnSpPr>
              <a:cxnSpLocks/>
              <a:stCxn id="1081" idx="2"/>
              <a:endCxn id="1067" idx="2"/>
            </p:cNvCxnSpPr>
            <p:nvPr/>
          </p:nvCxnSpPr>
          <p:spPr>
            <a:xfrm rot="16200000" flipH="1">
              <a:off x="10548212" y="3827162"/>
              <a:ext cx="349563" cy="662811"/>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070" name="Oval 1069">
              <a:extLst>
                <a:ext uri="{FF2B5EF4-FFF2-40B4-BE49-F238E27FC236}">
                  <a16:creationId xmlns:a16="http://schemas.microsoft.com/office/drawing/2014/main" id="{E9302441-0E23-ED96-9DD8-148291BF6600}"/>
                </a:ext>
              </a:extLst>
            </p:cNvPr>
            <p:cNvSpPr/>
            <p:nvPr/>
          </p:nvSpPr>
          <p:spPr>
            <a:xfrm>
              <a:off x="8536500" y="5088594"/>
              <a:ext cx="497967" cy="4603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dk1"/>
                  </a:solidFill>
                  <a:latin typeface="+mn-lt"/>
                  <a:ea typeface="+mn-ea"/>
                  <a:cs typeface="+mn-cs"/>
                </a:rPr>
                <a:t>+</a:t>
              </a:r>
              <a:endParaRPr lang="en-US" sz="2800"/>
            </a:p>
          </p:txBody>
        </p:sp>
        <p:cxnSp>
          <p:nvCxnSpPr>
            <p:cNvPr id="1071" name="Straight Arrow Connector 1070">
              <a:extLst>
                <a:ext uri="{FF2B5EF4-FFF2-40B4-BE49-F238E27FC236}">
                  <a16:creationId xmlns:a16="http://schemas.microsoft.com/office/drawing/2014/main" id="{8FA0FEDF-A250-5E6E-F0ED-1BA009B2068F}"/>
                </a:ext>
              </a:extLst>
            </p:cNvPr>
            <p:cNvCxnSpPr>
              <a:stCxn id="1062" idx="4"/>
              <a:endCxn id="1070" idx="2"/>
            </p:cNvCxnSpPr>
            <p:nvPr/>
          </p:nvCxnSpPr>
          <p:spPr>
            <a:xfrm>
              <a:off x="5895939" y="4500076"/>
              <a:ext cx="2640561" cy="81867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72" name="Straight Arrow Connector 1071">
              <a:extLst>
                <a:ext uri="{FF2B5EF4-FFF2-40B4-BE49-F238E27FC236}">
                  <a16:creationId xmlns:a16="http://schemas.microsoft.com/office/drawing/2014/main" id="{31D96915-3AF2-F6E7-297C-0D55B5640F07}"/>
                </a:ext>
              </a:extLst>
            </p:cNvPr>
            <p:cNvCxnSpPr>
              <a:cxnSpLocks/>
              <a:stCxn id="1065" idx="4"/>
              <a:endCxn id="1070" idx="1"/>
            </p:cNvCxnSpPr>
            <p:nvPr/>
          </p:nvCxnSpPr>
          <p:spPr>
            <a:xfrm>
              <a:off x="7605498" y="4500077"/>
              <a:ext cx="1003928" cy="6559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73" name="Straight Arrow Connector 1072">
              <a:extLst>
                <a:ext uri="{FF2B5EF4-FFF2-40B4-BE49-F238E27FC236}">
                  <a16:creationId xmlns:a16="http://schemas.microsoft.com/office/drawing/2014/main" id="{C9BDC843-3B58-E20A-B359-D2741BD1BB34}"/>
                </a:ext>
              </a:extLst>
            </p:cNvPr>
            <p:cNvCxnSpPr>
              <a:cxnSpLocks/>
              <a:stCxn id="1066" idx="4"/>
              <a:endCxn id="1070" idx="7"/>
            </p:cNvCxnSpPr>
            <p:nvPr/>
          </p:nvCxnSpPr>
          <p:spPr>
            <a:xfrm flipH="1">
              <a:off x="8961541" y="4500076"/>
              <a:ext cx="357722" cy="6559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74" name="Straight Arrow Connector 1073">
              <a:extLst>
                <a:ext uri="{FF2B5EF4-FFF2-40B4-BE49-F238E27FC236}">
                  <a16:creationId xmlns:a16="http://schemas.microsoft.com/office/drawing/2014/main" id="{5BC11BD0-BA70-A75B-C44E-A79B35EB4EA3}"/>
                </a:ext>
              </a:extLst>
            </p:cNvPr>
            <p:cNvCxnSpPr>
              <a:cxnSpLocks/>
              <a:stCxn id="1067" idx="4"/>
              <a:endCxn id="1070" idx="6"/>
            </p:cNvCxnSpPr>
            <p:nvPr/>
          </p:nvCxnSpPr>
          <p:spPr>
            <a:xfrm flipH="1">
              <a:off x="9034467" y="4500078"/>
              <a:ext cx="2176785" cy="81867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75" name="TextBox 1074">
              <a:extLst>
                <a:ext uri="{FF2B5EF4-FFF2-40B4-BE49-F238E27FC236}">
                  <a16:creationId xmlns:a16="http://schemas.microsoft.com/office/drawing/2014/main" id="{D9B74457-EE26-815F-D08A-545A3C0B3BA3}"/>
                </a:ext>
              </a:extLst>
            </p:cNvPr>
            <p:cNvSpPr txBox="1"/>
            <p:nvPr/>
          </p:nvSpPr>
          <p:spPr>
            <a:xfrm>
              <a:off x="7884061" y="5827883"/>
              <a:ext cx="1824228" cy="383182"/>
            </a:xfrm>
            <a:prstGeom prst="rect">
              <a:avLst/>
            </a:prstGeom>
            <a:solidFill>
              <a:schemeClr val="accent5">
                <a:lumMod val="5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1"/>
                  </a:solidFill>
                  <a:latin typeface="+mn-lt"/>
                  <a:ea typeface="+mn-ea"/>
                  <a:cs typeface="+mn-cs"/>
                </a:rPr>
                <a:t>context vector</a:t>
              </a:r>
              <a:endParaRPr lang="en-CA" dirty="0">
                <a:solidFill>
                  <a:schemeClr val="bg1"/>
                </a:solidFill>
              </a:endParaRPr>
            </a:p>
          </p:txBody>
        </p:sp>
        <p:cxnSp>
          <p:nvCxnSpPr>
            <p:cNvPr id="1076" name="Straight Arrow Connector 1075">
              <a:extLst>
                <a:ext uri="{FF2B5EF4-FFF2-40B4-BE49-F238E27FC236}">
                  <a16:creationId xmlns:a16="http://schemas.microsoft.com/office/drawing/2014/main" id="{646DC731-718F-EE2E-B871-07482A0A0AED}"/>
                </a:ext>
              </a:extLst>
            </p:cNvPr>
            <p:cNvCxnSpPr>
              <a:cxnSpLocks/>
              <a:stCxn id="1070" idx="4"/>
              <a:endCxn id="1075" idx="0"/>
            </p:cNvCxnSpPr>
            <p:nvPr/>
          </p:nvCxnSpPr>
          <p:spPr>
            <a:xfrm>
              <a:off x="8785484" y="5548904"/>
              <a:ext cx="10692" cy="27897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77" name="Rectangle 1076">
              <a:extLst>
                <a:ext uri="{FF2B5EF4-FFF2-40B4-BE49-F238E27FC236}">
                  <a16:creationId xmlns:a16="http://schemas.microsoft.com/office/drawing/2014/main" id="{150FD923-28CE-B5E9-0441-B79549085B5D}"/>
                </a:ext>
              </a:extLst>
            </p:cNvPr>
            <p:cNvSpPr/>
            <p:nvPr/>
          </p:nvSpPr>
          <p:spPr>
            <a:xfrm>
              <a:off x="5437908" y="3086519"/>
              <a:ext cx="6198535" cy="2375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60120">
                <a:spcAft>
                  <a:spcPts val="600"/>
                </a:spcAft>
              </a:pPr>
              <a:r>
                <a:rPr lang="en-US" sz="1890" kern="1200" dirty="0" err="1">
                  <a:solidFill>
                    <a:schemeClr val="bg1"/>
                  </a:solidFill>
                  <a:latin typeface="+mn-lt"/>
                  <a:ea typeface="+mn-ea"/>
                  <a:cs typeface="+mn-cs"/>
                </a:rPr>
                <a:t>Softmax</a:t>
              </a:r>
              <a:endParaRPr lang="en-CA" dirty="0">
                <a:solidFill>
                  <a:schemeClr val="bg1"/>
                </a:solidFill>
              </a:endParaRPr>
            </a:p>
          </p:txBody>
        </p:sp>
        <p:sp>
          <p:nvSpPr>
            <p:cNvPr id="1078" name="TextBox 1077">
              <a:extLst>
                <a:ext uri="{FF2B5EF4-FFF2-40B4-BE49-F238E27FC236}">
                  <a16:creationId xmlns:a16="http://schemas.microsoft.com/office/drawing/2014/main" id="{1143DF24-5614-D4BF-BDD2-A3994EF3C3C3}"/>
                </a:ext>
              </a:extLst>
            </p:cNvPr>
            <p:cNvSpPr txBox="1"/>
            <p:nvPr/>
          </p:nvSpPr>
          <p:spPr>
            <a:xfrm>
              <a:off x="4661118" y="3603725"/>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value1</a:t>
              </a:r>
              <a:endParaRPr lang="en-CA" dirty="0"/>
            </a:p>
          </p:txBody>
        </p:sp>
        <p:sp>
          <p:nvSpPr>
            <p:cNvPr id="1079" name="TextBox 1078">
              <a:extLst>
                <a:ext uri="{FF2B5EF4-FFF2-40B4-BE49-F238E27FC236}">
                  <a16:creationId xmlns:a16="http://schemas.microsoft.com/office/drawing/2014/main" id="{D3553D7B-62BE-D86B-3CCF-31804296C471}"/>
                </a:ext>
              </a:extLst>
            </p:cNvPr>
            <p:cNvSpPr txBox="1"/>
            <p:nvPr/>
          </p:nvSpPr>
          <p:spPr>
            <a:xfrm>
              <a:off x="6355092" y="3596710"/>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value2</a:t>
              </a:r>
              <a:endParaRPr lang="en-CA" dirty="0"/>
            </a:p>
          </p:txBody>
        </p:sp>
        <p:sp>
          <p:nvSpPr>
            <p:cNvPr id="1080" name="TextBox 1079">
              <a:extLst>
                <a:ext uri="{FF2B5EF4-FFF2-40B4-BE49-F238E27FC236}">
                  <a16:creationId xmlns:a16="http://schemas.microsoft.com/office/drawing/2014/main" id="{9921FAD8-51D2-4409-A70E-E807C12A45DA}"/>
                </a:ext>
              </a:extLst>
            </p:cNvPr>
            <p:cNvSpPr txBox="1"/>
            <p:nvPr/>
          </p:nvSpPr>
          <p:spPr>
            <a:xfrm>
              <a:off x="8072168" y="3596711"/>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value3</a:t>
              </a:r>
              <a:endParaRPr lang="en-CA" dirty="0"/>
            </a:p>
          </p:txBody>
        </p:sp>
        <p:sp>
          <p:nvSpPr>
            <p:cNvPr id="1081" name="TextBox 1080">
              <a:extLst>
                <a:ext uri="{FF2B5EF4-FFF2-40B4-BE49-F238E27FC236}">
                  <a16:creationId xmlns:a16="http://schemas.microsoft.com/office/drawing/2014/main" id="{20AD4A93-7AE6-79EC-8340-1A47EDB22418}"/>
                </a:ext>
              </a:extLst>
            </p:cNvPr>
            <p:cNvSpPr txBox="1"/>
            <p:nvPr/>
          </p:nvSpPr>
          <p:spPr>
            <a:xfrm>
              <a:off x="9957787" y="3600605"/>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dk1"/>
                  </a:solidFill>
                  <a:latin typeface="+mn-lt"/>
                  <a:ea typeface="+mn-ea"/>
                  <a:cs typeface="+mn-cs"/>
                </a:rPr>
                <a:t>valueN</a:t>
              </a:r>
              <a:endParaRPr lang="en-CA" dirty="0"/>
            </a:p>
          </p:txBody>
        </p:sp>
      </p:grpSp>
      <p:sp>
        <p:nvSpPr>
          <p:cNvPr id="3" name="TextBox 2">
            <a:extLst>
              <a:ext uri="{FF2B5EF4-FFF2-40B4-BE49-F238E27FC236}">
                <a16:creationId xmlns:a16="http://schemas.microsoft.com/office/drawing/2014/main" id="{00045809-657E-7C97-DFCC-619E2AA05605}"/>
              </a:ext>
            </a:extLst>
          </p:cNvPr>
          <p:cNvSpPr txBox="1"/>
          <p:nvPr/>
        </p:nvSpPr>
        <p:spPr>
          <a:xfrm>
            <a:off x="9912542" y="202238"/>
            <a:ext cx="740591" cy="1216622"/>
          </a:xfrm>
          <a:prstGeom prst="rect">
            <a:avLst/>
          </a:prstGeom>
          <a:noFill/>
        </p:spPr>
        <p:txBody>
          <a:bodyPr wrap="square" rtlCol="0">
            <a:spAutoFit/>
          </a:bodyPr>
          <a:lstStyle/>
          <a:p>
            <a:pPr defTabSz="748894">
              <a:spcAft>
                <a:spcPts val="630"/>
              </a:spcAft>
            </a:pPr>
            <a:r>
              <a:rPr lang="en-US" sz="5897" kern="1200" dirty="0">
                <a:solidFill>
                  <a:schemeClr val="tx1"/>
                </a:solidFill>
                <a:latin typeface="+mn-lt"/>
                <a:ea typeface="+mn-ea"/>
                <a:cs typeface="+mn-cs"/>
              </a:rPr>
              <a:t>…</a:t>
            </a:r>
            <a:endParaRPr lang="en-CA" dirty="0"/>
          </a:p>
        </p:txBody>
      </p:sp>
    </p:spTree>
    <p:extLst>
      <p:ext uri="{BB962C8B-B14F-4D97-AF65-F5344CB8AC3E}">
        <p14:creationId xmlns:p14="http://schemas.microsoft.com/office/powerpoint/2010/main" val="23548101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9" name="Rectangle 114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635000" y="640823"/>
            <a:ext cx="3418659" cy="5583148"/>
          </a:xfrm>
        </p:spPr>
        <p:txBody>
          <a:bodyPr anchor="ctr">
            <a:normAutofit/>
          </a:bodyPr>
          <a:lstStyle/>
          <a:p>
            <a:r>
              <a:rPr lang="en-US" sz="5400" dirty="0"/>
              <a:t>Trainable Self Attention</a:t>
            </a:r>
            <a:endParaRPr lang="en-CA" sz="5400" dirty="0"/>
          </a:p>
        </p:txBody>
      </p:sp>
      <p:sp>
        <p:nvSpPr>
          <p:cNvPr id="115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8B95489-7CE8-C48D-41AD-23DA994484D4}"/>
              </a:ext>
            </a:extLst>
          </p:cNvPr>
          <p:cNvGrpSpPr/>
          <p:nvPr/>
        </p:nvGrpSpPr>
        <p:grpSpPr>
          <a:xfrm>
            <a:off x="4508205" y="653728"/>
            <a:ext cx="7134274" cy="5570243"/>
            <a:chOff x="4508205" y="640822"/>
            <a:chExt cx="7134274" cy="5570243"/>
          </a:xfrm>
          <a:solidFill>
            <a:schemeClr val="bg2">
              <a:lumMod val="90000"/>
            </a:schemeClr>
          </a:solidFill>
        </p:grpSpPr>
        <p:sp>
          <p:nvSpPr>
            <p:cNvPr id="6" name="TextBox 5">
              <a:extLst>
                <a:ext uri="{FF2B5EF4-FFF2-40B4-BE49-F238E27FC236}">
                  <a16:creationId xmlns:a16="http://schemas.microsoft.com/office/drawing/2014/main" id="{8539C009-CA76-241D-3BE3-99DE27B8CA15}"/>
                </a:ext>
              </a:extLst>
            </p:cNvPr>
            <p:cNvSpPr txBox="1"/>
            <p:nvPr/>
          </p:nvSpPr>
          <p:spPr>
            <a:xfrm>
              <a:off x="9900715" y="2030260"/>
              <a:ext cx="740591" cy="999825"/>
            </a:xfrm>
            <a:prstGeom prst="rect">
              <a:avLst/>
            </a:prstGeom>
            <a:noFill/>
          </p:spPr>
          <p:txBody>
            <a:bodyPr wrap="square" rtlCol="0">
              <a:spAutoFit/>
            </a:bodyPr>
            <a:lstStyle/>
            <a:p>
              <a:pPr defTabSz="748894">
                <a:spcAft>
                  <a:spcPts val="630"/>
                </a:spcAft>
              </a:pPr>
              <a:r>
                <a:rPr lang="en-US" sz="5897" kern="1200" dirty="0">
                  <a:solidFill>
                    <a:schemeClr val="bg2">
                      <a:lumMod val="75000"/>
                    </a:schemeClr>
                  </a:solidFill>
                  <a:latin typeface="+mn-lt"/>
                  <a:ea typeface="+mn-ea"/>
                  <a:cs typeface="+mn-cs"/>
                </a:rPr>
                <a:t>…</a:t>
              </a:r>
              <a:endParaRPr lang="en-CA" dirty="0">
                <a:solidFill>
                  <a:schemeClr val="bg2">
                    <a:lumMod val="75000"/>
                  </a:schemeClr>
                </a:solidFill>
              </a:endParaRPr>
            </a:p>
          </p:txBody>
        </p:sp>
        <p:sp>
          <p:nvSpPr>
            <p:cNvPr id="7" name="TextBox 6">
              <a:extLst>
                <a:ext uri="{FF2B5EF4-FFF2-40B4-BE49-F238E27FC236}">
                  <a16:creationId xmlns:a16="http://schemas.microsoft.com/office/drawing/2014/main" id="{36D61C79-8AA0-459B-EEE7-C21AE4FAABD8}"/>
                </a:ext>
              </a:extLst>
            </p:cNvPr>
            <p:cNvSpPr txBox="1"/>
            <p:nvPr/>
          </p:nvSpPr>
          <p:spPr>
            <a:xfrm>
              <a:off x="5427962" y="640824"/>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key1</a:t>
              </a:r>
              <a:endParaRPr lang="en-CA" dirty="0">
                <a:solidFill>
                  <a:schemeClr val="bg2">
                    <a:lumMod val="75000"/>
                  </a:schemeClr>
                </a:solidFill>
              </a:endParaRPr>
            </a:p>
          </p:txBody>
        </p:sp>
        <p:sp>
          <p:nvSpPr>
            <p:cNvPr id="8" name="TextBox 7">
              <a:extLst>
                <a:ext uri="{FF2B5EF4-FFF2-40B4-BE49-F238E27FC236}">
                  <a16:creationId xmlns:a16="http://schemas.microsoft.com/office/drawing/2014/main" id="{5C79908E-38B1-1B36-1017-911F7BA7F489}"/>
                </a:ext>
              </a:extLst>
            </p:cNvPr>
            <p:cNvSpPr txBox="1"/>
            <p:nvPr/>
          </p:nvSpPr>
          <p:spPr>
            <a:xfrm>
              <a:off x="7171102" y="640824"/>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key2</a:t>
              </a:r>
              <a:endParaRPr lang="en-CA" dirty="0">
                <a:solidFill>
                  <a:schemeClr val="bg2">
                    <a:lumMod val="75000"/>
                  </a:schemeClr>
                </a:solidFill>
              </a:endParaRPr>
            </a:p>
          </p:txBody>
        </p:sp>
        <p:sp>
          <p:nvSpPr>
            <p:cNvPr id="9" name="TextBox 8">
              <a:extLst>
                <a:ext uri="{FF2B5EF4-FFF2-40B4-BE49-F238E27FC236}">
                  <a16:creationId xmlns:a16="http://schemas.microsoft.com/office/drawing/2014/main" id="{D7132624-AEED-3D33-5F17-A9555F35B068}"/>
                </a:ext>
              </a:extLst>
            </p:cNvPr>
            <p:cNvSpPr txBox="1"/>
            <p:nvPr/>
          </p:nvSpPr>
          <p:spPr>
            <a:xfrm>
              <a:off x="8889267" y="640823"/>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key3</a:t>
              </a:r>
              <a:endParaRPr lang="en-CA" dirty="0">
                <a:solidFill>
                  <a:schemeClr val="bg2">
                    <a:lumMod val="75000"/>
                  </a:schemeClr>
                </a:solidFill>
              </a:endParaRPr>
            </a:p>
          </p:txBody>
        </p:sp>
        <p:sp>
          <p:nvSpPr>
            <p:cNvPr id="12" name="TextBox 11">
              <a:extLst>
                <a:ext uri="{FF2B5EF4-FFF2-40B4-BE49-F238E27FC236}">
                  <a16:creationId xmlns:a16="http://schemas.microsoft.com/office/drawing/2014/main" id="{7F4836A8-2044-2EF1-D3E8-85211A7D1AA7}"/>
                </a:ext>
              </a:extLst>
            </p:cNvPr>
            <p:cNvSpPr txBox="1"/>
            <p:nvPr/>
          </p:nvSpPr>
          <p:spPr>
            <a:xfrm>
              <a:off x="10774878" y="640822"/>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bg2">
                      <a:lumMod val="75000"/>
                    </a:schemeClr>
                  </a:solidFill>
                  <a:latin typeface="+mn-lt"/>
                  <a:ea typeface="+mn-ea"/>
                  <a:cs typeface="+mn-cs"/>
                </a:rPr>
                <a:t>keyN</a:t>
              </a:r>
              <a:endParaRPr lang="en-CA" dirty="0">
                <a:solidFill>
                  <a:schemeClr val="bg2">
                    <a:lumMod val="75000"/>
                  </a:schemeClr>
                </a:solidFill>
              </a:endParaRPr>
            </a:p>
          </p:txBody>
        </p:sp>
        <p:sp>
          <p:nvSpPr>
            <p:cNvPr id="14" name="TextBox 13">
              <a:extLst>
                <a:ext uri="{FF2B5EF4-FFF2-40B4-BE49-F238E27FC236}">
                  <a16:creationId xmlns:a16="http://schemas.microsoft.com/office/drawing/2014/main" id="{9157CC23-162F-2ACC-C9C4-576A1E699053}"/>
                </a:ext>
              </a:extLst>
            </p:cNvPr>
            <p:cNvSpPr txBox="1"/>
            <p:nvPr/>
          </p:nvSpPr>
          <p:spPr>
            <a:xfrm>
              <a:off x="4508205" y="1080889"/>
              <a:ext cx="916607"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query4</a:t>
              </a:r>
              <a:endParaRPr lang="en-CA" dirty="0">
                <a:solidFill>
                  <a:schemeClr val="bg2">
                    <a:lumMod val="75000"/>
                  </a:schemeClr>
                </a:solidFill>
              </a:endParaRPr>
            </a:p>
          </p:txBody>
        </p:sp>
        <p:cxnSp>
          <p:nvCxnSpPr>
            <p:cNvPr id="19" name="Straight Arrow Connector 18">
              <a:extLst>
                <a:ext uri="{FF2B5EF4-FFF2-40B4-BE49-F238E27FC236}">
                  <a16:creationId xmlns:a16="http://schemas.microsoft.com/office/drawing/2014/main" id="{7AA6C017-EB3E-A49A-F355-A15AA08FCC53}"/>
                </a:ext>
              </a:extLst>
            </p:cNvPr>
            <p:cNvCxnSpPr>
              <a:cxnSpLocks/>
              <a:stCxn id="1029" idx="4"/>
              <a:endCxn id="30" idx="0"/>
            </p:cNvCxnSpPr>
            <p:nvPr/>
          </p:nvCxnSpPr>
          <p:spPr>
            <a:xfrm>
              <a:off x="5863446" y="1833553"/>
              <a:ext cx="8263" cy="673962"/>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2DF1587C-1383-9944-8160-D060DF89CB58}"/>
                </a:ext>
              </a:extLst>
            </p:cNvPr>
            <p:cNvCxnSpPr>
              <a:cxnSpLocks/>
              <a:stCxn id="1035" idx="4"/>
              <a:endCxn id="32" idx="0"/>
            </p:cNvCxnSpPr>
            <p:nvPr/>
          </p:nvCxnSpPr>
          <p:spPr>
            <a:xfrm>
              <a:off x="7605010" y="1833554"/>
              <a:ext cx="3081" cy="673964"/>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9AA78CD4-19EA-F835-08C2-ACFEA1D9041E}"/>
                </a:ext>
              </a:extLst>
            </p:cNvPr>
            <p:cNvCxnSpPr>
              <a:cxnSpLocks/>
              <a:stCxn id="1042" idx="4"/>
              <a:endCxn id="33" idx="0"/>
            </p:cNvCxnSpPr>
            <p:nvPr/>
          </p:nvCxnSpPr>
          <p:spPr>
            <a:xfrm>
              <a:off x="9328396" y="1833554"/>
              <a:ext cx="2831" cy="673963"/>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15C9A153-57AA-35A3-1EE2-C3ED3553F763}"/>
                </a:ext>
              </a:extLst>
            </p:cNvPr>
            <p:cNvCxnSpPr>
              <a:cxnSpLocks/>
              <a:stCxn id="1047" idx="4"/>
              <a:endCxn id="37" idx="0"/>
            </p:cNvCxnSpPr>
            <p:nvPr/>
          </p:nvCxnSpPr>
          <p:spPr>
            <a:xfrm flipH="1">
              <a:off x="11206909" y="1833554"/>
              <a:ext cx="3647" cy="673961"/>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ACCDA27A-3B32-CE9A-2E70-E45D0CAFB028}"/>
                </a:ext>
              </a:extLst>
            </p:cNvPr>
            <p:cNvSpPr txBox="1"/>
            <p:nvPr/>
          </p:nvSpPr>
          <p:spPr>
            <a:xfrm>
              <a:off x="5437909" y="2507515"/>
              <a:ext cx="8676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score</a:t>
              </a:r>
              <a:r>
                <a:rPr lang="en-US" sz="1890" kern="1200" dirty="0">
                  <a:solidFill>
                    <a:schemeClr val="bg2">
                      <a:lumMod val="75000"/>
                    </a:schemeClr>
                  </a:solidFill>
                  <a:latin typeface="+mn-lt"/>
                  <a:ea typeface="+mn-ea"/>
                  <a:cs typeface="+mn-cs"/>
                </a:rPr>
                <a:t>1</a:t>
              </a:r>
              <a:endParaRPr lang="en-CA" dirty="0">
                <a:solidFill>
                  <a:schemeClr val="bg2">
                    <a:lumMod val="75000"/>
                  </a:schemeClr>
                </a:solidFill>
              </a:endParaRPr>
            </a:p>
          </p:txBody>
        </p:sp>
        <p:cxnSp>
          <p:nvCxnSpPr>
            <p:cNvPr id="31" name="Connector: Elbow 30">
              <a:extLst>
                <a:ext uri="{FF2B5EF4-FFF2-40B4-BE49-F238E27FC236}">
                  <a16:creationId xmlns:a16="http://schemas.microsoft.com/office/drawing/2014/main" id="{0D3180E6-11F6-C9A1-8B4B-1246AAA2CB9D}"/>
                </a:ext>
              </a:extLst>
            </p:cNvPr>
            <p:cNvCxnSpPr>
              <a:cxnSpLocks/>
              <a:stCxn id="14" idx="3"/>
              <a:endCxn id="1029" idx="2"/>
            </p:cNvCxnSpPr>
            <p:nvPr/>
          </p:nvCxnSpPr>
          <p:spPr>
            <a:xfrm>
              <a:off x="5424812" y="1272480"/>
              <a:ext cx="284080" cy="418101"/>
            </a:xfrm>
            <a:prstGeom prst="bentConnector3">
              <a:avLst>
                <a:gd name="adj1" fmla="val 50000"/>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E95FD883-CA6F-F0FF-CACB-3C94DE1927D2}"/>
                </a:ext>
              </a:extLst>
            </p:cNvPr>
            <p:cNvSpPr txBox="1"/>
            <p:nvPr/>
          </p:nvSpPr>
          <p:spPr>
            <a:xfrm>
              <a:off x="7174292" y="2507518"/>
              <a:ext cx="8676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score</a:t>
              </a:r>
              <a:r>
                <a:rPr lang="en-US" sz="1890" kern="1200" dirty="0">
                  <a:solidFill>
                    <a:schemeClr val="bg2">
                      <a:lumMod val="75000"/>
                    </a:schemeClr>
                  </a:solidFill>
                  <a:latin typeface="+mn-lt"/>
                  <a:ea typeface="+mn-ea"/>
                  <a:cs typeface="+mn-cs"/>
                </a:rPr>
                <a:t>2</a:t>
              </a:r>
              <a:endParaRPr lang="en-CA" dirty="0">
                <a:solidFill>
                  <a:schemeClr val="bg2">
                    <a:lumMod val="75000"/>
                  </a:schemeClr>
                </a:solidFill>
              </a:endParaRPr>
            </a:p>
          </p:txBody>
        </p:sp>
        <p:sp>
          <p:nvSpPr>
            <p:cNvPr id="33" name="TextBox 32">
              <a:extLst>
                <a:ext uri="{FF2B5EF4-FFF2-40B4-BE49-F238E27FC236}">
                  <a16:creationId xmlns:a16="http://schemas.microsoft.com/office/drawing/2014/main" id="{D54B9C29-65F3-F8AE-F014-DA1765A041D1}"/>
                </a:ext>
              </a:extLst>
            </p:cNvPr>
            <p:cNvSpPr txBox="1"/>
            <p:nvPr/>
          </p:nvSpPr>
          <p:spPr>
            <a:xfrm>
              <a:off x="8897426" y="2507517"/>
              <a:ext cx="8676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score</a:t>
              </a:r>
              <a:r>
                <a:rPr lang="en-US" sz="1890" kern="1200" dirty="0">
                  <a:solidFill>
                    <a:schemeClr val="bg2">
                      <a:lumMod val="75000"/>
                    </a:schemeClr>
                  </a:solidFill>
                  <a:latin typeface="+mn-lt"/>
                  <a:ea typeface="+mn-ea"/>
                  <a:cs typeface="+mn-cs"/>
                </a:rPr>
                <a:t>3</a:t>
              </a:r>
              <a:endParaRPr lang="en-CA" dirty="0">
                <a:solidFill>
                  <a:schemeClr val="bg2">
                    <a:lumMod val="75000"/>
                  </a:schemeClr>
                </a:solidFill>
              </a:endParaRPr>
            </a:p>
          </p:txBody>
        </p:sp>
        <p:sp>
          <p:nvSpPr>
            <p:cNvPr id="37" name="TextBox 36">
              <a:extLst>
                <a:ext uri="{FF2B5EF4-FFF2-40B4-BE49-F238E27FC236}">
                  <a16:creationId xmlns:a16="http://schemas.microsoft.com/office/drawing/2014/main" id="{046EB45F-8DC8-6A4F-692B-BE99A35CFD94}"/>
                </a:ext>
              </a:extLst>
            </p:cNvPr>
            <p:cNvSpPr txBox="1"/>
            <p:nvPr/>
          </p:nvSpPr>
          <p:spPr>
            <a:xfrm>
              <a:off x="10773109" y="2507515"/>
              <a:ext cx="8676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solidFill>
                    <a:schemeClr val="bg2">
                      <a:lumMod val="75000"/>
                    </a:schemeClr>
                  </a:solidFill>
                </a:rPr>
                <a:t>score</a:t>
              </a:r>
              <a:r>
                <a:rPr lang="en-US" sz="1890" kern="1200" dirty="0" err="1">
                  <a:solidFill>
                    <a:schemeClr val="bg2">
                      <a:lumMod val="75000"/>
                    </a:schemeClr>
                  </a:solidFill>
                  <a:latin typeface="+mn-lt"/>
                  <a:ea typeface="+mn-ea"/>
                  <a:cs typeface="+mn-cs"/>
                </a:rPr>
                <a:t>N</a:t>
              </a:r>
              <a:endParaRPr lang="en-CA" dirty="0">
                <a:solidFill>
                  <a:schemeClr val="bg2">
                    <a:lumMod val="75000"/>
                  </a:schemeClr>
                </a:solidFill>
              </a:endParaRPr>
            </a:p>
          </p:txBody>
        </p:sp>
        <p:sp>
          <p:nvSpPr>
            <p:cNvPr id="38" name="TextBox 37">
              <a:extLst>
                <a:ext uri="{FF2B5EF4-FFF2-40B4-BE49-F238E27FC236}">
                  <a16:creationId xmlns:a16="http://schemas.microsoft.com/office/drawing/2014/main" id="{7C248E3F-4596-0379-2C09-CDAF2ECDCC13}"/>
                </a:ext>
              </a:extLst>
            </p:cNvPr>
            <p:cNvSpPr txBox="1"/>
            <p:nvPr/>
          </p:nvSpPr>
          <p:spPr>
            <a:xfrm>
              <a:off x="5626759" y="3603067"/>
              <a:ext cx="511350" cy="383182"/>
            </a:xfrm>
            <a:prstGeom prst="rect">
              <a:avLst/>
            </a:prstGeom>
            <a:grp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w</a:t>
              </a:r>
              <a:r>
                <a:rPr lang="en-US" sz="1890" kern="1200" dirty="0">
                  <a:solidFill>
                    <a:schemeClr val="bg2">
                      <a:lumMod val="75000"/>
                    </a:schemeClr>
                  </a:solidFill>
                  <a:latin typeface="+mn-lt"/>
                  <a:ea typeface="+mn-ea"/>
                  <a:cs typeface="+mn-cs"/>
                </a:rPr>
                <a:t>1</a:t>
              </a:r>
              <a:endParaRPr lang="en-CA" dirty="0">
                <a:solidFill>
                  <a:schemeClr val="bg2">
                    <a:lumMod val="75000"/>
                  </a:schemeClr>
                </a:solidFill>
              </a:endParaRPr>
            </a:p>
          </p:txBody>
        </p:sp>
        <p:sp>
          <p:nvSpPr>
            <p:cNvPr id="39" name="TextBox 38">
              <a:extLst>
                <a:ext uri="{FF2B5EF4-FFF2-40B4-BE49-F238E27FC236}">
                  <a16:creationId xmlns:a16="http://schemas.microsoft.com/office/drawing/2014/main" id="{093ACCCB-CF4F-5F3F-245F-1705708AEE17}"/>
                </a:ext>
              </a:extLst>
            </p:cNvPr>
            <p:cNvSpPr txBox="1"/>
            <p:nvPr/>
          </p:nvSpPr>
          <p:spPr>
            <a:xfrm>
              <a:off x="7338294" y="3603068"/>
              <a:ext cx="5112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w</a:t>
              </a:r>
              <a:r>
                <a:rPr lang="en-US" sz="1890" kern="1200" dirty="0">
                  <a:solidFill>
                    <a:schemeClr val="bg2">
                      <a:lumMod val="75000"/>
                    </a:schemeClr>
                  </a:solidFill>
                  <a:latin typeface="+mn-lt"/>
                  <a:ea typeface="+mn-ea"/>
                  <a:cs typeface="+mn-cs"/>
                </a:rPr>
                <a:t>2</a:t>
              </a:r>
              <a:endParaRPr lang="en-CA" dirty="0">
                <a:solidFill>
                  <a:schemeClr val="bg2">
                    <a:lumMod val="75000"/>
                  </a:schemeClr>
                </a:solidFill>
              </a:endParaRPr>
            </a:p>
          </p:txBody>
        </p:sp>
        <p:sp>
          <p:nvSpPr>
            <p:cNvPr id="40" name="TextBox 39">
              <a:extLst>
                <a:ext uri="{FF2B5EF4-FFF2-40B4-BE49-F238E27FC236}">
                  <a16:creationId xmlns:a16="http://schemas.microsoft.com/office/drawing/2014/main" id="{810C3289-0173-3DB9-170E-94C9ABBDDE42}"/>
                </a:ext>
              </a:extLst>
            </p:cNvPr>
            <p:cNvSpPr txBox="1"/>
            <p:nvPr/>
          </p:nvSpPr>
          <p:spPr>
            <a:xfrm>
              <a:off x="9061424" y="3603068"/>
              <a:ext cx="5112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w</a:t>
              </a:r>
              <a:r>
                <a:rPr lang="en-US" sz="1890" kern="1200" dirty="0">
                  <a:solidFill>
                    <a:schemeClr val="bg2">
                      <a:lumMod val="75000"/>
                    </a:schemeClr>
                  </a:solidFill>
                  <a:latin typeface="+mn-lt"/>
                  <a:ea typeface="+mn-ea"/>
                  <a:cs typeface="+mn-cs"/>
                </a:rPr>
                <a:t>3</a:t>
              </a:r>
              <a:endParaRPr lang="en-CA" dirty="0">
                <a:solidFill>
                  <a:schemeClr val="bg2">
                    <a:lumMod val="75000"/>
                  </a:schemeClr>
                </a:solidFill>
              </a:endParaRPr>
            </a:p>
          </p:txBody>
        </p:sp>
        <p:sp>
          <p:nvSpPr>
            <p:cNvPr id="41" name="TextBox 40">
              <a:extLst>
                <a:ext uri="{FF2B5EF4-FFF2-40B4-BE49-F238E27FC236}">
                  <a16:creationId xmlns:a16="http://schemas.microsoft.com/office/drawing/2014/main" id="{D3E977BC-780E-3B77-1FD4-44F452140D9C}"/>
                </a:ext>
              </a:extLst>
            </p:cNvPr>
            <p:cNvSpPr txBox="1"/>
            <p:nvPr/>
          </p:nvSpPr>
          <p:spPr>
            <a:xfrm>
              <a:off x="10947044" y="3603067"/>
              <a:ext cx="5112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solidFill>
                    <a:schemeClr val="bg2">
                      <a:lumMod val="75000"/>
                    </a:schemeClr>
                  </a:solidFill>
                </a:rPr>
                <a:t>w</a:t>
              </a:r>
              <a:r>
                <a:rPr lang="en-US" sz="1890" kern="1200" dirty="0" err="1">
                  <a:solidFill>
                    <a:schemeClr val="bg2">
                      <a:lumMod val="75000"/>
                    </a:schemeClr>
                  </a:solidFill>
                  <a:latin typeface="+mn-lt"/>
                  <a:ea typeface="+mn-ea"/>
                  <a:cs typeface="+mn-cs"/>
                </a:rPr>
                <a:t>N</a:t>
              </a:r>
              <a:endParaRPr lang="en-CA" dirty="0">
                <a:solidFill>
                  <a:schemeClr val="bg2">
                    <a:lumMod val="75000"/>
                  </a:schemeClr>
                </a:solidFill>
              </a:endParaRPr>
            </a:p>
          </p:txBody>
        </p:sp>
        <p:cxnSp>
          <p:nvCxnSpPr>
            <p:cNvPr id="42" name="Straight Arrow Connector 41">
              <a:extLst>
                <a:ext uri="{FF2B5EF4-FFF2-40B4-BE49-F238E27FC236}">
                  <a16:creationId xmlns:a16="http://schemas.microsoft.com/office/drawing/2014/main" id="{E6A7F87A-A186-7DAD-1362-561450E04E2E}"/>
                </a:ext>
              </a:extLst>
            </p:cNvPr>
            <p:cNvCxnSpPr>
              <a:cxnSpLocks/>
              <a:stCxn id="30" idx="2"/>
              <a:endCxn id="38" idx="0"/>
            </p:cNvCxnSpPr>
            <p:nvPr/>
          </p:nvCxnSpPr>
          <p:spPr>
            <a:xfrm>
              <a:off x="5871709" y="2890697"/>
              <a:ext cx="10725" cy="712370"/>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0BA5F27D-8237-599B-27C4-9B721D07FF6C}"/>
                </a:ext>
              </a:extLst>
            </p:cNvPr>
            <p:cNvCxnSpPr>
              <a:cxnSpLocks/>
              <a:stCxn id="32" idx="2"/>
              <a:endCxn id="39" idx="0"/>
            </p:cNvCxnSpPr>
            <p:nvPr/>
          </p:nvCxnSpPr>
          <p:spPr>
            <a:xfrm flipH="1">
              <a:off x="7593894" y="2890700"/>
              <a:ext cx="14198" cy="712368"/>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0A9E63CF-DB60-A3C0-8109-373D7EB0292D}"/>
                </a:ext>
              </a:extLst>
            </p:cNvPr>
            <p:cNvCxnSpPr>
              <a:cxnSpLocks/>
              <a:stCxn id="33" idx="2"/>
              <a:endCxn id="40" idx="0"/>
            </p:cNvCxnSpPr>
            <p:nvPr/>
          </p:nvCxnSpPr>
          <p:spPr>
            <a:xfrm flipH="1">
              <a:off x="9317024" y="2890699"/>
              <a:ext cx="14202" cy="712369"/>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F24E04EE-158F-B895-AE37-B4B9CB20A546}"/>
                </a:ext>
              </a:extLst>
            </p:cNvPr>
            <p:cNvCxnSpPr>
              <a:cxnSpLocks/>
              <a:stCxn id="37" idx="2"/>
              <a:endCxn id="41" idx="0"/>
            </p:cNvCxnSpPr>
            <p:nvPr/>
          </p:nvCxnSpPr>
          <p:spPr>
            <a:xfrm flipH="1">
              <a:off x="11202644" y="2890697"/>
              <a:ext cx="4265" cy="712370"/>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714900FD-2A0C-BABE-6C3B-6B5005F03E23}"/>
                </a:ext>
              </a:extLst>
            </p:cNvPr>
            <p:cNvCxnSpPr>
              <a:cxnSpLocks/>
              <a:stCxn id="38" idx="2"/>
              <a:endCxn id="1062" idx="0"/>
            </p:cNvCxnSpPr>
            <p:nvPr/>
          </p:nvCxnSpPr>
          <p:spPr>
            <a:xfrm>
              <a:off x="5882434" y="3986249"/>
              <a:ext cx="13505" cy="180375"/>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531B8F9A-9244-E485-CCC5-A77005B088CF}"/>
                </a:ext>
              </a:extLst>
            </p:cNvPr>
            <p:cNvCxnSpPr>
              <a:cxnSpLocks/>
              <a:stCxn id="39" idx="2"/>
              <a:endCxn id="1065" idx="0"/>
            </p:cNvCxnSpPr>
            <p:nvPr/>
          </p:nvCxnSpPr>
          <p:spPr>
            <a:xfrm>
              <a:off x="7593894" y="3986250"/>
              <a:ext cx="11604" cy="180374"/>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565A0631-E879-3722-4B46-FCC81BA1481F}"/>
                </a:ext>
              </a:extLst>
            </p:cNvPr>
            <p:cNvCxnSpPr>
              <a:cxnSpLocks/>
              <a:stCxn id="40" idx="2"/>
              <a:endCxn id="1066" idx="0"/>
            </p:cNvCxnSpPr>
            <p:nvPr/>
          </p:nvCxnSpPr>
          <p:spPr>
            <a:xfrm>
              <a:off x="9317024" y="3986250"/>
              <a:ext cx="2239" cy="180374"/>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027" name="Straight Arrow Connector 1026">
              <a:extLst>
                <a:ext uri="{FF2B5EF4-FFF2-40B4-BE49-F238E27FC236}">
                  <a16:creationId xmlns:a16="http://schemas.microsoft.com/office/drawing/2014/main" id="{F23B859E-024D-3A6D-A763-F9DDDCF97B30}"/>
                </a:ext>
              </a:extLst>
            </p:cNvPr>
            <p:cNvCxnSpPr>
              <a:cxnSpLocks/>
              <a:stCxn id="41" idx="2"/>
              <a:endCxn id="1067" idx="0"/>
            </p:cNvCxnSpPr>
            <p:nvPr/>
          </p:nvCxnSpPr>
          <p:spPr>
            <a:xfrm>
              <a:off x="11202644" y="3986249"/>
              <a:ext cx="8608" cy="180375"/>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029" name="Oval 1028">
              <a:extLst>
                <a:ext uri="{FF2B5EF4-FFF2-40B4-BE49-F238E27FC236}">
                  <a16:creationId xmlns:a16="http://schemas.microsoft.com/office/drawing/2014/main" id="{EC6C84C1-3DA7-9170-BAF2-6075A9C16752}"/>
                </a:ext>
              </a:extLst>
            </p:cNvPr>
            <p:cNvSpPr/>
            <p:nvPr/>
          </p:nvSpPr>
          <p:spPr>
            <a:xfrm>
              <a:off x="5708892" y="1547609"/>
              <a:ext cx="309110" cy="285944"/>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dirty="0">
                  <a:solidFill>
                    <a:schemeClr val="bg2">
                      <a:lumMod val="75000"/>
                    </a:schemeClr>
                  </a:solidFill>
                  <a:latin typeface="+mn-lt"/>
                  <a:ea typeface="+mn-ea"/>
                  <a:cs typeface="+mn-cs"/>
                </a:rPr>
                <a:t>.</a:t>
              </a:r>
              <a:endParaRPr lang="en-US" sz="2940" kern="1200" dirty="0">
                <a:solidFill>
                  <a:schemeClr val="bg2">
                    <a:lumMod val="75000"/>
                  </a:schemeClr>
                </a:solidFill>
                <a:latin typeface="+mn-lt"/>
                <a:ea typeface="+mn-ea"/>
                <a:cs typeface="+mn-cs"/>
              </a:endParaRPr>
            </a:p>
            <a:p>
              <a:pPr algn="ctr">
                <a:spcAft>
                  <a:spcPts val="600"/>
                </a:spcAft>
              </a:pPr>
              <a:endParaRPr lang="en-CA" dirty="0">
                <a:solidFill>
                  <a:schemeClr val="bg2">
                    <a:lumMod val="75000"/>
                  </a:schemeClr>
                </a:solidFill>
              </a:endParaRPr>
            </a:p>
          </p:txBody>
        </p:sp>
        <p:cxnSp>
          <p:nvCxnSpPr>
            <p:cNvPr id="1033" name="Straight Arrow Connector 1032">
              <a:extLst>
                <a:ext uri="{FF2B5EF4-FFF2-40B4-BE49-F238E27FC236}">
                  <a16:creationId xmlns:a16="http://schemas.microsoft.com/office/drawing/2014/main" id="{9D15E5FA-4D60-6434-CB80-299CB5C3EE05}"/>
                </a:ext>
              </a:extLst>
            </p:cNvPr>
            <p:cNvCxnSpPr>
              <a:cxnSpLocks/>
              <a:stCxn id="7" idx="2"/>
              <a:endCxn id="1029" idx="0"/>
            </p:cNvCxnSpPr>
            <p:nvPr/>
          </p:nvCxnSpPr>
          <p:spPr>
            <a:xfrm>
              <a:off x="5861765" y="1024006"/>
              <a:ext cx="1683" cy="523603"/>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035" name="Oval 1034">
              <a:extLst>
                <a:ext uri="{FF2B5EF4-FFF2-40B4-BE49-F238E27FC236}">
                  <a16:creationId xmlns:a16="http://schemas.microsoft.com/office/drawing/2014/main" id="{B3BECCA7-3119-B1D1-86B3-680A851DAD16}"/>
                </a:ext>
              </a:extLst>
            </p:cNvPr>
            <p:cNvSpPr/>
            <p:nvPr/>
          </p:nvSpPr>
          <p:spPr>
            <a:xfrm>
              <a:off x="7449230" y="1544276"/>
              <a:ext cx="311560" cy="289278"/>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a:solidFill>
                    <a:schemeClr val="bg2">
                      <a:lumMod val="75000"/>
                    </a:schemeClr>
                  </a:solidFill>
                  <a:latin typeface="+mn-lt"/>
                  <a:ea typeface="+mn-ea"/>
                  <a:cs typeface="+mn-cs"/>
                </a:rPr>
                <a:t>.</a:t>
              </a:r>
              <a:endParaRPr lang="en-US" sz="2940" kern="1200">
                <a:solidFill>
                  <a:schemeClr val="bg2">
                    <a:lumMod val="75000"/>
                  </a:schemeClr>
                </a:solidFill>
                <a:latin typeface="+mn-lt"/>
                <a:ea typeface="+mn-ea"/>
                <a:cs typeface="+mn-cs"/>
              </a:endParaRPr>
            </a:p>
            <a:p>
              <a:pPr algn="ctr">
                <a:spcAft>
                  <a:spcPts val="600"/>
                </a:spcAft>
              </a:pPr>
              <a:endParaRPr lang="en-CA">
                <a:solidFill>
                  <a:schemeClr val="bg2">
                    <a:lumMod val="75000"/>
                  </a:schemeClr>
                </a:solidFill>
              </a:endParaRPr>
            </a:p>
          </p:txBody>
        </p:sp>
        <p:cxnSp>
          <p:nvCxnSpPr>
            <p:cNvPr id="1039" name="Straight Arrow Connector 1038">
              <a:extLst>
                <a:ext uri="{FF2B5EF4-FFF2-40B4-BE49-F238E27FC236}">
                  <a16:creationId xmlns:a16="http://schemas.microsoft.com/office/drawing/2014/main" id="{931F3DC2-6C9F-1D58-498F-8FD5E485283E}"/>
                </a:ext>
              </a:extLst>
            </p:cNvPr>
            <p:cNvCxnSpPr>
              <a:cxnSpLocks/>
              <a:stCxn id="8" idx="2"/>
              <a:endCxn id="1035" idx="0"/>
            </p:cNvCxnSpPr>
            <p:nvPr/>
          </p:nvCxnSpPr>
          <p:spPr>
            <a:xfrm>
              <a:off x="7604903" y="1024006"/>
              <a:ext cx="107" cy="520270"/>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042" name="Oval 1041">
              <a:extLst>
                <a:ext uri="{FF2B5EF4-FFF2-40B4-BE49-F238E27FC236}">
                  <a16:creationId xmlns:a16="http://schemas.microsoft.com/office/drawing/2014/main" id="{38F18412-65C8-78C8-176B-058D530407F8}"/>
                </a:ext>
              </a:extLst>
            </p:cNvPr>
            <p:cNvSpPr/>
            <p:nvPr/>
          </p:nvSpPr>
          <p:spPr>
            <a:xfrm>
              <a:off x="9172803" y="1544275"/>
              <a:ext cx="311186" cy="289279"/>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a:solidFill>
                    <a:schemeClr val="bg2">
                      <a:lumMod val="75000"/>
                    </a:schemeClr>
                  </a:solidFill>
                  <a:latin typeface="+mn-lt"/>
                  <a:ea typeface="+mn-ea"/>
                  <a:cs typeface="+mn-cs"/>
                </a:rPr>
                <a:t>.</a:t>
              </a:r>
              <a:endParaRPr lang="en-US" sz="2940" kern="1200">
                <a:solidFill>
                  <a:schemeClr val="bg2">
                    <a:lumMod val="75000"/>
                  </a:schemeClr>
                </a:solidFill>
                <a:latin typeface="+mn-lt"/>
                <a:ea typeface="+mn-ea"/>
                <a:cs typeface="+mn-cs"/>
              </a:endParaRPr>
            </a:p>
            <a:p>
              <a:pPr algn="ctr">
                <a:spcAft>
                  <a:spcPts val="600"/>
                </a:spcAft>
              </a:pPr>
              <a:endParaRPr lang="en-CA">
                <a:solidFill>
                  <a:schemeClr val="bg2">
                    <a:lumMod val="75000"/>
                  </a:schemeClr>
                </a:solidFill>
              </a:endParaRPr>
            </a:p>
          </p:txBody>
        </p:sp>
        <p:cxnSp>
          <p:nvCxnSpPr>
            <p:cNvPr id="1045" name="Straight Arrow Connector 1044">
              <a:extLst>
                <a:ext uri="{FF2B5EF4-FFF2-40B4-BE49-F238E27FC236}">
                  <a16:creationId xmlns:a16="http://schemas.microsoft.com/office/drawing/2014/main" id="{F5DCF401-0632-AC37-A618-7DE58C531F5F}"/>
                </a:ext>
              </a:extLst>
            </p:cNvPr>
            <p:cNvCxnSpPr>
              <a:cxnSpLocks/>
              <a:stCxn id="9" idx="2"/>
              <a:endCxn id="1042" idx="0"/>
            </p:cNvCxnSpPr>
            <p:nvPr/>
          </p:nvCxnSpPr>
          <p:spPr>
            <a:xfrm>
              <a:off x="9323068" y="1024005"/>
              <a:ext cx="5328" cy="520270"/>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047" name="Oval 1046">
              <a:extLst>
                <a:ext uri="{FF2B5EF4-FFF2-40B4-BE49-F238E27FC236}">
                  <a16:creationId xmlns:a16="http://schemas.microsoft.com/office/drawing/2014/main" id="{A605AD1A-40E8-DE97-12B6-1FAE8CCCDCE2}"/>
                </a:ext>
              </a:extLst>
            </p:cNvPr>
            <p:cNvSpPr/>
            <p:nvPr/>
          </p:nvSpPr>
          <p:spPr>
            <a:xfrm>
              <a:off x="11053005" y="1539172"/>
              <a:ext cx="315101" cy="294382"/>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a:solidFill>
                    <a:schemeClr val="bg2">
                      <a:lumMod val="75000"/>
                    </a:schemeClr>
                  </a:solidFill>
                  <a:latin typeface="+mn-lt"/>
                  <a:ea typeface="+mn-ea"/>
                  <a:cs typeface="+mn-cs"/>
                </a:rPr>
                <a:t>.</a:t>
              </a:r>
              <a:endParaRPr lang="en-US" sz="2940" kern="1200">
                <a:solidFill>
                  <a:schemeClr val="bg2">
                    <a:lumMod val="75000"/>
                  </a:schemeClr>
                </a:solidFill>
                <a:latin typeface="+mn-lt"/>
                <a:ea typeface="+mn-ea"/>
                <a:cs typeface="+mn-cs"/>
              </a:endParaRPr>
            </a:p>
            <a:p>
              <a:pPr algn="ctr">
                <a:spcAft>
                  <a:spcPts val="600"/>
                </a:spcAft>
              </a:pPr>
              <a:endParaRPr lang="en-CA">
                <a:solidFill>
                  <a:schemeClr val="bg2">
                    <a:lumMod val="75000"/>
                  </a:schemeClr>
                </a:solidFill>
              </a:endParaRPr>
            </a:p>
          </p:txBody>
        </p:sp>
        <p:cxnSp>
          <p:nvCxnSpPr>
            <p:cNvPr id="1052" name="Straight Arrow Connector 1051">
              <a:extLst>
                <a:ext uri="{FF2B5EF4-FFF2-40B4-BE49-F238E27FC236}">
                  <a16:creationId xmlns:a16="http://schemas.microsoft.com/office/drawing/2014/main" id="{AC8954EC-72D5-8C74-8004-7CE1B12F21F5}"/>
                </a:ext>
              </a:extLst>
            </p:cNvPr>
            <p:cNvCxnSpPr>
              <a:cxnSpLocks/>
              <a:stCxn id="12" idx="2"/>
              <a:endCxn id="1047" idx="0"/>
            </p:cNvCxnSpPr>
            <p:nvPr/>
          </p:nvCxnSpPr>
          <p:spPr>
            <a:xfrm>
              <a:off x="11208679" y="1024004"/>
              <a:ext cx="1877" cy="515168"/>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056" name="Connector: Elbow 1055">
              <a:extLst>
                <a:ext uri="{FF2B5EF4-FFF2-40B4-BE49-F238E27FC236}">
                  <a16:creationId xmlns:a16="http://schemas.microsoft.com/office/drawing/2014/main" id="{2FDA7A33-792C-4143-E7EB-1DAA3762D9BC}"/>
                </a:ext>
              </a:extLst>
            </p:cNvPr>
            <p:cNvCxnSpPr>
              <a:cxnSpLocks/>
              <a:stCxn id="14" idx="3"/>
              <a:endCxn id="1035" idx="2"/>
            </p:cNvCxnSpPr>
            <p:nvPr/>
          </p:nvCxnSpPr>
          <p:spPr>
            <a:xfrm>
              <a:off x="5424812" y="1272480"/>
              <a:ext cx="2024418" cy="416435"/>
            </a:xfrm>
            <a:prstGeom prst="bentConnector3">
              <a:avLst>
                <a:gd name="adj1" fmla="val 83614"/>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060" name="Connector: Elbow 1059">
              <a:extLst>
                <a:ext uri="{FF2B5EF4-FFF2-40B4-BE49-F238E27FC236}">
                  <a16:creationId xmlns:a16="http://schemas.microsoft.com/office/drawing/2014/main" id="{E4D425BD-C2AD-0127-1451-4E4D9F090DAF}"/>
                </a:ext>
              </a:extLst>
            </p:cNvPr>
            <p:cNvCxnSpPr>
              <a:cxnSpLocks/>
              <a:stCxn id="14" idx="3"/>
              <a:endCxn id="1042" idx="2"/>
            </p:cNvCxnSpPr>
            <p:nvPr/>
          </p:nvCxnSpPr>
          <p:spPr>
            <a:xfrm>
              <a:off x="5424812" y="1272480"/>
              <a:ext cx="3747991" cy="416435"/>
            </a:xfrm>
            <a:prstGeom prst="bentConnector3">
              <a:avLst>
                <a:gd name="adj1" fmla="val 90000"/>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061" name="Connector: Elbow 1060">
              <a:extLst>
                <a:ext uri="{FF2B5EF4-FFF2-40B4-BE49-F238E27FC236}">
                  <a16:creationId xmlns:a16="http://schemas.microsoft.com/office/drawing/2014/main" id="{2D63EA4F-4A81-9BFE-E87B-CB4FC2615232}"/>
                </a:ext>
              </a:extLst>
            </p:cNvPr>
            <p:cNvCxnSpPr>
              <a:cxnSpLocks/>
              <a:stCxn id="14" idx="3"/>
              <a:endCxn id="1047" idx="2"/>
            </p:cNvCxnSpPr>
            <p:nvPr/>
          </p:nvCxnSpPr>
          <p:spPr>
            <a:xfrm>
              <a:off x="5424812" y="1272480"/>
              <a:ext cx="5628193" cy="413883"/>
            </a:xfrm>
            <a:prstGeom prst="bentConnector3">
              <a:avLst>
                <a:gd name="adj1" fmla="val 93829"/>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062" name="Oval 1061">
              <a:extLst>
                <a:ext uri="{FF2B5EF4-FFF2-40B4-BE49-F238E27FC236}">
                  <a16:creationId xmlns:a16="http://schemas.microsoft.com/office/drawing/2014/main" id="{78656035-AF4A-FFF1-E8BC-7800D824EBE9}"/>
                </a:ext>
              </a:extLst>
            </p:cNvPr>
            <p:cNvSpPr/>
            <p:nvPr/>
          </p:nvSpPr>
          <p:spPr>
            <a:xfrm>
              <a:off x="5739086" y="4166624"/>
              <a:ext cx="313706" cy="333452"/>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dirty="0">
                  <a:solidFill>
                    <a:schemeClr val="bg2">
                      <a:lumMod val="75000"/>
                    </a:schemeClr>
                  </a:solidFill>
                  <a:latin typeface="+mn-lt"/>
                  <a:ea typeface="+mn-ea"/>
                  <a:cs typeface="+mn-cs"/>
                </a:rPr>
                <a:t>X</a:t>
              </a:r>
              <a:endParaRPr lang="en-US" sz="2800" dirty="0">
                <a:solidFill>
                  <a:schemeClr val="bg2">
                    <a:lumMod val="75000"/>
                  </a:schemeClr>
                </a:solidFill>
              </a:endParaRPr>
            </a:p>
          </p:txBody>
        </p:sp>
        <p:cxnSp>
          <p:nvCxnSpPr>
            <p:cNvPr id="1063" name="Connector: Elbow 1062">
              <a:extLst>
                <a:ext uri="{FF2B5EF4-FFF2-40B4-BE49-F238E27FC236}">
                  <a16:creationId xmlns:a16="http://schemas.microsoft.com/office/drawing/2014/main" id="{F5CD2229-5CB2-6789-D328-1BF0B35950E6}"/>
                </a:ext>
              </a:extLst>
            </p:cNvPr>
            <p:cNvCxnSpPr>
              <a:cxnSpLocks/>
              <a:stCxn id="1078" idx="2"/>
              <a:endCxn id="1062" idx="2"/>
            </p:cNvCxnSpPr>
            <p:nvPr/>
          </p:nvCxnSpPr>
          <p:spPr>
            <a:xfrm rot="16200000" flipH="1">
              <a:off x="5243781" y="3838044"/>
              <a:ext cx="346443" cy="644167"/>
            </a:xfrm>
            <a:prstGeom prst="bentConnector2">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064" name="Connector: Elbow 1063">
              <a:extLst>
                <a:ext uri="{FF2B5EF4-FFF2-40B4-BE49-F238E27FC236}">
                  <a16:creationId xmlns:a16="http://schemas.microsoft.com/office/drawing/2014/main" id="{24E8D07C-5702-BAF2-EC89-108A6E06B06F}"/>
                </a:ext>
              </a:extLst>
            </p:cNvPr>
            <p:cNvCxnSpPr>
              <a:cxnSpLocks/>
              <a:stCxn id="1079" idx="2"/>
              <a:endCxn id="1065" idx="2"/>
            </p:cNvCxnSpPr>
            <p:nvPr/>
          </p:nvCxnSpPr>
          <p:spPr>
            <a:xfrm rot="16200000" flipH="1">
              <a:off x="6942040" y="3826745"/>
              <a:ext cx="353458" cy="659752"/>
            </a:xfrm>
            <a:prstGeom prst="bentConnector2">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065" name="Oval 1064">
              <a:extLst>
                <a:ext uri="{FF2B5EF4-FFF2-40B4-BE49-F238E27FC236}">
                  <a16:creationId xmlns:a16="http://schemas.microsoft.com/office/drawing/2014/main" id="{DE63A05F-E2CC-3D2B-9E08-8763333CFD8B}"/>
                </a:ext>
              </a:extLst>
            </p:cNvPr>
            <p:cNvSpPr/>
            <p:nvPr/>
          </p:nvSpPr>
          <p:spPr>
            <a:xfrm>
              <a:off x="7448645" y="4166624"/>
              <a:ext cx="313706" cy="333452"/>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bg2">
                      <a:lumMod val="75000"/>
                    </a:schemeClr>
                  </a:solidFill>
                  <a:latin typeface="+mn-lt"/>
                  <a:ea typeface="+mn-ea"/>
                  <a:cs typeface="+mn-cs"/>
                </a:rPr>
                <a:t>X</a:t>
              </a:r>
              <a:endParaRPr lang="en-US" sz="2800">
                <a:solidFill>
                  <a:schemeClr val="bg2">
                    <a:lumMod val="75000"/>
                  </a:schemeClr>
                </a:solidFill>
              </a:endParaRPr>
            </a:p>
          </p:txBody>
        </p:sp>
        <p:sp>
          <p:nvSpPr>
            <p:cNvPr id="1066" name="Oval 1065">
              <a:extLst>
                <a:ext uri="{FF2B5EF4-FFF2-40B4-BE49-F238E27FC236}">
                  <a16:creationId xmlns:a16="http://schemas.microsoft.com/office/drawing/2014/main" id="{16BEF5FC-C9ED-24C9-7542-2C7155FF2B98}"/>
                </a:ext>
              </a:extLst>
            </p:cNvPr>
            <p:cNvSpPr/>
            <p:nvPr/>
          </p:nvSpPr>
          <p:spPr>
            <a:xfrm>
              <a:off x="9162410" y="4166624"/>
              <a:ext cx="313706" cy="333452"/>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bg2">
                      <a:lumMod val="75000"/>
                    </a:schemeClr>
                  </a:solidFill>
                  <a:latin typeface="+mn-lt"/>
                  <a:ea typeface="+mn-ea"/>
                  <a:cs typeface="+mn-cs"/>
                </a:rPr>
                <a:t>X</a:t>
              </a:r>
              <a:endParaRPr lang="en-US" sz="2800">
                <a:solidFill>
                  <a:schemeClr val="bg2">
                    <a:lumMod val="75000"/>
                  </a:schemeClr>
                </a:solidFill>
              </a:endParaRPr>
            </a:p>
          </p:txBody>
        </p:sp>
        <p:sp>
          <p:nvSpPr>
            <p:cNvPr id="1067" name="Oval 1066">
              <a:extLst>
                <a:ext uri="{FF2B5EF4-FFF2-40B4-BE49-F238E27FC236}">
                  <a16:creationId xmlns:a16="http://schemas.microsoft.com/office/drawing/2014/main" id="{501C7080-7903-447E-0253-6F33DDEAF69D}"/>
                </a:ext>
              </a:extLst>
            </p:cNvPr>
            <p:cNvSpPr/>
            <p:nvPr/>
          </p:nvSpPr>
          <p:spPr>
            <a:xfrm>
              <a:off x="11054399" y="4166624"/>
              <a:ext cx="313706" cy="333452"/>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bg2">
                      <a:lumMod val="75000"/>
                    </a:schemeClr>
                  </a:solidFill>
                  <a:latin typeface="+mn-lt"/>
                  <a:ea typeface="+mn-ea"/>
                  <a:cs typeface="+mn-cs"/>
                </a:rPr>
                <a:t>X</a:t>
              </a:r>
              <a:endParaRPr lang="en-US" sz="2800">
                <a:solidFill>
                  <a:schemeClr val="bg2">
                    <a:lumMod val="75000"/>
                  </a:schemeClr>
                </a:solidFill>
              </a:endParaRPr>
            </a:p>
          </p:txBody>
        </p:sp>
        <p:cxnSp>
          <p:nvCxnSpPr>
            <p:cNvPr id="1068" name="Connector: Elbow 1067">
              <a:extLst>
                <a:ext uri="{FF2B5EF4-FFF2-40B4-BE49-F238E27FC236}">
                  <a16:creationId xmlns:a16="http://schemas.microsoft.com/office/drawing/2014/main" id="{E95C6CB2-BDC8-93E3-6D8B-5170C4AB3437}"/>
                </a:ext>
              </a:extLst>
            </p:cNvPr>
            <p:cNvCxnSpPr>
              <a:cxnSpLocks/>
              <a:stCxn id="1080" idx="2"/>
              <a:endCxn id="1066" idx="2"/>
            </p:cNvCxnSpPr>
            <p:nvPr/>
          </p:nvCxnSpPr>
          <p:spPr>
            <a:xfrm rot="16200000" flipH="1">
              <a:off x="8657461" y="3828400"/>
              <a:ext cx="353457" cy="656441"/>
            </a:xfrm>
            <a:prstGeom prst="bentConnector2">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069" name="Connector: Elbow 1068">
              <a:extLst>
                <a:ext uri="{FF2B5EF4-FFF2-40B4-BE49-F238E27FC236}">
                  <a16:creationId xmlns:a16="http://schemas.microsoft.com/office/drawing/2014/main" id="{A23B1BB6-9F2C-20D0-DD92-4B7F5430B50B}"/>
                </a:ext>
              </a:extLst>
            </p:cNvPr>
            <p:cNvCxnSpPr>
              <a:cxnSpLocks/>
              <a:stCxn id="1081" idx="2"/>
              <a:endCxn id="1067" idx="2"/>
            </p:cNvCxnSpPr>
            <p:nvPr/>
          </p:nvCxnSpPr>
          <p:spPr>
            <a:xfrm rot="16200000" flipH="1">
              <a:off x="10548212" y="3827162"/>
              <a:ext cx="349563" cy="662811"/>
            </a:xfrm>
            <a:prstGeom prst="bentConnector2">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070" name="Oval 1069">
              <a:extLst>
                <a:ext uri="{FF2B5EF4-FFF2-40B4-BE49-F238E27FC236}">
                  <a16:creationId xmlns:a16="http://schemas.microsoft.com/office/drawing/2014/main" id="{E9302441-0E23-ED96-9DD8-148291BF6600}"/>
                </a:ext>
              </a:extLst>
            </p:cNvPr>
            <p:cNvSpPr/>
            <p:nvPr/>
          </p:nvSpPr>
          <p:spPr>
            <a:xfrm>
              <a:off x="8536500" y="5088594"/>
              <a:ext cx="497967" cy="460310"/>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bg2">
                      <a:lumMod val="75000"/>
                    </a:schemeClr>
                  </a:solidFill>
                  <a:latin typeface="+mn-lt"/>
                  <a:ea typeface="+mn-ea"/>
                  <a:cs typeface="+mn-cs"/>
                </a:rPr>
                <a:t>+</a:t>
              </a:r>
              <a:endParaRPr lang="en-US" sz="2800">
                <a:solidFill>
                  <a:schemeClr val="bg2">
                    <a:lumMod val="75000"/>
                  </a:schemeClr>
                </a:solidFill>
              </a:endParaRPr>
            </a:p>
          </p:txBody>
        </p:sp>
        <p:cxnSp>
          <p:nvCxnSpPr>
            <p:cNvPr id="1071" name="Straight Arrow Connector 1070">
              <a:extLst>
                <a:ext uri="{FF2B5EF4-FFF2-40B4-BE49-F238E27FC236}">
                  <a16:creationId xmlns:a16="http://schemas.microsoft.com/office/drawing/2014/main" id="{8FA0FEDF-A250-5E6E-F0ED-1BA009B2068F}"/>
                </a:ext>
              </a:extLst>
            </p:cNvPr>
            <p:cNvCxnSpPr>
              <a:stCxn id="1062" idx="4"/>
              <a:endCxn id="1070" idx="2"/>
            </p:cNvCxnSpPr>
            <p:nvPr/>
          </p:nvCxnSpPr>
          <p:spPr>
            <a:xfrm>
              <a:off x="5895939" y="4500076"/>
              <a:ext cx="2640561" cy="818673"/>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072" name="Straight Arrow Connector 1071">
              <a:extLst>
                <a:ext uri="{FF2B5EF4-FFF2-40B4-BE49-F238E27FC236}">
                  <a16:creationId xmlns:a16="http://schemas.microsoft.com/office/drawing/2014/main" id="{31D96915-3AF2-F6E7-297C-0D55B5640F07}"/>
                </a:ext>
              </a:extLst>
            </p:cNvPr>
            <p:cNvCxnSpPr>
              <a:cxnSpLocks/>
              <a:stCxn id="1065" idx="4"/>
              <a:endCxn id="1070" idx="1"/>
            </p:cNvCxnSpPr>
            <p:nvPr/>
          </p:nvCxnSpPr>
          <p:spPr>
            <a:xfrm>
              <a:off x="7605498" y="4500077"/>
              <a:ext cx="1003928" cy="655929"/>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073" name="Straight Arrow Connector 1072">
              <a:extLst>
                <a:ext uri="{FF2B5EF4-FFF2-40B4-BE49-F238E27FC236}">
                  <a16:creationId xmlns:a16="http://schemas.microsoft.com/office/drawing/2014/main" id="{C9BDC843-3B58-E20A-B359-D2741BD1BB34}"/>
                </a:ext>
              </a:extLst>
            </p:cNvPr>
            <p:cNvCxnSpPr>
              <a:cxnSpLocks/>
              <a:stCxn id="1066" idx="4"/>
              <a:endCxn id="1070" idx="7"/>
            </p:cNvCxnSpPr>
            <p:nvPr/>
          </p:nvCxnSpPr>
          <p:spPr>
            <a:xfrm flipH="1">
              <a:off x="8961541" y="4500076"/>
              <a:ext cx="357722" cy="655929"/>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074" name="Straight Arrow Connector 1073">
              <a:extLst>
                <a:ext uri="{FF2B5EF4-FFF2-40B4-BE49-F238E27FC236}">
                  <a16:creationId xmlns:a16="http://schemas.microsoft.com/office/drawing/2014/main" id="{5BC11BD0-BA70-A75B-C44E-A79B35EB4EA3}"/>
                </a:ext>
              </a:extLst>
            </p:cNvPr>
            <p:cNvCxnSpPr>
              <a:cxnSpLocks/>
              <a:stCxn id="1067" idx="4"/>
              <a:endCxn id="1070" idx="6"/>
            </p:cNvCxnSpPr>
            <p:nvPr/>
          </p:nvCxnSpPr>
          <p:spPr>
            <a:xfrm flipH="1">
              <a:off x="9034467" y="4500078"/>
              <a:ext cx="2176785" cy="818672"/>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075" name="TextBox 1074">
              <a:extLst>
                <a:ext uri="{FF2B5EF4-FFF2-40B4-BE49-F238E27FC236}">
                  <a16:creationId xmlns:a16="http://schemas.microsoft.com/office/drawing/2014/main" id="{D9B74457-EE26-815F-D08A-545A3C0B3BA3}"/>
                </a:ext>
              </a:extLst>
            </p:cNvPr>
            <p:cNvSpPr txBox="1"/>
            <p:nvPr/>
          </p:nvSpPr>
          <p:spPr>
            <a:xfrm>
              <a:off x="7884061" y="5827883"/>
              <a:ext cx="1824228"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context vector</a:t>
              </a:r>
              <a:endParaRPr lang="en-CA" dirty="0">
                <a:solidFill>
                  <a:schemeClr val="bg2">
                    <a:lumMod val="75000"/>
                  </a:schemeClr>
                </a:solidFill>
              </a:endParaRPr>
            </a:p>
          </p:txBody>
        </p:sp>
        <p:cxnSp>
          <p:nvCxnSpPr>
            <p:cNvPr id="1076" name="Straight Arrow Connector 1075">
              <a:extLst>
                <a:ext uri="{FF2B5EF4-FFF2-40B4-BE49-F238E27FC236}">
                  <a16:creationId xmlns:a16="http://schemas.microsoft.com/office/drawing/2014/main" id="{646DC731-718F-EE2E-B871-07482A0A0AED}"/>
                </a:ext>
              </a:extLst>
            </p:cNvPr>
            <p:cNvCxnSpPr>
              <a:cxnSpLocks/>
              <a:stCxn id="1070" idx="4"/>
              <a:endCxn id="1075" idx="0"/>
            </p:cNvCxnSpPr>
            <p:nvPr/>
          </p:nvCxnSpPr>
          <p:spPr>
            <a:xfrm>
              <a:off x="8785484" y="5548904"/>
              <a:ext cx="10692" cy="278979"/>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077" name="Rectangle 1076">
              <a:extLst>
                <a:ext uri="{FF2B5EF4-FFF2-40B4-BE49-F238E27FC236}">
                  <a16:creationId xmlns:a16="http://schemas.microsoft.com/office/drawing/2014/main" id="{150FD923-28CE-B5E9-0441-B79549085B5D}"/>
                </a:ext>
              </a:extLst>
            </p:cNvPr>
            <p:cNvSpPr/>
            <p:nvPr/>
          </p:nvSpPr>
          <p:spPr>
            <a:xfrm>
              <a:off x="5437908" y="3086519"/>
              <a:ext cx="6198535" cy="237569"/>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60120">
                <a:spcAft>
                  <a:spcPts val="600"/>
                </a:spcAft>
              </a:pPr>
              <a:r>
                <a:rPr lang="en-US" sz="1890" kern="1200" dirty="0" err="1">
                  <a:solidFill>
                    <a:schemeClr val="bg2">
                      <a:lumMod val="75000"/>
                    </a:schemeClr>
                  </a:solidFill>
                  <a:latin typeface="+mn-lt"/>
                  <a:ea typeface="+mn-ea"/>
                  <a:cs typeface="+mn-cs"/>
                </a:rPr>
                <a:t>Softmax</a:t>
              </a:r>
              <a:endParaRPr lang="en-CA" dirty="0">
                <a:solidFill>
                  <a:schemeClr val="bg2">
                    <a:lumMod val="75000"/>
                  </a:schemeClr>
                </a:solidFill>
              </a:endParaRPr>
            </a:p>
          </p:txBody>
        </p:sp>
        <p:sp>
          <p:nvSpPr>
            <p:cNvPr id="1078" name="TextBox 1077">
              <a:extLst>
                <a:ext uri="{FF2B5EF4-FFF2-40B4-BE49-F238E27FC236}">
                  <a16:creationId xmlns:a16="http://schemas.microsoft.com/office/drawing/2014/main" id="{1143DF24-5614-D4BF-BDD2-A3994EF3C3C3}"/>
                </a:ext>
              </a:extLst>
            </p:cNvPr>
            <p:cNvSpPr txBox="1"/>
            <p:nvPr/>
          </p:nvSpPr>
          <p:spPr>
            <a:xfrm>
              <a:off x="4661118" y="3603725"/>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value1</a:t>
              </a:r>
              <a:endParaRPr lang="en-CA" dirty="0">
                <a:solidFill>
                  <a:schemeClr val="bg2">
                    <a:lumMod val="75000"/>
                  </a:schemeClr>
                </a:solidFill>
              </a:endParaRPr>
            </a:p>
          </p:txBody>
        </p:sp>
        <p:sp>
          <p:nvSpPr>
            <p:cNvPr id="1079" name="TextBox 1078">
              <a:extLst>
                <a:ext uri="{FF2B5EF4-FFF2-40B4-BE49-F238E27FC236}">
                  <a16:creationId xmlns:a16="http://schemas.microsoft.com/office/drawing/2014/main" id="{D3553D7B-62BE-D86B-3CCF-31804296C471}"/>
                </a:ext>
              </a:extLst>
            </p:cNvPr>
            <p:cNvSpPr txBox="1"/>
            <p:nvPr/>
          </p:nvSpPr>
          <p:spPr>
            <a:xfrm>
              <a:off x="6355092" y="3596710"/>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value2</a:t>
              </a:r>
              <a:endParaRPr lang="en-CA" dirty="0">
                <a:solidFill>
                  <a:schemeClr val="bg2">
                    <a:lumMod val="75000"/>
                  </a:schemeClr>
                </a:solidFill>
              </a:endParaRPr>
            </a:p>
          </p:txBody>
        </p:sp>
        <p:sp>
          <p:nvSpPr>
            <p:cNvPr id="1080" name="TextBox 1079">
              <a:extLst>
                <a:ext uri="{FF2B5EF4-FFF2-40B4-BE49-F238E27FC236}">
                  <a16:creationId xmlns:a16="http://schemas.microsoft.com/office/drawing/2014/main" id="{9921FAD8-51D2-4409-A70E-E807C12A45DA}"/>
                </a:ext>
              </a:extLst>
            </p:cNvPr>
            <p:cNvSpPr txBox="1"/>
            <p:nvPr/>
          </p:nvSpPr>
          <p:spPr>
            <a:xfrm>
              <a:off x="8072168" y="3596711"/>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value3</a:t>
              </a:r>
              <a:endParaRPr lang="en-CA" dirty="0">
                <a:solidFill>
                  <a:schemeClr val="bg2">
                    <a:lumMod val="75000"/>
                  </a:schemeClr>
                </a:solidFill>
              </a:endParaRPr>
            </a:p>
          </p:txBody>
        </p:sp>
        <p:sp>
          <p:nvSpPr>
            <p:cNvPr id="1081" name="TextBox 1080">
              <a:extLst>
                <a:ext uri="{FF2B5EF4-FFF2-40B4-BE49-F238E27FC236}">
                  <a16:creationId xmlns:a16="http://schemas.microsoft.com/office/drawing/2014/main" id="{20AD4A93-7AE6-79EC-8340-1A47EDB22418}"/>
                </a:ext>
              </a:extLst>
            </p:cNvPr>
            <p:cNvSpPr txBox="1"/>
            <p:nvPr/>
          </p:nvSpPr>
          <p:spPr>
            <a:xfrm>
              <a:off x="9957787" y="3600605"/>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bg2">
                      <a:lumMod val="75000"/>
                    </a:schemeClr>
                  </a:solidFill>
                  <a:latin typeface="+mn-lt"/>
                  <a:ea typeface="+mn-ea"/>
                  <a:cs typeface="+mn-cs"/>
                </a:rPr>
                <a:t>valueN</a:t>
              </a:r>
              <a:endParaRPr lang="en-CA" dirty="0">
                <a:solidFill>
                  <a:schemeClr val="bg2">
                    <a:lumMod val="75000"/>
                  </a:schemeClr>
                </a:solidFill>
              </a:endParaRPr>
            </a:p>
          </p:txBody>
        </p:sp>
      </p:grpSp>
      <p:sp>
        <p:nvSpPr>
          <p:cNvPr id="3" name="TextBox 2">
            <a:extLst>
              <a:ext uri="{FF2B5EF4-FFF2-40B4-BE49-F238E27FC236}">
                <a16:creationId xmlns:a16="http://schemas.microsoft.com/office/drawing/2014/main" id="{00045809-657E-7C97-DFCC-619E2AA05605}"/>
              </a:ext>
            </a:extLst>
          </p:cNvPr>
          <p:cNvSpPr txBox="1"/>
          <p:nvPr/>
        </p:nvSpPr>
        <p:spPr>
          <a:xfrm>
            <a:off x="9912542" y="202238"/>
            <a:ext cx="740591" cy="999825"/>
          </a:xfrm>
          <a:prstGeom prst="rect">
            <a:avLst/>
          </a:prstGeom>
          <a:noFill/>
        </p:spPr>
        <p:txBody>
          <a:bodyPr wrap="square" rtlCol="0">
            <a:spAutoFit/>
          </a:bodyPr>
          <a:lstStyle/>
          <a:p>
            <a:pPr defTabSz="748894">
              <a:spcAft>
                <a:spcPts val="630"/>
              </a:spcAft>
            </a:pPr>
            <a:r>
              <a:rPr lang="en-US" sz="5897" kern="1200" dirty="0">
                <a:solidFill>
                  <a:schemeClr val="bg2">
                    <a:lumMod val="90000"/>
                  </a:schemeClr>
                </a:solidFill>
                <a:latin typeface="+mn-lt"/>
                <a:ea typeface="+mn-ea"/>
                <a:cs typeface="+mn-cs"/>
              </a:rPr>
              <a:t>…</a:t>
            </a:r>
            <a:endParaRPr lang="en-CA" dirty="0">
              <a:solidFill>
                <a:schemeClr val="bg2">
                  <a:lumMod val="90000"/>
                </a:schemeClr>
              </a:solidFill>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FD86D01-2948-8C22-4713-B5BDA3DCDC3F}"/>
                  </a:ext>
                </a:extLst>
              </p:cNvPr>
              <p:cNvSpPr/>
              <p:nvPr/>
            </p:nvSpPr>
            <p:spPr>
              <a:xfrm>
                <a:off x="5029199" y="2230371"/>
                <a:ext cx="6253304" cy="143533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CA" smtClean="0">
                          <a:solidFill>
                            <a:schemeClr val="tx1"/>
                          </a:solidFill>
                        </a:rPr>
                        <m:t>Attention</m:t>
                      </m:r>
                      <m:r>
                        <m:rPr>
                          <m:nor/>
                        </m:rPr>
                        <a:rPr lang="en-CA" smtClean="0">
                          <a:solidFill>
                            <a:schemeClr val="tx1"/>
                          </a:solidFill>
                        </a:rPr>
                        <m:t>(</m:t>
                      </m:r>
                      <m:r>
                        <m:rPr>
                          <m:nor/>
                        </m:rPr>
                        <a:rPr lang="en-CA" smtClean="0">
                          <a:solidFill>
                            <a:schemeClr val="tx1"/>
                          </a:solidFill>
                        </a:rPr>
                        <m:t>Q</m:t>
                      </m:r>
                      <m:r>
                        <m:rPr>
                          <m:nor/>
                        </m:rPr>
                        <a:rPr lang="en-CA" smtClean="0">
                          <a:solidFill>
                            <a:schemeClr val="tx1"/>
                          </a:solidFill>
                        </a:rPr>
                        <m:t>, </m:t>
                      </m:r>
                      <m:r>
                        <m:rPr>
                          <m:nor/>
                        </m:rPr>
                        <a:rPr lang="en-CA" smtClean="0">
                          <a:solidFill>
                            <a:schemeClr val="tx1"/>
                          </a:solidFill>
                        </a:rPr>
                        <m:t>K</m:t>
                      </m:r>
                      <m:r>
                        <m:rPr>
                          <m:nor/>
                        </m:rPr>
                        <a:rPr lang="en-CA" smtClean="0">
                          <a:solidFill>
                            <a:schemeClr val="tx1"/>
                          </a:solidFill>
                        </a:rPr>
                        <m:t>, </m:t>
                      </m:r>
                      <m:r>
                        <m:rPr>
                          <m:nor/>
                        </m:rPr>
                        <a:rPr lang="en-CA" smtClean="0">
                          <a:solidFill>
                            <a:schemeClr val="tx1"/>
                          </a:solidFill>
                        </a:rPr>
                        <m:t>V</m:t>
                      </m:r>
                      <m:r>
                        <m:rPr>
                          <m:nor/>
                        </m:rPr>
                        <a:rPr lang="en-CA" smtClean="0">
                          <a:solidFill>
                            <a:schemeClr val="tx1"/>
                          </a:solidFill>
                        </a:rPr>
                        <m:t> ) =</m:t>
                      </m:r>
                      <m:r>
                        <m:rPr>
                          <m:nor/>
                        </m:rPr>
                        <a:rPr lang="en-US" b="0" i="0" smtClean="0">
                          <a:solidFill>
                            <a:schemeClr val="tx1"/>
                          </a:solidFill>
                        </a:rPr>
                        <m:t> </m:t>
                      </m:r>
                      <m:r>
                        <a:rPr lang="en-US" sz="1800" b="0" i="1" smtClean="0">
                          <a:solidFill>
                            <a:schemeClr val="tx1"/>
                          </a:solidFill>
                          <a:latin typeface="Cambria Math" panose="02040503050406030204" pitchFamily="18" charset="0"/>
                        </a:rPr>
                        <m:t>𝑆𝑜𝑓𝑡𝑚𝑎𝑥</m:t>
                      </m:r>
                      <m:d>
                        <m:dPr>
                          <m:ctrlPr>
                            <a:rPr lang="en-US" sz="1800" b="0" i="1">
                              <a:solidFill>
                                <a:schemeClr val="tx1"/>
                              </a:solidFill>
                              <a:latin typeface="Cambria Math" panose="02040503050406030204" pitchFamily="18" charset="0"/>
                            </a:rPr>
                          </m:ctrlPr>
                        </m:dPr>
                        <m:e>
                          <m:f>
                            <m:fPr>
                              <m:ctrlPr>
                                <a:rPr lang="en-US" sz="1800" b="0" i="1">
                                  <a:solidFill>
                                    <a:schemeClr val="tx1"/>
                                  </a:solidFill>
                                  <a:latin typeface="Cambria Math" panose="02040503050406030204" pitchFamily="18" charset="0"/>
                                </a:rPr>
                              </m:ctrlPr>
                            </m:fPr>
                            <m:num>
                              <m:r>
                                <a:rPr lang="en-US" sz="1800" b="0" i="1">
                                  <a:solidFill>
                                    <a:schemeClr val="tx1"/>
                                  </a:solidFill>
                                  <a:latin typeface="Cambria Math" panose="02040503050406030204" pitchFamily="18" charset="0"/>
                                </a:rPr>
                                <m:t>𝑄𝐾</m:t>
                              </m:r>
                              <m:r>
                                <a:rPr lang="en-US" sz="1800" b="0" i="1" baseline="30000">
                                  <a:solidFill>
                                    <a:schemeClr val="tx1"/>
                                  </a:solidFill>
                                  <a:latin typeface="Cambria Math" panose="02040503050406030204" pitchFamily="18" charset="0"/>
                                </a:rPr>
                                <m:t>𝑇</m:t>
                              </m:r>
                            </m:num>
                            <m:den>
                              <m:r>
                                <a:rPr lang="en-US" sz="1800" b="0" i="1">
                                  <a:solidFill>
                                    <a:schemeClr val="tx1"/>
                                  </a:solidFill>
                                  <a:latin typeface="Cambria Math" panose="02040503050406030204" pitchFamily="18" charset="0"/>
                                </a:rPr>
                                <m:t>√</m:t>
                              </m:r>
                              <m:r>
                                <a:rPr lang="en-US" sz="1800" b="0" i="1">
                                  <a:solidFill>
                                    <a:schemeClr val="tx1"/>
                                  </a:solidFill>
                                  <a:latin typeface="Cambria Math" panose="02040503050406030204" pitchFamily="18" charset="0"/>
                                </a:rPr>
                                <m:t>𝑑𝑘</m:t>
                              </m:r>
                              <m:r>
                                <a:rPr lang="en-US" sz="1800" b="0" i="1">
                                  <a:solidFill>
                                    <a:schemeClr val="tx1"/>
                                  </a:solidFill>
                                  <a:latin typeface="Cambria Math" panose="02040503050406030204" pitchFamily="18" charset="0"/>
                                </a:rPr>
                                <m:t> </m:t>
                              </m:r>
                            </m:den>
                          </m:f>
                        </m:e>
                      </m:d>
                      <m:r>
                        <a:rPr lang="en-US" sz="1800" b="0" i="1" smtClean="0">
                          <a:solidFill>
                            <a:schemeClr val="tx1"/>
                          </a:solidFill>
                          <a:latin typeface="Cambria Math" panose="02040503050406030204" pitchFamily="18" charset="0"/>
                        </a:rPr>
                        <m:t>∗ </m:t>
                      </m:r>
                      <m:r>
                        <a:rPr lang="en-US" sz="1800" b="0" i="1">
                          <a:solidFill>
                            <a:schemeClr val="tx1"/>
                          </a:solidFill>
                          <a:latin typeface="Cambria Math" panose="02040503050406030204" pitchFamily="18" charset="0"/>
                        </a:rPr>
                        <m:t>𝑉</m:t>
                      </m:r>
                    </m:oMath>
                  </m:oMathPara>
                </a14:m>
                <a:endParaRPr lang="en-CA" dirty="0">
                  <a:solidFill>
                    <a:schemeClr val="tx1"/>
                  </a:solidFill>
                </a:endParaRPr>
              </a:p>
            </p:txBody>
          </p:sp>
        </mc:Choice>
        <mc:Fallback xmlns="">
          <p:sp>
            <p:nvSpPr>
              <p:cNvPr id="5" name="Rectangle 4">
                <a:extLst>
                  <a:ext uri="{FF2B5EF4-FFF2-40B4-BE49-F238E27FC236}">
                    <a16:creationId xmlns:a16="http://schemas.microsoft.com/office/drawing/2014/main" id="{BFD86D01-2948-8C22-4713-B5BDA3DCDC3F}"/>
                  </a:ext>
                </a:extLst>
              </p:cNvPr>
              <p:cNvSpPr>
                <a:spLocks noRot="1" noChangeAspect="1" noMove="1" noResize="1" noEditPoints="1" noAdjustHandles="1" noChangeArrowheads="1" noChangeShapeType="1" noTextEdit="1"/>
              </p:cNvSpPr>
              <p:nvPr/>
            </p:nvSpPr>
            <p:spPr>
              <a:xfrm>
                <a:off x="5029199" y="2230371"/>
                <a:ext cx="6253304" cy="1435332"/>
              </a:xfrm>
              <a:prstGeom prst="rect">
                <a:avLst/>
              </a:prstGeom>
              <a:blipFill>
                <a:blip r:embed="rId2"/>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40827254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9" name="Rectangle 114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635000" y="640823"/>
            <a:ext cx="3418659" cy="5583148"/>
          </a:xfrm>
        </p:spPr>
        <p:txBody>
          <a:bodyPr anchor="ctr">
            <a:normAutofit/>
          </a:bodyPr>
          <a:lstStyle/>
          <a:p>
            <a:r>
              <a:rPr lang="en-US" sz="5400" dirty="0"/>
              <a:t>Example: Self attention weights</a:t>
            </a:r>
            <a:endParaRPr lang="en-CA" sz="5400" dirty="0"/>
          </a:p>
        </p:txBody>
      </p:sp>
      <p:sp>
        <p:nvSpPr>
          <p:cNvPr id="115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Table 3">
            <a:extLst>
              <a:ext uri="{FF2B5EF4-FFF2-40B4-BE49-F238E27FC236}">
                <a16:creationId xmlns:a16="http://schemas.microsoft.com/office/drawing/2014/main" id="{606249C8-0ADA-7C26-31EF-A57D1992387C}"/>
              </a:ext>
            </a:extLst>
          </p:cNvPr>
          <p:cNvGraphicFramePr>
            <a:graphicFrameLocks noGrp="1"/>
          </p:cNvGraphicFramePr>
          <p:nvPr/>
        </p:nvGraphicFramePr>
        <p:xfrm>
          <a:off x="4611441" y="221766"/>
          <a:ext cx="7192864" cy="6380744"/>
        </p:xfrm>
        <a:graphic>
          <a:graphicData uri="http://schemas.openxmlformats.org/drawingml/2006/table">
            <a:tbl>
              <a:tblPr firstRow="1" bandRow="1">
                <a:tableStyleId>{5C22544A-7EE6-4342-B048-85BDC9FD1C3A}</a:tableStyleId>
              </a:tblPr>
              <a:tblGrid>
                <a:gridCol w="899108">
                  <a:extLst>
                    <a:ext uri="{9D8B030D-6E8A-4147-A177-3AD203B41FA5}">
                      <a16:colId xmlns:a16="http://schemas.microsoft.com/office/drawing/2014/main" val="2377466713"/>
                    </a:ext>
                  </a:extLst>
                </a:gridCol>
                <a:gridCol w="899108">
                  <a:extLst>
                    <a:ext uri="{9D8B030D-6E8A-4147-A177-3AD203B41FA5}">
                      <a16:colId xmlns:a16="http://schemas.microsoft.com/office/drawing/2014/main" val="2388932629"/>
                    </a:ext>
                  </a:extLst>
                </a:gridCol>
                <a:gridCol w="899108">
                  <a:extLst>
                    <a:ext uri="{9D8B030D-6E8A-4147-A177-3AD203B41FA5}">
                      <a16:colId xmlns:a16="http://schemas.microsoft.com/office/drawing/2014/main" val="1558027811"/>
                    </a:ext>
                  </a:extLst>
                </a:gridCol>
                <a:gridCol w="899108">
                  <a:extLst>
                    <a:ext uri="{9D8B030D-6E8A-4147-A177-3AD203B41FA5}">
                      <a16:colId xmlns:a16="http://schemas.microsoft.com/office/drawing/2014/main" val="3292141646"/>
                    </a:ext>
                  </a:extLst>
                </a:gridCol>
                <a:gridCol w="899108">
                  <a:extLst>
                    <a:ext uri="{9D8B030D-6E8A-4147-A177-3AD203B41FA5}">
                      <a16:colId xmlns:a16="http://schemas.microsoft.com/office/drawing/2014/main" val="2960448998"/>
                    </a:ext>
                  </a:extLst>
                </a:gridCol>
                <a:gridCol w="899108">
                  <a:extLst>
                    <a:ext uri="{9D8B030D-6E8A-4147-A177-3AD203B41FA5}">
                      <a16:colId xmlns:a16="http://schemas.microsoft.com/office/drawing/2014/main" val="158686030"/>
                    </a:ext>
                  </a:extLst>
                </a:gridCol>
                <a:gridCol w="899108">
                  <a:extLst>
                    <a:ext uri="{9D8B030D-6E8A-4147-A177-3AD203B41FA5}">
                      <a16:colId xmlns:a16="http://schemas.microsoft.com/office/drawing/2014/main" val="4125449032"/>
                    </a:ext>
                  </a:extLst>
                </a:gridCol>
                <a:gridCol w="899108">
                  <a:extLst>
                    <a:ext uri="{9D8B030D-6E8A-4147-A177-3AD203B41FA5}">
                      <a16:colId xmlns:a16="http://schemas.microsoft.com/office/drawing/2014/main" val="3438961492"/>
                    </a:ext>
                  </a:extLst>
                </a:gridCol>
              </a:tblGrid>
              <a:tr h="79759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dirty="0"/>
                        <a:t>Alice</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visited</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the</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bank</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to</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deposit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money</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2753563"/>
                  </a:ext>
                </a:extLst>
              </a:tr>
              <a:tr h="797593">
                <a:tc>
                  <a:txBody>
                    <a:bodyPr/>
                    <a:lstStyle/>
                    <a:p>
                      <a:r>
                        <a:rPr lang="en-US" dirty="0">
                          <a:solidFill>
                            <a:schemeClr val="bg1"/>
                          </a:solidFill>
                        </a:rPr>
                        <a:t>Alice</a:t>
                      </a:r>
                      <a:endParaRPr lang="en-CA"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dirty="0"/>
                        <a:t>0.1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0.01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0.09</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8288702"/>
                  </a:ext>
                </a:extLst>
              </a:tr>
              <a:tr h="797593">
                <a:tc>
                  <a:txBody>
                    <a:bodyPr/>
                    <a:lstStyle/>
                    <a:p>
                      <a:r>
                        <a:rPr lang="en-US" dirty="0">
                          <a:solidFill>
                            <a:schemeClr val="bg1"/>
                          </a:solidFill>
                        </a:rPr>
                        <a:t>visited</a:t>
                      </a:r>
                      <a:endParaRPr lang="en-CA"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dirty="0"/>
                        <a:t>0.3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0.04</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0.06</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91565110"/>
                  </a:ext>
                </a:extLst>
              </a:tr>
              <a:tr h="797593">
                <a:tc>
                  <a:txBody>
                    <a:bodyPr/>
                    <a:lstStyle/>
                    <a:p>
                      <a:r>
                        <a:rPr lang="en-US" dirty="0">
                          <a:solidFill>
                            <a:schemeClr val="bg1"/>
                          </a:solidFill>
                        </a:rPr>
                        <a:t>the</a:t>
                      </a:r>
                      <a:endParaRPr lang="en-CA"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dirty="0"/>
                        <a:t>0.1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0097889"/>
                  </a:ext>
                </a:extLst>
              </a:tr>
              <a:tr h="797593">
                <a:tc>
                  <a:txBody>
                    <a:bodyPr/>
                    <a:lstStyle/>
                    <a:p>
                      <a:r>
                        <a:rPr lang="en-US" dirty="0">
                          <a:solidFill>
                            <a:schemeClr val="bg1"/>
                          </a:solidFill>
                        </a:rPr>
                        <a:t>bank</a:t>
                      </a:r>
                      <a:endParaRPr lang="en-CA"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dirty="0"/>
                        <a:t>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0.08</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7533277"/>
                  </a:ext>
                </a:extLst>
              </a:tr>
              <a:tr h="797593">
                <a:tc>
                  <a:txBody>
                    <a:bodyPr/>
                    <a:lstStyle/>
                    <a:p>
                      <a:r>
                        <a:rPr lang="en-US" dirty="0">
                          <a:solidFill>
                            <a:schemeClr val="bg1"/>
                          </a:solidFill>
                        </a:rPr>
                        <a:t>to</a:t>
                      </a:r>
                      <a:endParaRPr lang="en-CA"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dirty="0"/>
                        <a:t>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0080611"/>
                  </a:ext>
                </a:extLst>
              </a:tr>
              <a:tr h="797593">
                <a:tc>
                  <a:txBody>
                    <a:bodyPr/>
                    <a:lstStyle/>
                    <a:p>
                      <a:r>
                        <a:rPr lang="en-US" dirty="0">
                          <a:solidFill>
                            <a:schemeClr val="bg1"/>
                          </a:solidFill>
                        </a:rPr>
                        <a:t>deposit</a:t>
                      </a:r>
                      <a:endParaRPr lang="en-CA"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dirty="0"/>
                        <a:t>0.1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0.05</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0.05</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0785576"/>
                  </a:ext>
                </a:extLst>
              </a:tr>
              <a:tr h="797593">
                <a:tc>
                  <a:txBody>
                    <a:bodyPr/>
                    <a:lstStyle/>
                    <a:p>
                      <a:r>
                        <a:rPr lang="en-US" dirty="0">
                          <a:solidFill>
                            <a:schemeClr val="bg1"/>
                          </a:solidFill>
                        </a:rPr>
                        <a:t>money</a:t>
                      </a:r>
                      <a:endParaRPr lang="en-CA"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dirty="0"/>
                        <a:t>0.1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0.0</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0.01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0.4</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0.09</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7310322"/>
                  </a:ext>
                </a:extLst>
              </a:tr>
            </a:tbl>
          </a:graphicData>
        </a:graphic>
      </p:graphicFrame>
    </p:spTree>
    <p:extLst>
      <p:ext uri="{BB962C8B-B14F-4D97-AF65-F5344CB8AC3E}">
        <p14:creationId xmlns:p14="http://schemas.microsoft.com/office/powerpoint/2010/main" val="3164416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Content Placeholder 27" descr="Abstract network of node and mesh">
            <a:extLst>
              <a:ext uri="{FF2B5EF4-FFF2-40B4-BE49-F238E27FC236}">
                <a16:creationId xmlns:a16="http://schemas.microsoft.com/office/drawing/2014/main" id="{37994C09-36E2-C189-E3EE-F626914A42C4}"/>
              </a:ext>
            </a:extLst>
          </p:cNvPr>
          <p:cNvPicPr>
            <a:picLocks noGrp="1" noChangeAspect="1"/>
          </p:cNvPicPr>
          <p:nvPr>
            <p:ph idx="1"/>
          </p:nvPr>
        </p:nvPicPr>
        <p:blipFill rotWithShape="1">
          <a:blip r:embed="rId2"/>
          <a:srcRect t="1416" b="23584"/>
          <a:stretch/>
        </p:blipFill>
        <p:spPr>
          <a:xfrm>
            <a:off x="20" y="10"/>
            <a:ext cx="12191980" cy="6857990"/>
          </a:xfrm>
          <a:prstGeom prst="rect">
            <a:avLst/>
          </a:prstGeom>
        </p:spPr>
      </p:pic>
      <p:sp useBgFill="1">
        <p:nvSpPr>
          <p:cNvPr id="33" name="Rectangle 32">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ECFB8F-174E-FBD2-6DA2-43BE97AF68B8}"/>
              </a:ext>
            </a:extLst>
          </p:cNvPr>
          <p:cNvSpPr>
            <a:spLocks noGrp="1"/>
          </p:cNvSpPr>
          <p:nvPr>
            <p:ph type="title"/>
          </p:nvPr>
        </p:nvSpPr>
        <p:spPr>
          <a:xfrm>
            <a:off x="2090528" y="2299176"/>
            <a:ext cx="4131368" cy="1571164"/>
          </a:xfrm>
        </p:spPr>
        <p:txBody>
          <a:bodyPr vert="horz" lIns="91440" tIns="45720" rIns="91440" bIns="45720" rtlCol="0" anchor="t">
            <a:normAutofit/>
          </a:bodyPr>
          <a:lstStyle/>
          <a:p>
            <a:r>
              <a:rPr lang="en-US" sz="3600"/>
              <a:t>Background</a:t>
            </a:r>
          </a:p>
        </p:txBody>
      </p:sp>
      <p:cxnSp>
        <p:nvCxnSpPr>
          <p:cNvPr id="35" name="Straight Connector 34">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54746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0" name="Rectangle 105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630936" y="640080"/>
            <a:ext cx="4818888" cy="1481328"/>
          </a:xfrm>
        </p:spPr>
        <p:txBody>
          <a:bodyPr anchor="b">
            <a:normAutofit/>
          </a:bodyPr>
          <a:lstStyle/>
          <a:p>
            <a:r>
              <a:rPr lang="en-US" sz="5400" dirty="0"/>
              <a:t>Causal attention</a:t>
            </a:r>
            <a:endParaRPr lang="en-CA" sz="5400" dirty="0"/>
          </a:p>
        </p:txBody>
      </p:sp>
      <p:sp>
        <p:nvSpPr>
          <p:cNvPr id="106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C3966D-F522-27E2-BB88-9797885CD381}"/>
              </a:ext>
            </a:extLst>
          </p:cNvPr>
          <p:cNvSpPr>
            <a:spLocks noGrp="1"/>
          </p:cNvSpPr>
          <p:nvPr>
            <p:ph idx="1"/>
          </p:nvPr>
        </p:nvSpPr>
        <p:spPr>
          <a:xfrm>
            <a:off x="630936" y="2660904"/>
            <a:ext cx="4818888" cy="3547872"/>
          </a:xfrm>
        </p:spPr>
        <p:txBody>
          <a:bodyPr anchor="t">
            <a:normAutofit/>
          </a:bodyPr>
          <a:lstStyle/>
          <a:p>
            <a:r>
              <a:rPr lang="en-US" sz="2200" dirty="0"/>
              <a:t>Attention between a token and all the previous tokens in the sequence</a:t>
            </a:r>
          </a:p>
          <a:p>
            <a:r>
              <a:rPr lang="en-US" sz="2200" dirty="0"/>
              <a:t>Future tokens are ignored/masked</a:t>
            </a:r>
          </a:p>
          <a:p>
            <a:pPr marL="0" indent="0">
              <a:buNone/>
            </a:pPr>
            <a:endParaRPr lang="en-CA" sz="2200" dirty="0"/>
          </a:p>
        </p:txBody>
      </p:sp>
      <p:grpSp>
        <p:nvGrpSpPr>
          <p:cNvPr id="4" name="Group 3">
            <a:extLst>
              <a:ext uri="{FF2B5EF4-FFF2-40B4-BE49-F238E27FC236}">
                <a16:creationId xmlns:a16="http://schemas.microsoft.com/office/drawing/2014/main" id="{745931A4-4E37-794C-86BB-582D0026DD55}"/>
              </a:ext>
            </a:extLst>
          </p:cNvPr>
          <p:cNvGrpSpPr/>
          <p:nvPr/>
        </p:nvGrpSpPr>
        <p:grpSpPr>
          <a:xfrm>
            <a:off x="6099048" y="1934373"/>
            <a:ext cx="5458967" cy="2989251"/>
            <a:chOff x="794643" y="1971494"/>
            <a:chExt cx="3627474" cy="1986352"/>
          </a:xfrm>
        </p:grpSpPr>
        <p:grpSp>
          <p:nvGrpSpPr>
            <p:cNvPr id="5" name="Group 4">
              <a:extLst>
                <a:ext uri="{FF2B5EF4-FFF2-40B4-BE49-F238E27FC236}">
                  <a16:creationId xmlns:a16="http://schemas.microsoft.com/office/drawing/2014/main" id="{4F819076-A969-C113-0294-469CCF074EA2}"/>
                </a:ext>
              </a:extLst>
            </p:cNvPr>
            <p:cNvGrpSpPr/>
            <p:nvPr/>
          </p:nvGrpSpPr>
          <p:grpSpPr>
            <a:xfrm>
              <a:off x="794643" y="1971494"/>
              <a:ext cx="3627474" cy="1579781"/>
              <a:chOff x="1347536" y="2391480"/>
              <a:chExt cx="3627474" cy="1579781"/>
            </a:xfrm>
          </p:grpSpPr>
          <p:sp>
            <p:nvSpPr>
              <p:cNvPr id="7" name="Rectangle: Rounded Corners 6">
                <a:extLst>
                  <a:ext uri="{FF2B5EF4-FFF2-40B4-BE49-F238E27FC236}">
                    <a16:creationId xmlns:a16="http://schemas.microsoft.com/office/drawing/2014/main" id="{1F84D939-7F57-9154-B708-981EDDFA79DF}"/>
                  </a:ext>
                </a:extLst>
              </p:cNvPr>
              <p:cNvSpPr/>
              <p:nvPr/>
            </p:nvSpPr>
            <p:spPr>
              <a:xfrm>
                <a:off x="2685466" y="3131289"/>
                <a:ext cx="951614" cy="83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F198460F-B65D-007A-A627-FC40D883C208}"/>
                  </a:ext>
                </a:extLst>
              </p:cNvPr>
              <p:cNvSpPr/>
              <p:nvPr/>
            </p:nvSpPr>
            <p:spPr>
              <a:xfrm>
                <a:off x="4023396" y="3131289"/>
                <a:ext cx="951614" cy="83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112E3FD7-512E-2A2D-5B79-B23EB106BC4C}"/>
                  </a:ext>
                </a:extLst>
              </p:cNvPr>
              <p:cNvSpPr/>
              <p:nvPr/>
            </p:nvSpPr>
            <p:spPr>
              <a:xfrm>
                <a:off x="1347536" y="3131289"/>
                <a:ext cx="951614" cy="83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0" name="Arrow: Curved Up 9">
                <a:extLst>
                  <a:ext uri="{FF2B5EF4-FFF2-40B4-BE49-F238E27FC236}">
                    <a16:creationId xmlns:a16="http://schemas.microsoft.com/office/drawing/2014/main" id="{510B18EB-5BE4-C9FD-4387-E4617A53A56B}"/>
                  </a:ext>
                </a:extLst>
              </p:cNvPr>
              <p:cNvSpPr/>
              <p:nvPr/>
            </p:nvSpPr>
            <p:spPr>
              <a:xfrm rot="10800000">
                <a:off x="1772089" y="2578394"/>
                <a:ext cx="1389182" cy="542262"/>
              </a:xfrm>
              <a:prstGeom prst="curvedUp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1" name="Arrow: Curved Up 10">
                <a:extLst>
                  <a:ext uri="{FF2B5EF4-FFF2-40B4-BE49-F238E27FC236}">
                    <a16:creationId xmlns:a16="http://schemas.microsoft.com/office/drawing/2014/main" id="{3F3C498A-E487-7F2C-BEDA-44E4898EBBD6}"/>
                  </a:ext>
                </a:extLst>
              </p:cNvPr>
              <p:cNvSpPr/>
              <p:nvPr/>
            </p:nvSpPr>
            <p:spPr>
              <a:xfrm rot="10800000">
                <a:off x="3110023" y="2589027"/>
                <a:ext cx="1389180" cy="542261"/>
              </a:xfrm>
              <a:prstGeom prst="curvedUp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2" name="Arrow: Curved Up 11">
                <a:extLst>
                  <a:ext uri="{FF2B5EF4-FFF2-40B4-BE49-F238E27FC236}">
                    <a16:creationId xmlns:a16="http://schemas.microsoft.com/office/drawing/2014/main" id="{A0F98EE0-FCF2-7D28-4698-083F6788B4E7}"/>
                  </a:ext>
                </a:extLst>
              </p:cNvPr>
              <p:cNvSpPr/>
              <p:nvPr/>
            </p:nvSpPr>
            <p:spPr>
              <a:xfrm rot="10800000">
                <a:off x="1435395" y="2391480"/>
                <a:ext cx="3275962" cy="731520"/>
              </a:xfrm>
              <a:prstGeom prst="curvedUp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6" name="TextBox 5">
              <a:extLst>
                <a:ext uri="{FF2B5EF4-FFF2-40B4-BE49-F238E27FC236}">
                  <a16:creationId xmlns:a16="http://schemas.microsoft.com/office/drawing/2014/main" id="{9CF00321-7B0C-3D12-B2C6-BA8AE2FE8F2F}"/>
                </a:ext>
              </a:extLst>
            </p:cNvPr>
            <p:cNvSpPr txBox="1"/>
            <p:nvPr/>
          </p:nvSpPr>
          <p:spPr>
            <a:xfrm>
              <a:off x="1758559" y="3588514"/>
              <a:ext cx="1711944" cy="369332"/>
            </a:xfrm>
            <a:prstGeom prst="rect">
              <a:avLst/>
            </a:prstGeom>
            <a:noFill/>
          </p:spPr>
          <p:txBody>
            <a:bodyPr wrap="none" rtlCol="0">
              <a:spAutoFit/>
            </a:bodyPr>
            <a:lstStyle/>
            <a:p>
              <a:pPr defTabSz="1371600">
                <a:spcAft>
                  <a:spcPts val="600"/>
                </a:spcAft>
              </a:pPr>
              <a:r>
                <a:rPr lang="en-US" sz="2700" kern="1200">
                  <a:solidFill>
                    <a:schemeClr val="tx1"/>
                  </a:solidFill>
                  <a:latin typeface="+mn-lt"/>
                  <a:ea typeface="+mn-ea"/>
                  <a:cs typeface="+mn-cs"/>
                </a:rPr>
                <a:t>Causal attention</a:t>
              </a:r>
              <a:endParaRPr lang="en-CA"/>
            </a:p>
          </p:txBody>
        </p:sp>
      </p:grpSp>
    </p:spTree>
    <p:extLst>
      <p:ext uri="{BB962C8B-B14F-4D97-AF65-F5344CB8AC3E}">
        <p14:creationId xmlns:p14="http://schemas.microsoft.com/office/powerpoint/2010/main" val="159761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9" name="Rectangle 114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635000" y="640823"/>
            <a:ext cx="3418659" cy="5583148"/>
          </a:xfrm>
        </p:spPr>
        <p:txBody>
          <a:bodyPr anchor="ctr">
            <a:normAutofit/>
          </a:bodyPr>
          <a:lstStyle/>
          <a:p>
            <a:r>
              <a:rPr lang="en-US" sz="5400" dirty="0"/>
              <a:t>Example: Causal attention weights</a:t>
            </a:r>
            <a:endParaRPr lang="en-CA" sz="5400" dirty="0"/>
          </a:p>
        </p:txBody>
      </p:sp>
      <p:sp>
        <p:nvSpPr>
          <p:cNvPr id="115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606249C8-0ADA-7C26-31EF-A57D1992387C}"/>
              </a:ext>
            </a:extLst>
          </p:cNvPr>
          <p:cNvGraphicFramePr>
            <a:graphicFrameLocks noGrp="1"/>
          </p:cNvGraphicFramePr>
          <p:nvPr>
            <p:extLst>
              <p:ext uri="{D42A27DB-BD31-4B8C-83A1-F6EECF244321}">
                <p14:modId xmlns:p14="http://schemas.microsoft.com/office/powerpoint/2010/main" val="205081322"/>
              </p:ext>
            </p:extLst>
          </p:nvPr>
        </p:nvGraphicFramePr>
        <p:xfrm>
          <a:off x="4611441" y="221766"/>
          <a:ext cx="7192864" cy="6380744"/>
        </p:xfrm>
        <a:graphic>
          <a:graphicData uri="http://schemas.openxmlformats.org/drawingml/2006/table">
            <a:tbl>
              <a:tblPr firstRow="1" bandRow="1">
                <a:tableStyleId>{5C22544A-7EE6-4342-B048-85BDC9FD1C3A}</a:tableStyleId>
              </a:tblPr>
              <a:tblGrid>
                <a:gridCol w="899108">
                  <a:extLst>
                    <a:ext uri="{9D8B030D-6E8A-4147-A177-3AD203B41FA5}">
                      <a16:colId xmlns:a16="http://schemas.microsoft.com/office/drawing/2014/main" val="2377466713"/>
                    </a:ext>
                  </a:extLst>
                </a:gridCol>
                <a:gridCol w="899108">
                  <a:extLst>
                    <a:ext uri="{9D8B030D-6E8A-4147-A177-3AD203B41FA5}">
                      <a16:colId xmlns:a16="http://schemas.microsoft.com/office/drawing/2014/main" val="2388932629"/>
                    </a:ext>
                  </a:extLst>
                </a:gridCol>
                <a:gridCol w="899108">
                  <a:extLst>
                    <a:ext uri="{9D8B030D-6E8A-4147-A177-3AD203B41FA5}">
                      <a16:colId xmlns:a16="http://schemas.microsoft.com/office/drawing/2014/main" val="1558027811"/>
                    </a:ext>
                  </a:extLst>
                </a:gridCol>
                <a:gridCol w="899108">
                  <a:extLst>
                    <a:ext uri="{9D8B030D-6E8A-4147-A177-3AD203B41FA5}">
                      <a16:colId xmlns:a16="http://schemas.microsoft.com/office/drawing/2014/main" val="3292141646"/>
                    </a:ext>
                  </a:extLst>
                </a:gridCol>
                <a:gridCol w="899108">
                  <a:extLst>
                    <a:ext uri="{9D8B030D-6E8A-4147-A177-3AD203B41FA5}">
                      <a16:colId xmlns:a16="http://schemas.microsoft.com/office/drawing/2014/main" val="2960448998"/>
                    </a:ext>
                  </a:extLst>
                </a:gridCol>
                <a:gridCol w="899108">
                  <a:extLst>
                    <a:ext uri="{9D8B030D-6E8A-4147-A177-3AD203B41FA5}">
                      <a16:colId xmlns:a16="http://schemas.microsoft.com/office/drawing/2014/main" val="158686030"/>
                    </a:ext>
                  </a:extLst>
                </a:gridCol>
                <a:gridCol w="899108">
                  <a:extLst>
                    <a:ext uri="{9D8B030D-6E8A-4147-A177-3AD203B41FA5}">
                      <a16:colId xmlns:a16="http://schemas.microsoft.com/office/drawing/2014/main" val="4125449032"/>
                    </a:ext>
                  </a:extLst>
                </a:gridCol>
                <a:gridCol w="899108">
                  <a:extLst>
                    <a:ext uri="{9D8B030D-6E8A-4147-A177-3AD203B41FA5}">
                      <a16:colId xmlns:a16="http://schemas.microsoft.com/office/drawing/2014/main" val="3438961492"/>
                    </a:ext>
                  </a:extLst>
                </a:gridCol>
              </a:tblGrid>
              <a:tr h="797593">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dirty="0"/>
                        <a:t>Alice</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visited</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the</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bank</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to</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deposit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Money</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2753563"/>
                  </a:ext>
                </a:extLst>
              </a:tr>
              <a:tr h="797593">
                <a:tc>
                  <a:txBody>
                    <a:bodyPr/>
                    <a:lstStyle/>
                    <a:p>
                      <a:r>
                        <a:rPr lang="en-US" dirty="0">
                          <a:solidFill>
                            <a:schemeClr val="bg1"/>
                          </a:solidFill>
                        </a:rPr>
                        <a:t>Alice</a:t>
                      </a:r>
                      <a:endParaRPr lang="en-CA"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dirty="0"/>
                        <a:t>1.0</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648288702"/>
                  </a:ext>
                </a:extLst>
              </a:tr>
              <a:tr h="797593">
                <a:tc>
                  <a:txBody>
                    <a:bodyPr/>
                    <a:lstStyle/>
                    <a:p>
                      <a:r>
                        <a:rPr lang="en-US" dirty="0">
                          <a:solidFill>
                            <a:schemeClr val="bg1"/>
                          </a:solidFill>
                        </a:rPr>
                        <a:t>visited</a:t>
                      </a:r>
                      <a:endParaRPr lang="en-CA"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dirty="0"/>
                        <a:t>0.7</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491565110"/>
                  </a:ext>
                </a:extLst>
              </a:tr>
              <a:tr h="797593">
                <a:tc>
                  <a:txBody>
                    <a:bodyPr/>
                    <a:lstStyle/>
                    <a:p>
                      <a:r>
                        <a:rPr lang="en-US" dirty="0">
                          <a:solidFill>
                            <a:schemeClr val="bg1"/>
                          </a:solidFill>
                        </a:rPr>
                        <a:t>the</a:t>
                      </a:r>
                      <a:endParaRPr lang="en-CA"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dirty="0"/>
                        <a:t>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0.6</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800097889"/>
                  </a:ext>
                </a:extLst>
              </a:tr>
              <a:tr h="797593">
                <a:tc>
                  <a:txBody>
                    <a:bodyPr/>
                    <a:lstStyle/>
                    <a:p>
                      <a:r>
                        <a:rPr lang="en-US" dirty="0">
                          <a:solidFill>
                            <a:schemeClr val="bg1"/>
                          </a:solidFill>
                        </a:rPr>
                        <a:t>bank</a:t>
                      </a:r>
                      <a:endParaRPr lang="en-CA"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dirty="0"/>
                        <a:t>0.4</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0.4</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0.05</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0.15</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167533277"/>
                  </a:ext>
                </a:extLst>
              </a:tr>
              <a:tr h="797593">
                <a:tc>
                  <a:txBody>
                    <a:bodyPr/>
                    <a:lstStyle/>
                    <a:p>
                      <a:r>
                        <a:rPr lang="en-US" dirty="0">
                          <a:solidFill>
                            <a:schemeClr val="bg1"/>
                          </a:solidFill>
                        </a:rPr>
                        <a:t>to</a:t>
                      </a:r>
                      <a:endParaRPr lang="en-CA"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dirty="0"/>
                        <a:t>0.3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100080611"/>
                  </a:ext>
                </a:extLst>
              </a:tr>
              <a:tr h="797593">
                <a:tc>
                  <a:txBody>
                    <a:bodyPr/>
                    <a:lstStyle/>
                    <a:p>
                      <a:r>
                        <a:rPr lang="en-US" dirty="0">
                          <a:solidFill>
                            <a:schemeClr val="bg1"/>
                          </a:solidFill>
                        </a:rPr>
                        <a:t>deposit</a:t>
                      </a:r>
                      <a:endParaRPr lang="en-CA"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dirty="0"/>
                        <a:t>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0.05</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0.05</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790785576"/>
                  </a:ext>
                </a:extLst>
              </a:tr>
              <a:tr h="797593">
                <a:tc>
                  <a:txBody>
                    <a:bodyPr/>
                    <a:lstStyle/>
                    <a:p>
                      <a:r>
                        <a:rPr lang="en-US" dirty="0">
                          <a:solidFill>
                            <a:schemeClr val="bg1"/>
                          </a:solidFill>
                        </a:rPr>
                        <a:t>money</a:t>
                      </a:r>
                      <a:endParaRPr lang="en-CA"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dirty="0"/>
                        <a:t>0.1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0.0</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0.01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0.4</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0.09</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0.1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7310322"/>
                  </a:ext>
                </a:extLst>
              </a:tr>
            </a:tbl>
          </a:graphicData>
        </a:graphic>
      </p:graphicFrame>
    </p:spTree>
    <p:extLst>
      <p:ext uri="{BB962C8B-B14F-4D97-AF65-F5344CB8AC3E}">
        <p14:creationId xmlns:p14="http://schemas.microsoft.com/office/powerpoint/2010/main" val="40917949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3" name="Rectangle 105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572493" y="238539"/>
            <a:ext cx="11018520" cy="1434415"/>
          </a:xfrm>
        </p:spPr>
        <p:txBody>
          <a:bodyPr anchor="b">
            <a:normAutofit/>
          </a:bodyPr>
          <a:lstStyle/>
          <a:p>
            <a:r>
              <a:rPr lang="en-US" sz="5400" dirty="0"/>
              <a:t>Multi-head attention</a:t>
            </a:r>
            <a:endParaRPr lang="en-CA" sz="5400" dirty="0"/>
          </a:p>
        </p:txBody>
      </p:sp>
      <p:sp>
        <p:nvSpPr>
          <p:cNvPr id="105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C3966D-F522-27E2-BB88-9797885CD381}"/>
              </a:ext>
            </a:extLst>
          </p:cNvPr>
          <p:cNvSpPr>
            <a:spLocks noGrp="1"/>
          </p:cNvSpPr>
          <p:nvPr>
            <p:ph idx="1"/>
          </p:nvPr>
        </p:nvSpPr>
        <p:spPr>
          <a:xfrm>
            <a:off x="572493" y="2071316"/>
            <a:ext cx="6713552" cy="4119172"/>
          </a:xfrm>
        </p:spPr>
        <p:txBody>
          <a:bodyPr anchor="t">
            <a:normAutofit/>
          </a:bodyPr>
          <a:lstStyle/>
          <a:p>
            <a:r>
              <a:rPr lang="en-US" sz="2200" dirty="0"/>
              <a:t>Multiple sets of trainable weights instead of just one</a:t>
            </a:r>
          </a:p>
          <a:p>
            <a:r>
              <a:rPr lang="en-US" sz="2200" dirty="0"/>
              <a:t>Helps capture a richer set of relationships between tokens</a:t>
            </a:r>
          </a:p>
          <a:p>
            <a:pPr marL="0" indent="0">
              <a:buNone/>
            </a:pPr>
            <a:endParaRPr lang="en-CA" sz="2200" dirty="0"/>
          </a:p>
        </p:txBody>
      </p:sp>
      <p:pic>
        <p:nvPicPr>
          <p:cNvPr id="1035" name="Picture 1034" descr="Network with pins">
            <a:extLst>
              <a:ext uri="{FF2B5EF4-FFF2-40B4-BE49-F238E27FC236}">
                <a16:creationId xmlns:a16="http://schemas.microsoft.com/office/drawing/2014/main" id="{5EBC025F-8AD0-92E4-01B1-25BFC4F4CE3A}"/>
              </a:ext>
            </a:extLst>
          </p:cNvPr>
          <p:cNvPicPr>
            <a:picLocks noChangeAspect="1"/>
          </p:cNvPicPr>
          <p:nvPr/>
        </p:nvPicPr>
        <p:blipFill rotWithShape="1">
          <a:blip r:embed="rId2"/>
          <a:srcRect l="17420" r="18602" b="-3"/>
          <a:stretch/>
        </p:blipFill>
        <p:spPr>
          <a:xfrm>
            <a:off x="7675658" y="2093976"/>
            <a:ext cx="3941064" cy="4096512"/>
          </a:xfrm>
          <a:prstGeom prst="rect">
            <a:avLst/>
          </a:prstGeom>
        </p:spPr>
      </p:pic>
    </p:spTree>
    <p:extLst>
      <p:ext uri="{BB962C8B-B14F-4D97-AF65-F5344CB8AC3E}">
        <p14:creationId xmlns:p14="http://schemas.microsoft.com/office/powerpoint/2010/main" val="103892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9" name="Rectangle 114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635000" y="640823"/>
            <a:ext cx="3418659" cy="5583148"/>
          </a:xfrm>
        </p:spPr>
        <p:txBody>
          <a:bodyPr anchor="ctr">
            <a:normAutofit/>
          </a:bodyPr>
          <a:lstStyle/>
          <a:p>
            <a:r>
              <a:rPr lang="en-US" sz="5400" dirty="0"/>
              <a:t>Multi-head Attention</a:t>
            </a:r>
            <a:endParaRPr lang="en-CA" sz="5400" dirty="0"/>
          </a:p>
        </p:txBody>
      </p:sp>
      <p:sp>
        <p:nvSpPr>
          <p:cNvPr id="115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5" name="Group 1024">
            <a:extLst>
              <a:ext uri="{FF2B5EF4-FFF2-40B4-BE49-F238E27FC236}">
                <a16:creationId xmlns:a16="http://schemas.microsoft.com/office/drawing/2014/main" id="{BA264EE4-242F-2575-6B1A-A61881BC8107}"/>
              </a:ext>
            </a:extLst>
          </p:cNvPr>
          <p:cNvGrpSpPr/>
          <p:nvPr/>
        </p:nvGrpSpPr>
        <p:grpSpPr>
          <a:xfrm>
            <a:off x="4761811" y="510243"/>
            <a:ext cx="4995878" cy="5882656"/>
            <a:chOff x="4761811" y="361155"/>
            <a:chExt cx="4995878" cy="5882656"/>
          </a:xfrm>
        </p:grpSpPr>
        <p:sp>
          <p:nvSpPr>
            <p:cNvPr id="4" name="Rectangle: Rounded Corners 3">
              <a:extLst>
                <a:ext uri="{FF2B5EF4-FFF2-40B4-BE49-F238E27FC236}">
                  <a16:creationId xmlns:a16="http://schemas.microsoft.com/office/drawing/2014/main" id="{EBCBD2CA-C2CA-0DEB-B3C6-AAFCF98A9D3E}"/>
                </a:ext>
              </a:extLst>
            </p:cNvPr>
            <p:cNvSpPr/>
            <p:nvPr/>
          </p:nvSpPr>
          <p:spPr>
            <a:xfrm>
              <a:off x="6468769" y="538161"/>
              <a:ext cx="1328479" cy="13800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Wq</a:t>
              </a:r>
              <a:endParaRPr lang="en-CA" dirty="0"/>
            </a:p>
          </p:txBody>
        </p:sp>
        <p:grpSp>
          <p:nvGrpSpPr>
            <p:cNvPr id="1133" name="Group 1132">
              <a:extLst>
                <a:ext uri="{FF2B5EF4-FFF2-40B4-BE49-F238E27FC236}">
                  <a16:creationId xmlns:a16="http://schemas.microsoft.com/office/drawing/2014/main" id="{A7847D5C-097A-F5C7-4B99-E42C4DF5D19D}"/>
                </a:ext>
              </a:extLst>
            </p:cNvPr>
            <p:cNvGrpSpPr/>
            <p:nvPr/>
          </p:nvGrpSpPr>
          <p:grpSpPr>
            <a:xfrm>
              <a:off x="4838915" y="2130443"/>
              <a:ext cx="867601" cy="2195038"/>
              <a:chOff x="4838915" y="1300516"/>
              <a:chExt cx="867601" cy="2195038"/>
            </a:xfrm>
          </p:grpSpPr>
          <p:sp>
            <p:nvSpPr>
              <p:cNvPr id="19" name="TextBox 18">
                <a:extLst>
                  <a:ext uri="{FF2B5EF4-FFF2-40B4-BE49-F238E27FC236}">
                    <a16:creationId xmlns:a16="http://schemas.microsoft.com/office/drawing/2014/main" id="{AC28E4ED-35AB-3377-9126-AC42114C08F9}"/>
                  </a:ext>
                </a:extLst>
              </p:cNvPr>
              <p:cNvSpPr txBox="1"/>
              <p:nvPr/>
            </p:nvSpPr>
            <p:spPr>
              <a:xfrm>
                <a:off x="4838915" y="1300516"/>
                <a:ext cx="867601" cy="383182"/>
              </a:xfrm>
              <a:prstGeom prst="rect">
                <a:avLst/>
              </a:prstGeom>
              <a:pattFill prst="ltVert">
                <a:fgClr>
                  <a:schemeClr val="accent5"/>
                </a:fgClr>
                <a:bgClr>
                  <a:schemeClr val="bg1"/>
                </a:bgClr>
              </a:pattFill>
              <a:ln>
                <a:solidFill>
                  <a:schemeClr val="dk1"/>
                </a:solidFill>
              </a:ln>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t</a:t>
                </a:r>
                <a:r>
                  <a:rPr lang="en-US" sz="1890" kern="1200" dirty="0">
                    <a:solidFill>
                      <a:schemeClr val="dk1"/>
                    </a:solidFill>
                    <a:latin typeface="+mn-lt"/>
                    <a:ea typeface="+mn-ea"/>
                    <a:cs typeface="+mn-cs"/>
                  </a:rPr>
                  <a:t>1</a:t>
                </a:r>
                <a:endParaRPr lang="en-CA" dirty="0"/>
              </a:p>
            </p:txBody>
          </p:sp>
          <p:sp>
            <p:nvSpPr>
              <p:cNvPr id="23" name="TextBox 22">
                <a:extLst>
                  <a:ext uri="{FF2B5EF4-FFF2-40B4-BE49-F238E27FC236}">
                    <a16:creationId xmlns:a16="http://schemas.microsoft.com/office/drawing/2014/main" id="{D8C83882-C5F4-5356-59FC-DAC8EAB85018}"/>
                  </a:ext>
                </a:extLst>
              </p:cNvPr>
              <p:cNvSpPr txBox="1"/>
              <p:nvPr/>
            </p:nvSpPr>
            <p:spPr>
              <a:xfrm>
                <a:off x="4838915" y="1683699"/>
                <a:ext cx="867601" cy="383182"/>
              </a:xfrm>
              <a:prstGeom prst="rect">
                <a:avLst/>
              </a:prstGeom>
              <a:pattFill prst="ltVert">
                <a:fgClr>
                  <a:schemeClr val="accent5"/>
                </a:fgClr>
                <a:bgClr>
                  <a:schemeClr val="bg1"/>
                </a:bgClr>
              </a:pattFill>
              <a:ln>
                <a:solidFill>
                  <a:schemeClr val="dk1"/>
                </a:solidFill>
              </a:ln>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t2</a:t>
                </a:r>
                <a:endParaRPr lang="en-CA" dirty="0"/>
              </a:p>
            </p:txBody>
          </p:sp>
          <p:sp>
            <p:nvSpPr>
              <p:cNvPr id="26" name="TextBox 25">
                <a:extLst>
                  <a:ext uri="{FF2B5EF4-FFF2-40B4-BE49-F238E27FC236}">
                    <a16:creationId xmlns:a16="http://schemas.microsoft.com/office/drawing/2014/main" id="{ABD188B2-8C8F-BD16-3E86-A1B54ACB0949}"/>
                  </a:ext>
                </a:extLst>
              </p:cNvPr>
              <p:cNvSpPr txBox="1"/>
              <p:nvPr/>
            </p:nvSpPr>
            <p:spPr>
              <a:xfrm>
                <a:off x="4838915" y="2074607"/>
                <a:ext cx="867601" cy="383182"/>
              </a:xfrm>
              <a:prstGeom prst="rect">
                <a:avLst/>
              </a:prstGeom>
              <a:pattFill prst="ltVert">
                <a:fgClr>
                  <a:schemeClr val="accent5"/>
                </a:fgClr>
                <a:bgClr>
                  <a:schemeClr val="bg1"/>
                </a:bgClr>
              </a:pattFill>
              <a:ln>
                <a:solidFill>
                  <a:schemeClr val="dk1"/>
                </a:solidFill>
              </a:ln>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t3</a:t>
                </a:r>
                <a:endParaRPr lang="en-CA" dirty="0"/>
              </a:p>
            </p:txBody>
          </p:sp>
          <p:sp>
            <p:nvSpPr>
              <p:cNvPr id="28" name="TextBox 27">
                <a:extLst>
                  <a:ext uri="{FF2B5EF4-FFF2-40B4-BE49-F238E27FC236}">
                    <a16:creationId xmlns:a16="http://schemas.microsoft.com/office/drawing/2014/main" id="{FB7B8203-7BF0-9718-9C65-23A61A8AE233}"/>
                  </a:ext>
                </a:extLst>
              </p:cNvPr>
              <p:cNvSpPr txBox="1"/>
              <p:nvPr/>
            </p:nvSpPr>
            <p:spPr>
              <a:xfrm>
                <a:off x="4838915" y="3112372"/>
                <a:ext cx="867601" cy="383182"/>
              </a:xfrm>
              <a:prstGeom prst="rect">
                <a:avLst/>
              </a:prstGeom>
              <a:pattFill prst="ltVert">
                <a:fgClr>
                  <a:schemeClr val="accent5"/>
                </a:fgClr>
                <a:bgClr>
                  <a:schemeClr val="bg1"/>
                </a:bgClr>
              </a:pattFill>
              <a:ln>
                <a:solidFill>
                  <a:schemeClr val="dk1"/>
                </a:solidFill>
              </a:ln>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t>tN</a:t>
                </a:r>
                <a:endParaRPr lang="en-CA" dirty="0"/>
              </a:p>
            </p:txBody>
          </p:sp>
        </p:grpSp>
        <p:sp>
          <p:nvSpPr>
            <p:cNvPr id="39" name="Rectangle: Rounded Corners 38">
              <a:extLst>
                <a:ext uri="{FF2B5EF4-FFF2-40B4-BE49-F238E27FC236}">
                  <a16:creationId xmlns:a16="http://schemas.microsoft.com/office/drawing/2014/main" id="{D48830DB-62CA-AFC3-BE2F-7B61A25AD3B5}"/>
                </a:ext>
              </a:extLst>
            </p:cNvPr>
            <p:cNvSpPr/>
            <p:nvPr/>
          </p:nvSpPr>
          <p:spPr>
            <a:xfrm>
              <a:off x="6468768" y="2545110"/>
              <a:ext cx="1328479" cy="13800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Wk</a:t>
              </a:r>
              <a:endParaRPr lang="en-CA" dirty="0"/>
            </a:p>
          </p:txBody>
        </p:sp>
        <p:sp>
          <p:nvSpPr>
            <p:cNvPr id="40" name="Rectangle: Rounded Corners 39">
              <a:extLst>
                <a:ext uri="{FF2B5EF4-FFF2-40B4-BE49-F238E27FC236}">
                  <a16:creationId xmlns:a16="http://schemas.microsoft.com/office/drawing/2014/main" id="{E9855C08-5136-7362-4AB6-47A0C6CFBB22}"/>
                </a:ext>
              </a:extLst>
            </p:cNvPr>
            <p:cNvSpPr/>
            <p:nvPr/>
          </p:nvSpPr>
          <p:spPr>
            <a:xfrm>
              <a:off x="6468768" y="4606733"/>
              <a:ext cx="1328479" cy="13800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Wv</a:t>
              </a:r>
              <a:endParaRPr lang="en-CA" dirty="0"/>
            </a:p>
          </p:txBody>
        </p:sp>
        <p:cxnSp>
          <p:nvCxnSpPr>
            <p:cNvPr id="1104" name="Straight Arrow Connector 1103">
              <a:extLst>
                <a:ext uri="{FF2B5EF4-FFF2-40B4-BE49-F238E27FC236}">
                  <a16:creationId xmlns:a16="http://schemas.microsoft.com/office/drawing/2014/main" id="{206F8E1C-77A2-8299-3EB2-22D1E4322E06}"/>
                </a:ext>
              </a:extLst>
            </p:cNvPr>
            <p:cNvCxnSpPr>
              <a:cxnSpLocks/>
              <a:stCxn id="4" idx="3"/>
              <a:endCxn id="1146" idx="1"/>
            </p:cNvCxnSpPr>
            <p:nvPr/>
          </p:nvCxnSpPr>
          <p:spPr>
            <a:xfrm flipV="1">
              <a:off x="7797248" y="1220678"/>
              <a:ext cx="737410" cy="752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10" name="Straight Arrow Connector 1109">
              <a:extLst>
                <a:ext uri="{FF2B5EF4-FFF2-40B4-BE49-F238E27FC236}">
                  <a16:creationId xmlns:a16="http://schemas.microsoft.com/office/drawing/2014/main" id="{1D5B158D-94C3-99F1-E8B4-415D4A0EFBD9}"/>
                </a:ext>
              </a:extLst>
            </p:cNvPr>
            <p:cNvCxnSpPr>
              <a:cxnSpLocks/>
              <a:stCxn id="39" idx="3"/>
              <a:endCxn id="1153" idx="1"/>
            </p:cNvCxnSpPr>
            <p:nvPr/>
          </p:nvCxnSpPr>
          <p:spPr>
            <a:xfrm>
              <a:off x="7797247" y="3235155"/>
              <a:ext cx="737411" cy="536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3" name="Straight Arrow Connector 1122">
              <a:extLst>
                <a:ext uri="{FF2B5EF4-FFF2-40B4-BE49-F238E27FC236}">
                  <a16:creationId xmlns:a16="http://schemas.microsoft.com/office/drawing/2014/main" id="{2AE8316B-167B-DAE7-61AD-8235213D9CDC}"/>
                </a:ext>
              </a:extLst>
            </p:cNvPr>
            <p:cNvCxnSpPr>
              <a:cxnSpLocks/>
              <a:stCxn id="40" idx="3"/>
              <a:endCxn id="1155" idx="1"/>
            </p:cNvCxnSpPr>
            <p:nvPr/>
          </p:nvCxnSpPr>
          <p:spPr>
            <a:xfrm>
              <a:off x="7797247" y="5296778"/>
              <a:ext cx="737411" cy="156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36" name="Rectangle 1135">
              <a:extLst>
                <a:ext uri="{FF2B5EF4-FFF2-40B4-BE49-F238E27FC236}">
                  <a16:creationId xmlns:a16="http://schemas.microsoft.com/office/drawing/2014/main" id="{A2D6C75E-11C0-7CA2-76F7-894AC09AFB72}"/>
                </a:ext>
              </a:extLst>
            </p:cNvPr>
            <p:cNvSpPr/>
            <p:nvPr/>
          </p:nvSpPr>
          <p:spPr>
            <a:xfrm>
              <a:off x="4761811" y="2039480"/>
              <a:ext cx="1047611" cy="2378467"/>
            </a:xfrm>
            <a:prstGeom prst="rect">
              <a:avLst/>
            </a:prstGeom>
            <a:solidFill>
              <a:schemeClr val="lt1">
                <a:alpha val="0"/>
              </a:schemeClr>
            </a:solidFill>
            <a:ln w="31750"/>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137" name="Straight Arrow Connector 1136">
              <a:extLst>
                <a:ext uri="{FF2B5EF4-FFF2-40B4-BE49-F238E27FC236}">
                  <a16:creationId xmlns:a16="http://schemas.microsoft.com/office/drawing/2014/main" id="{7A12A51F-3BFA-BB61-DC1A-FF2AA699A738}"/>
                </a:ext>
              </a:extLst>
            </p:cNvPr>
            <p:cNvCxnSpPr>
              <a:cxnSpLocks/>
              <a:stCxn id="1136" idx="3"/>
              <a:endCxn id="4" idx="1"/>
            </p:cNvCxnSpPr>
            <p:nvPr/>
          </p:nvCxnSpPr>
          <p:spPr>
            <a:xfrm flipV="1">
              <a:off x="5809422" y="1228206"/>
              <a:ext cx="659347" cy="200050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40" name="Straight Arrow Connector 1139">
              <a:extLst>
                <a:ext uri="{FF2B5EF4-FFF2-40B4-BE49-F238E27FC236}">
                  <a16:creationId xmlns:a16="http://schemas.microsoft.com/office/drawing/2014/main" id="{6E0E4CF3-C175-61C9-916E-779948E2C8D6}"/>
                </a:ext>
              </a:extLst>
            </p:cNvPr>
            <p:cNvCxnSpPr>
              <a:cxnSpLocks/>
              <a:stCxn id="1136" idx="3"/>
              <a:endCxn id="39" idx="1"/>
            </p:cNvCxnSpPr>
            <p:nvPr/>
          </p:nvCxnSpPr>
          <p:spPr>
            <a:xfrm>
              <a:off x="5809422" y="3228714"/>
              <a:ext cx="659346" cy="644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43" name="Straight Arrow Connector 1142">
              <a:extLst>
                <a:ext uri="{FF2B5EF4-FFF2-40B4-BE49-F238E27FC236}">
                  <a16:creationId xmlns:a16="http://schemas.microsoft.com/office/drawing/2014/main" id="{21AA5B86-AFFB-90B3-825F-98337CB236E6}"/>
                </a:ext>
              </a:extLst>
            </p:cNvPr>
            <p:cNvCxnSpPr>
              <a:cxnSpLocks/>
              <a:stCxn id="1136" idx="3"/>
              <a:endCxn id="40" idx="1"/>
            </p:cNvCxnSpPr>
            <p:nvPr/>
          </p:nvCxnSpPr>
          <p:spPr>
            <a:xfrm>
              <a:off x="5809422" y="3228714"/>
              <a:ext cx="659346" cy="20680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1157" name="Group 1156">
              <a:extLst>
                <a:ext uri="{FF2B5EF4-FFF2-40B4-BE49-F238E27FC236}">
                  <a16:creationId xmlns:a16="http://schemas.microsoft.com/office/drawing/2014/main" id="{CAEB9F24-58BE-309D-F4E6-51CF985553B4}"/>
                </a:ext>
              </a:extLst>
            </p:cNvPr>
            <p:cNvGrpSpPr/>
            <p:nvPr/>
          </p:nvGrpSpPr>
          <p:grpSpPr>
            <a:xfrm>
              <a:off x="8534658" y="361155"/>
              <a:ext cx="1047611" cy="1719045"/>
              <a:chOff x="8534658" y="425762"/>
              <a:chExt cx="1047611" cy="1719045"/>
            </a:xfrm>
          </p:grpSpPr>
          <p:sp>
            <p:nvSpPr>
              <p:cNvPr id="1083" name="TextBox 1082">
                <a:extLst>
                  <a:ext uri="{FF2B5EF4-FFF2-40B4-BE49-F238E27FC236}">
                    <a16:creationId xmlns:a16="http://schemas.microsoft.com/office/drawing/2014/main" id="{4EE1F8CC-B68A-D9A4-C3E1-488792257A13}"/>
                  </a:ext>
                </a:extLst>
              </p:cNvPr>
              <p:cNvSpPr txBox="1"/>
              <p:nvPr/>
            </p:nvSpPr>
            <p:spPr>
              <a:xfrm>
                <a:off x="8618906" y="483492"/>
                <a:ext cx="866041" cy="383182"/>
              </a:xfrm>
              <a:prstGeom prst="rect">
                <a:avLst/>
              </a:prstGeom>
              <a:pattFill prst="ltVert">
                <a:fgClr>
                  <a:srgbClr val="00B05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q</a:t>
                </a:r>
                <a:r>
                  <a:rPr lang="en-US" sz="1890" dirty="0"/>
                  <a:t>1</a:t>
                </a:r>
                <a:endParaRPr lang="en-CA" dirty="0"/>
              </a:p>
            </p:txBody>
          </p:sp>
          <p:sp>
            <p:nvSpPr>
              <p:cNvPr id="1084" name="TextBox 1083">
                <a:extLst>
                  <a:ext uri="{FF2B5EF4-FFF2-40B4-BE49-F238E27FC236}">
                    <a16:creationId xmlns:a16="http://schemas.microsoft.com/office/drawing/2014/main" id="{81740F71-F10D-856C-E79F-E683A96CADC2}"/>
                  </a:ext>
                </a:extLst>
              </p:cNvPr>
              <p:cNvSpPr txBox="1"/>
              <p:nvPr/>
            </p:nvSpPr>
            <p:spPr>
              <a:xfrm>
                <a:off x="8618906" y="866674"/>
                <a:ext cx="866041" cy="383182"/>
              </a:xfrm>
              <a:prstGeom prst="rect">
                <a:avLst/>
              </a:prstGeom>
              <a:pattFill prst="ltVert">
                <a:fgClr>
                  <a:srgbClr val="00B05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q</a:t>
                </a:r>
                <a:r>
                  <a:rPr lang="en-US" sz="1890" dirty="0"/>
                  <a:t>2</a:t>
                </a:r>
                <a:endParaRPr lang="en-CA" dirty="0"/>
              </a:p>
            </p:txBody>
          </p:sp>
          <p:sp>
            <p:nvSpPr>
              <p:cNvPr id="1085" name="TextBox 1084">
                <a:extLst>
                  <a:ext uri="{FF2B5EF4-FFF2-40B4-BE49-F238E27FC236}">
                    <a16:creationId xmlns:a16="http://schemas.microsoft.com/office/drawing/2014/main" id="{E8B06B24-42EE-D5D1-F4F2-7B460B3CD685}"/>
                  </a:ext>
                </a:extLst>
              </p:cNvPr>
              <p:cNvSpPr txBox="1"/>
              <p:nvPr/>
            </p:nvSpPr>
            <p:spPr>
              <a:xfrm>
                <a:off x="8618906" y="1259130"/>
                <a:ext cx="866041" cy="383182"/>
              </a:xfrm>
              <a:prstGeom prst="rect">
                <a:avLst/>
              </a:prstGeom>
              <a:pattFill prst="ltVert">
                <a:fgClr>
                  <a:srgbClr val="00B05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q</a:t>
                </a:r>
                <a:r>
                  <a:rPr lang="en-US" sz="1890" dirty="0"/>
                  <a:t>3</a:t>
                </a:r>
                <a:endParaRPr lang="en-CA" dirty="0"/>
              </a:p>
            </p:txBody>
          </p:sp>
          <p:sp>
            <p:nvSpPr>
              <p:cNvPr id="1086" name="TextBox 1085">
                <a:extLst>
                  <a:ext uri="{FF2B5EF4-FFF2-40B4-BE49-F238E27FC236}">
                    <a16:creationId xmlns:a16="http://schemas.microsoft.com/office/drawing/2014/main" id="{C6ACB369-BE1C-996A-498E-AAE43926ABB8}"/>
                  </a:ext>
                </a:extLst>
              </p:cNvPr>
              <p:cNvSpPr txBox="1"/>
              <p:nvPr/>
            </p:nvSpPr>
            <p:spPr>
              <a:xfrm>
                <a:off x="8618906" y="1714658"/>
                <a:ext cx="866041" cy="383182"/>
              </a:xfrm>
              <a:prstGeom prst="rect">
                <a:avLst/>
              </a:prstGeom>
              <a:pattFill prst="ltVert">
                <a:fgClr>
                  <a:srgbClr val="00B05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dk1"/>
                    </a:solidFill>
                    <a:latin typeface="+mn-lt"/>
                    <a:ea typeface="+mn-ea"/>
                    <a:cs typeface="+mn-cs"/>
                  </a:rPr>
                  <a:t>qN</a:t>
                </a:r>
                <a:endParaRPr lang="en-CA" dirty="0"/>
              </a:p>
            </p:txBody>
          </p:sp>
          <p:sp>
            <p:nvSpPr>
              <p:cNvPr id="1146" name="Rectangle 1145">
                <a:extLst>
                  <a:ext uri="{FF2B5EF4-FFF2-40B4-BE49-F238E27FC236}">
                    <a16:creationId xmlns:a16="http://schemas.microsoft.com/office/drawing/2014/main" id="{DF026B0D-3F85-C38F-CF44-2DED87874557}"/>
                  </a:ext>
                </a:extLst>
              </p:cNvPr>
              <p:cNvSpPr/>
              <p:nvPr/>
            </p:nvSpPr>
            <p:spPr>
              <a:xfrm>
                <a:off x="8534658" y="425762"/>
                <a:ext cx="1047611" cy="1719045"/>
              </a:xfrm>
              <a:prstGeom prst="rect">
                <a:avLst/>
              </a:prstGeom>
              <a:solidFill>
                <a:schemeClr val="lt1">
                  <a:alpha val="0"/>
                </a:schemeClr>
              </a:solidFill>
              <a:ln w="31750"/>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grpSp>
          <p:nvGrpSpPr>
            <p:cNvPr id="1159" name="Group 1158">
              <a:extLst>
                <a:ext uri="{FF2B5EF4-FFF2-40B4-BE49-F238E27FC236}">
                  <a16:creationId xmlns:a16="http://schemas.microsoft.com/office/drawing/2014/main" id="{7FAA7369-0A8A-D5D0-1491-BB171B664C74}"/>
                </a:ext>
              </a:extLst>
            </p:cNvPr>
            <p:cNvGrpSpPr/>
            <p:nvPr/>
          </p:nvGrpSpPr>
          <p:grpSpPr>
            <a:xfrm>
              <a:off x="8534658" y="2374203"/>
              <a:ext cx="1047611" cy="1732640"/>
              <a:chOff x="8534658" y="2160503"/>
              <a:chExt cx="1047611" cy="1732640"/>
            </a:xfrm>
          </p:grpSpPr>
          <p:sp>
            <p:nvSpPr>
              <p:cNvPr id="1087" name="TextBox 1086">
                <a:extLst>
                  <a:ext uri="{FF2B5EF4-FFF2-40B4-BE49-F238E27FC236}">
                    <a16:creationId xmlns:a16="http://schemas.microsoft.com/office/drawing/2014/main" id="{5AF26F61-8E89-547A-9C67-673C7592ECEE}"/>
                  </a:ext>
                </a:extLst>
              </p:cNvPr>
              <p:cNvSpPr txBox="1"/>
              <p:nvPr/>
            </p:nvSpPr>
            <p:spPr>
              <a:xfrm>
                <a:off x="8617346" y="2217454"/>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k1</a:t>
                </a:r>
                <a:endParaRPr lang="en-CA" dirty="0"/>
              </a:p>
            </p:txBody>
          </p:sp>
          <p:sp>
            <p:nvSpPr>
              <p:cNvPr id="1088" name="TextBox 1087">
                <a:extLst>
                  <a:ext uri="{FF2B5EF4-FFF2-40B4-BE49-F238E27FC236}">
                    <a16:creationId xmlns:a16="http://schemas.microsoft.com/office/drawing/2014/main" id="{01C573E8-2193-7E01-90EC-5B477668539C}"/>
                  </a:ext>
                </a:extLst>
              </p:cNvPr>
              <p:cNvSpPr txBox="1"/>
              <p:nvPr/>
            </p:nvSpPr>
            <p:spPr>
              <a:xfrm>
                <a:off x="8617345" y="2588757"/>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k</a:t>
                </a:r>
                <a:r>
                  <a:rPr lang="en-US" sz="1890" dirty="0"/>
                  <a:t>2</a:t>
                </a:r>
                <a:endParaRPr lang="en-CA" dirty="0"/>
              </a:p>
            </p:txBody>
          </p:sp>
          <p:sp>
            <p:nvSpPr>
              <p:cNvPr id="1089" name="TextBox 1088">
                <a:extLst>
                  <a:ext uri="{FF2B5EF4-FFF2-40B4-BE49-F238E27FC236}">
                    <a16:creationId xmlns:a16="http://schemas.microsoft.com/office/drawing/2014/main" id="{747BA23D-2492-2788-238E-A6F9212C0427}"/>
                  </a:ext>
                </a:extLst>
              </p:cNvPr>
              <p:cNvSpPr txBox="1"/>
              <p:nvPr/>
            </p:nvSpPr>
            <p:spPr>
              <a:xfrm>
                <a:off x="8617344" y="2971939"/>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k</a:t>
                </a:r>
                <a:r>
                  <a:rPr lang="en-US" sz="1890" dirty="0"/>
                  <a:t>3</a:t>
                </a:r>
                <a:endParaRPr lang="en-CA" dirty="0"/>
              </a:p>
            </p:txBody>
          </p:sp>
          <p:sp>
            <p:nvSpPr>
              <p:cNvPr id="1090" name="TextBox 1089">
                <a:extLst>
                  <a:ext uri="{FF2B5EF4-FFF2-40B4-BE49-F238E27FC236}">
                    <a16:creationId xmlns:a16="http://schemas.microsoft.com/office/drawing/2014/main" id="{AFBB1C3E-5189-F479-D31D-7516AA21BFA2}"/>
                  </a:ext>
                </a:extLst>
              </p:cNvPr>
              <p:cNvSpPr txBox="1"/>
              <p:nvPr/>
            </p:nvSpPr>
            <p:spPr>
              <a:xfrm>
                <a:off x="8617344" y="3445491"/>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dk1"/>
                    </a:solidFill>
                    <a:latin typeface="+mn-lt"/>
                    <a:ea typeface="+mn-ea"/>
                    <a:cs typeface="+mn-cs"/>
                  </a:rPr>
                  <a:t>k</a:t>
                </a:r>
                <a:r>
                  <a:rPr lang="en-US" sz="1890" dirty="0" err="1"/>
                  <a:t>N</a:t>
                </a:r>
                <a:endParaRPr lang="en-CA" dirty="0"/>
              </a:p>
            </p:txBody>
          </p:sp>
          <p:sp>
            <p:nvSpPr>
              <p:cNvPr id="1153" name="Rectangle 1152">
                <a:extLst>
                  <a:ext uri="{FF2B5EF4-FFF2-40B4-BE49-F238E27FC236}">
                    <a16:creationId xmlns:a16="http://schemas.microsoft.com/office/drawing/2014/main" id="{94D504FE-FF66-4275-54BE-B6DA0C9AB8DD}"/>
                  </a:ext>
                </a:extLst>
              </p:cNvPr>
              <p:cNvSpPr/>
              <p:nvPr/>
            </p:nvSpPr>
            <p:spPr>
              <a:xfrm>
                <a:off x="8534658" y="2160503"/>
                <a:ext cx="1047611" cy="1732640"/>
              </a:xfrm>
              <a:prstGeom prst="rect">
                <a:avLst/>
              </a:prstGeom>
              <a:solidFill>
                <a:schemeClr val="lt1">
                  <a:alpha val="0"/>
                </a:schemeClr>
              </a:solidFill>
              <a:ln w="31750"/>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grpSp>
          <p:nvGrpSpPr>
            <p:cNvPr id="1160" name="Group 1159">
              <a:extLst>
                <a:ext uri="{FF2B5EF4-FFF2-40B4-BE49-F238E27FC236}">
                  <a16:creationId xmlns:a16="http://schemas.microsoft.com/office/drawing/2014/main" id="{E1175A28-EBA0-39E3-4D7B-ED345E104A88}"/>
                </a:ext>
              </a:extLst>
            </p:cNvPr>
            <p:cNvGrpSpPr/>
            <p:nvPr/>
          </p:nvGrpSpPr>
          <p:grpSpPr>
            <a:xfrm>
              <a:off x="8534658" y="4445705"/>
              <a:ext cx="1047611" cy="1705271"/>
              <a:chOff x="8534658" y="3928853"/>
              <a:chExt cx="1047611" cy="1705271"/>
            </a:xfrm>
          </p:grpSpPr>
          <p:sp>
            <p:nvSpPr>
              <p:cNvPr id="1091" name="TextBox 1090">
                <a:extLst>
                  <a:ext uri="{FF2B5EF4-FFF2-40B4-BE49-F238E27FC236}">
                    <a16:creationId xmlns:a16="http://schemas.microsoft.com/office/drawing/2014/main" id="{3F74244C-C1A8-27FF-7C11-6728ACF78ABD}"/>
                  </a:ext>
                </a:extLst>
              </p:cNvPr>
              <p:cNvSpPr txBox="1"/>
              <p:nvPr/>
            </p:nvSpPr>
            <p:spPr>
              <a:xfrm>
                <a:off x="8617344" y="3953910"/>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v1</a:t>
                </a:r>
                <a:endParaRPr lang="en-CA" dirty="0"/>
              </a:p>
            </p:txBody>
          </p:sp>
          <p:sp>
            <p:nvSpPr>
              <p:cNvPr id="1092" name="TextBox 1091">
                <a:extLst>
                  <a:ext uri="{FF2B5EF4-FFF2-40B4-BE49-F238E27FC236}">
                    <a16:creationId xmlns:a16="http://schemas.microsoft.com/office/drawing/2014/main" id="{3D7FB9AE-DA6A-7BA5-2078-BD6B69B69030}"/>
                  </a:ext>
                </a:extLst>
              </p:cNvPr>
              <p:cNvSpPr txBox="1"/>
              <p:nvPr/>
            </p:nvSpPr>
            <p:spPr>
              <a:xfrm>
                <a:off x="8617343" y="4337092"/>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v</a:t>
                </a:r>
                <a:r>
                  <a:rPr lang="en-US" sz="1890" dirty="0"/>
                  <a:t>2</a:t>
                </a:r>
                <a:endParaRPr lang="en-CA" dirty="0"/>
              </a:p>
            </p:txBody>
          </p:sp>
          <p:sp>
            <p:nvSpPr>
              <p:cNvPr id="1093" name="TextBox 1092">
                <a:extLst>
                  <a:ext uri="{FF2B5EF4-FFF2-40B4-BE49-F238E27FC236}">
                    <a16:creationId xmlns:a16="http://schemas.microsoft.com/office/drawing/2014/main" id="{BCB41B85-9463-D1AD-AB4B-41BB82E867A2}"/>
                  </a:ext>
                </a:extLst>
              </p:cNvPr>
              <p:cNvSpPr txBox="1"/>
              <p:nvPr/>
            </p:nvSpPr>
            <p:spPr>
              <a:xfrm>
                <a:off x="8617342" y="4720127"/>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v</a:t>
                </a:r>
                <a:r>
                  <a:rPr lang="en-US" sz="1890" dirty="0"/>
                  <a:t>3</a:t>
                </a:r>
                <a:endParaRPr lang="en-CA" dirty="0"/>
              </a:p>
            </p:txBody>
          </p:sp>
          <p:sp>
            <p:nvSpPr>
              <p:cNvPr id="1094" name="TextBox 1093">
                <a:extLst>
                  <a:ext uri="{FF2B5EF4-FFF2-40B4-BE49-F238E27FC236}">
                    <a16:creationId xmlns:a16="http://schemas.microsoft.com/office/drawing/2014/main" id="{5C3DB23C-3E8F-2D55-2C87-47401AF31D30}"/>
                  </a:ext>
                </a:extLst>
              </p:cNvPr>
              <p:cNvSpPr txBox="1"/>
              <p:nvPr/>
            </p:nvSpPr>
            <p:spPr>
              <a:xfrm>
                <a:off x="8617341" y="5193679"/>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dk1"/>
                    </a:solidFill>
                    <a:latin typeface="+mn-lt"/>
                    <a:ea typeface="+mn-ea"/>
                    <a:cs typeface="+mn-cs"/>
                  </a:rPr>
                  <a:t>v</a:t>
                </a:r>
                <a:r>
                  <a:rPr lang="en-US" sz="1890" dirty="0" err="1"/>
                  <a:t>N</a:t>
                </a:r>
                <a:endParaRPr lang="en-CA" dirty="0"/>
              </a:p>
            </p:txBody>
          </p:sp>
          <p:sp>
            <p:nvSpPr>
              <p:cNvPr id="1155" name="Rectangle 1154">
                <a:extLst>
                  <a:ext uri="{FF2B5EF4-FFF2-40B4-BE49-F238E27FC236}">
                    <a16:creationId xmlns:a16="http://schemas.microsoft.com/office/drawing/2014/main" id="{87A96B20-C9D8-7FA0-5D8D-747213E976B2}"/>
                  </a:ext>
                </a:extLst>
              </p:cNvPr>
              <p:cNvSpPr/>
              <p:nvPr/>
            </p:nvSpPr>
            <p:spPr>
              <a:xfrm>
                <a:off x="8534658" y="3928853"/>
                <a:ext cx="1047611" cy="1705271"/>
              </a:xfrm>
              <a:prstGeom prst="rect">
                <a:avLst/>
              </a:prstGeom>
              <a:solidFill>
                <a:schemeClr val="lt1">
                  <a:alpha val="0"/>
                </a:schemeClr>
              </a:solidFill>
              <a:ln w="31750"/>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sp>
          <p:nvSpPr>
            <p:cNvPr id="5" name="Rectangle: Rounded Corners 4">
              <a:extLst>
                <a:ext uri="{FF2B5EF4-FFF2-40B4-BE49-F238E27FC236}">
                  <a16:creationId xmlns:a16="http://schemas.microsoft.com/office/drawing/2014/main" id="{EBD681D7-6DB7-5514-312F-83268B1BE63C}"/>
                </a:ext>
              </a:extLst>
            </p:cNvPr>
            <p:cNvSpPr/>
            <p:nvPr/>
          </p:nvSpPr>
          <p:spPr>
            <a:xfrm>
              <a:off x="6559941" y="600592"/>
              <a:ext cx="1328479" cy="13800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Wq</a:t>
              </a:r>
              <a:endParaRPr lang="en-CA" dirty="0"/>
            </a:p>
          </p:txBody>
        </p:sp>
        <p:sp>
          <p:nvSpPr>
            <p:cNvPr id="6" name="Rectangle: Rounded Corners 5">
              <a:extLst>
                <a:ext uri="{FF2B5EF4-FFF2-40B4-BE49-F238E27FC236}">
                  <a16:creationId xmlns:a16="http://schemas.microsoft.com/office/drawing/2014/main" id="{6D9EFC74-AF72-7BCD-8A8F-174BBBB05312}"/>
                </a:ext>
              </a:extLst>
            </p:cNvPr>
            <p:cNvSpPr/>
            <p:nvPr/>
          </p:nvSpPr>
          <p:spPr>
            <a:xfrm>
              <a:off x="6662502" y="663367"/>
              <a:ext cx="1328479" cy="13800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Wq</a:t>
              </a:r>
              <a:endParaRPr lang="en-CA" dirty="0"/>
            </a:p>
          </p:txBody>
        </p:sp>
        <p:sp>
          <p:nvSpPr>
            <p:cNvPr id="7" name="Rectangle: Rounded Corners 6">
              <a:extLst>
                <a:ext uri="{FF2B5EF4-FFF2-40B4-BE49-F238E27FC236}">
                  <a16:creationId xmlns:a16="http://schemas.microsoft.com/office/drawing/2014/main" id="{5807437F-8E5A-CD3F-6F36-2174E8233301}"/>
                </a:ext>
              </a:extLst>
            </p:cNvPr>
            <p:cNvSpPr/>
            <p:nvPr/>
          </p:nvSpPr>
          <p:spPr>
            <a:xfrm>
              <a:off x="6559940" y="2601599"/>
              <a:ext cx="1328479" cy="13800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Wk</a:t>
              </a:r>
              <a:endParaRPr lang="en-CA" dirty="0"/>
            </a:p>
          </p:txBody>
        </p:sp>
        <p:sp>
          <p:nvSpPr>
            <p:cNvPr id="8" name="Rectangle: Rounded Corners 7">
              <a:extLst>
                <a:ext uri="{FF2B5EF4-FFF2-40B4-BE49-F238E27FC236}">
                  <a16:creationId xmlns:a16="http://schemas.microsoft.com/office/drawing/2014/main" id="{4BC85B39-7C7F-2A71-F62C-86D93E33D877}"/>
                </a:ext>
              </a:extLst>
            </p:cNvPr>
            <p:cNvSpPr/>
            <p:nvPr/>
          </p:nvSpPr>
          <p:spPr>
            <a:xfrm>
              <a:off x="6655142" y="2680332"/>
              <a:ext cx="1328479" cy="13800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Wk</a:t>
              </a:r>
              <a:endParaRPr lang="en-CA" dirty="0"/>
            </a:p>
          </p:txBody>
        </p:sp>
        <p:sp>
          <p:nvSpPr>
            <p:cNvPr id="9" name="Rectangle: Rounded Corners 8">
              <a:extLst>
                <a:ext uri="{FF2B5EF4-FFF2-40B4-BE49-F238E27FC236}">
                  <a16:creationId xmlns:a16="http://schemas.microsoft.com/office/drawing/2014/main" id="{3CBD5720-A797-9DEF-A39D-E97C7536B706}"/>
                </a:ext>
              </a:extLst>
            </p:cNvPr>
            <p:cNvSpPr/>
            <p:nvPr/>
          </p:nvSpPr>
          <p:spPr>
            <a:xfrm>
              <a:off x="6557812" y="4663222"/>
              <a:ext cx="1328479" cy="13800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Wv</a:t>
              </a:r>
              <a:endParaRPr lang="en-CA" dirty="0"/>
            </a:p>
          </p:txBody>
        </p:sp>
        <p:sp>
          <p:nvSpPr>
            <p:cNvPr id="10" name="Rectangle: Rounded Corners 9">
              <a:extLst>
                <a:ext uri="{FF2B5EF4-FFF2-40B4-BE49-F238E27FC236}">
                  <a16:creationId xmlns:a16="http://schemas.microsoft.com/office/drawing/2014/main" id="{030679B8-4B4D-CD63-1E61-96DCFAF31826}"/>
                </a:ext>
              </a:extLst>
            </p:cNvPr>
            <p:cNvSpPr/>
            <p:nvPr/>
          </p:nvSpPr>
          <p:spPr>
            <a:xfrm>
              <a:off x="6648808" y="4743496"/>
              <a:ext cx="1328479" cy="13800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Wv</a:t>
              </a:r>
              <a:endParaRPr lang="en-CA" dirty="0"/>
            </a:p>
          </p:txBody>
        </p:sp>
        <p:grpSp>
          <p:nvGrpSpPr>
            <p:cNvPr id="25" name="Group 24">
              <a:extLst>
                <a:ext uri="{FF2B5EF4-FFF2-40B4-BE49-F238E27FC236}">
                  <a16:creationId xmlns:a16="http://schemas.microsoft.com/office/drawing/2014/main" id="{A5F1F7C8-C4B6-A52A-9E53-49C2A0C0D842}"/>
                </a:ext>
              </a:extLst>
            </p:cNvPr>
            <p:cNvGrpSpPr/>
            <p:nvPr/>
          </p:nvGrpSpPr>
          <p:grpSpPr>
            <a:xfrm>
              <a:off x="8617341" y="418885"/>
              <a:ext cx="1047611" cy="1719045"/>
              <a:chOff x="8534658" y="425762"/>
              <a:chExt cx="1047611" cy="1719045"/>
            </a:xfrm>
          </p:grpSpPr>
          <p:sp>
            <p:nvSpPr>
              <p:cNvPr id="27" name="TextBox 26">
                <a:extLst>
                  <a:ext uri="{FF2B5EF4-FFF2-40B4-BE49-F238E27FC236}">
                    <a16:creationId xmlns:a16="http://schemas.microsoft.com/office/drawing/2014/main" id="{05ACA5DB-273E-7F8B-B3DA-65B5FB561721}"/>
                  </a:ext>
                </a:extLst>
              </p:cNvPr>
              <p:cNvSpPr txBox="1"/>
              <p:nvPr/>
            </p:nvSpPr>
            <p:spPr>
              <a:xfrm>
                <a:off x="8618906" y="483492"/>
                <a:ext cx="866041" cy="383182"/>
              </a:xfrm>
              <a:prstGeom prst="rect">
                <a:avLst/>
              </a:prstGeom>
              <a:pattFill prst="ltVert">
                <a:fgClr>
                  <a:srgbClr val="00B05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q</a:t>
                </a:r>
                <a:r>
                  <a:rPr lang="en-US" sz="1890" dirty="0"/>
                  <a:t>1</a:t>
                </a:r>
                <a:endParaRPr lang="en-CA" dirty="0"/>
              </a:p>
            </p:txBody>
          </p:sp>
          <p:sp>
            <p:nvSpPr>
              <p:cNvPr id="29" name="TextBox 28">
                <a:extLst>
                  <a:ext uri="{FF2B5EF4-FFF2-40B4-BE49-F238E27FC236}">
                    <a16:creationId xmlns:a16="http://schemas.microsoft.com/office/drawing/2014/main" id="{4103DF78-4D42-140B-2526-06F8EC1E0501}"/>
                  </a:ext>
                </a:extLst>
              </p:cNvPr>
              <p:cNvSpPr txBox="1"/>
              <p:nvPr/>
            </p:nvSpPr>
            <p:spPr>
              <a:xfrm>
                <a:off x="8618906" y="866674"/>
                <a:ext cx="866041" cy="383182"/>
              </a:xfrm>
              <a:prstGeom prst="rect">
                <a:avLst/>
              </a:prstGeom>
              <a:pattFill prst="ltVert">
                <a:fgClr>
                  <a:srgbClr val="00B05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q</a:t>
                </a:r>
                <a:r>
                  <a:rPr lang="en-US" sz="1890" dirty="0"/>
                  <a:t>2</a:t>
                </a:r>
                <a:endParaRPr lang="en-CA" dirty="0"/>
              </a:p>
            </p:txBody>
          </p:sp>
          <p:sp>
            <p:nvSpPr>
              <p:cNvPr id="30" name="TextBox 29">
                <a:extLst>
                  <a:ext uri="{FF2B5EF4-FFF2-40B4-BE49-F238E27FC236}">
                    <a16:creationId xmlns:a16="http://schemas.microsoft.com/office/drawing/2014/main" id="{4BE792DB-F8A4-058C-771C-D6718E53B382}"/>
                  </a:ext>
                </a:extLst>
              </p:cNvPr>
              <p:cNvSpPr txBox="1"/>
              <p:nvPr/>
            </p:nvSpPr>
            <p:spPr>
              <a:xfrm>
                <a:off x="8618906" y="1259130"/>
                <a:ext cx="866041" cy="383182"/>
              </a:xfrm>
              <a:prstGeom prst="rect">
                <a:avLst/>
              </a:prstGeom>
              <a:pattFill prst="ltVert">
                <a:fgClr>
                  <a:srgbClr val="00B05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q</a:t>
                </a:r>
                <a:r>
                  <a:rPr lang="en-US" sz="1890" dirty="0"/>
                  <a:t>3</a:t>
                </a:r>
                <a:endParaRPr lang="en-CA" dirty="0"/>
              </a:p>
            </p:txBody>
          </p:sp>
          <p:sp>
            <p:nvSpPr>
              <p:cNvPr id="31" name="TextBox 30">
                <a:extLst>
                  <a:ext uri="{FF2B5EF4-FFF2-40B4-BE49-F238E27FC236}">
                    <a16:creationId xmlns:a16="http://schemas.microsoft.com/office/drawing/2014/main" id="{6C6B315D-B2E6-AFB5-4F94-24856DF93B87}"/>
                  </a:ext>
                </a:extLst>
              </p:cNvPr>
              <p:cNvSpPr txBox="1"/>
              <p:nvPr/>
            </p:nvSpPr>
            <p:spPr>
              <a:xfrm>
                <a:off x="8618906" y="1714658"/>
                <a:ext cx="866041" cy="383182"/>
              </a:xfrm>
              <a:prstGeom prst="rect">
                <a:avLst/>
              </a:prstGeom>
              <a:pattFill prst="ltVert">
                <a:fgClr>
                  <a:srgbClr val="00B05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dk1"/>
                    </a:solidFill>
                    <a:latin typeface="+mn-lt"/>
                    <a:ea typeface="+mn-ea"/>
                    <a:cs typeface="+mn-cs"/>
                  </a:rPr>
                  <a:t>qN</a:t>
                </a:r>
                <a:endParaRPr lang="en-CA" dirty="0"/>
              </a:p>
            </p:txBody>
          </p:sp>
          <p:sp>
            <p:nvSpPr>
              <p:cNvPr id="32" name="Rectangle 31">
                <a:extLst>
                  <a:ext uri="{FF2B5EF4-FFF2-40B4-BE49-F238E27FC236}">
                    <a16:creationId xmlns:a16="http://schemas.microsoft.com/office/drawing/2014/main" id="{897E84FB-6B1F-45A8-DDCB-7E7508A6B6F4}"/>
                  </a:ext>
                </a:extLst>
              </p:cNvPr>
              <p:cNvSpPr/>
              <p:nvPr/>
            </p:nvSpPr>
            <p:spPr>
              <a:xfrm>
                <a:off x="8534658" y="425762"/>
                <a:ext cx="1047611" cy="1719045"/>
              </a:xfrm>
              <a:prstGeom prst="rect">
                <a:avLst/>
              </a:prstGeom>
              <a:solidFill>
                <a:schemeClr val="lt1">
                  <a:alpha val="0"/>
                </a:schemeClr>
              </a:solidFill>
              <a:ln w="31750"/>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grpSp>
          <p:nvGrpSpPr>
            <p:cNvPr id="33" name="Group 32">
              <a:extLst>
                <a:ext uri="{FF2B5EF4-FFF2-40B4-BE49-F238E27FC236}">
                  <a16:creationId xmlns:a16="http://schemas.microsoft.com/office/drawing/2014/main" id="{681562FF-25DF-700F-19F8-4A7131790F70}"/>
                </a:ext>
              </a:extLst>
            </p:cNvPr>
            <p:cNvGrpSpPr/>
            <p:nvPr/>
          </p:nvGrpSpPr>
          <p:grpSpPr>
            <a:xfrm>
              <a:off x="8710078" y="488920"/>
              <a:ext cx="1047611" cy="1719045"/>
              <a:chOff x="8534658" y="425762"/>
              <a:chExt cx="1047611" cy="1719045"/>
            </a:xfrm>
          </p:grpSpPr>
          <p:sp>
            <p:nvSpPr>
              <p:cNvPr id="34" name="TextBox 33">
                <a:extLst>
                  <a:ext uri="{FF2B5EF4-FFF2-40B4-BE49-F238E27FC236}">
                    <a16:creationId xmlns:a16="http://schemas.microsoft.com/office/drawing/2014/main" id="{2090DFD8-DB35-D89B-E495-CE6DEF17AE81}"/>
                  </a:ext>
                </a:extLst>
              </p:cNvPr>
              <p:cNvSpPr txBox="1"/>
              <p:nvPr/>
            </p:nvSpPr>
            <p:spPr>
              <a:xfrm>
                <a:off x="8618906" y="483492"/>
                <a:ext cx="866041" cy="383182"/>
              </a:xfrm>
              <a:prstGeom prst="rect">
                <a:avLst/>
              </a:prstGeom>
              <a:pattFill prst="ltVert">
                <a:fgClr>
                  <a:srgbClr val="00B05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q</a:t>
                </a:r>
                <a:r>
                  <a:rPr lang="en-US" sz="1890" dirty="0"/>
                  <a:t>1</a:t>
                </a:r>
                <a:endParaRPr lang="en-CA" dirty="0"/>
              </a:p>
            </p:txBody>
          </p:sp>
          <p:sp>
            <p:nvSpPr>
              <p:cNvPr id="35" name="TextBox 34">
                <a:extLst>
                  <a:ext uri="{FF2B5EF4-FFF2-40B4-BE49-F238E27FC236}">
                    <a16:creationId xmlns:a16="http://schemas.microsoft.com/office/drawing/2014/main" id="{D9AFDB99-5A94-A9AA-EF36-DA84B8ECF89C}"/>
                  </a:ext>
                </a:extLst>
              </p:cNvPr>
              <p:cNvSpPr txBox="1"/>
              <p:nvPr/>
            </p:nvSpPr>
            <p:spPr>
              <a:xfrm>
                <a:off x="8618906" y="866674"/>
                <a:ext cx="866041" cy="383182"/>
              </a:xfrm>
              <a:prstGeom prst="rect">
                <a:avLst/>
              </a:prstGeom>
              <a:pattFill prst="ltVert">
                <a:fgClr>
                  <a:srgbClr val="00B05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q</a:t>
                </a:r>
                <a:r>
                  <a:rPr lang="en-US" sz="1890" dirty="0"/>
                  <a:t>2</a:t>
                </a:r>
                <a:endParaRPr lang="en-CA" dirty="0"/>
              </a:p>
            </p:txBody>
          </p:sp>
          <p:sp>
            <p:nvSpPr>
              <p:cNvPr id="36" name="TextBox 35">
                <a:extLst>
                  <a:ext uri="{FF2B5EF4-FFF2-40B4-BE49-F238E27FC236}">
                    <a16:creationId xmlns:a16="http://schemas.microsoft.com/office/drawing/2014/main" id="{3AFECD78-8ED5-1CFC-9328-D292F4BB7286}"/>
                  </a:ext>
                </a:extLst>
              </p:cNvPr>
              <p:cNvSpPr txBox="1"/>
              <p:nvPr/>
            </p:nvSpPr>
            <p:spPr>
              <a:xfrm>
                <a:off x="8618906" y="1259130"/>
                <a:ext cx="866041" cy="383182"/>
              </a:xfrm>
              <a:prstGeom prst="rect">
                <a:avLst/>
              </a:prstGeom>
              <a:pattFill prst="ltVert">
                <a:fgClr>
                  <a:srgbClr val="00B05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q</a:t>
                </a:r>
                <a:r>
                  <a:rPr lang="en-US" sz="1890" dirty="0"/>
                  <a:t>3</a:t>
                </a:r>
                <a:endParaRPr lang="en-CA" dirty="0"/>
              </a:p>
            </p:txBody>
          </p:sp>
          <p:sp>
            <p:nvSpPr>
              <p:cNvPr id="37" name="TextBox 36">
                <a:extLst>
                  <a:ext uri="{FF2B5EF4-FFF2-40B4-BE49-F238E27FC236}">
                    <a16:creationId xmlns:a16="http://schemas.microsoft.com/office/drawing/2014/main" id="{CB97AB78-5F1D-F57B-7BBE-8CC74677EEB6}"/>
                  </a:ext>
                </a:extLst>
              </p:cNvPr>
              <p:cNvSpPr txBox="1"/>
              <p:nvPr/>
            </p:nvSpPr>
            <p:spPr>
              <a:xfrm>
                <a:off x="8618906" y="1714658"/>
                <a:ext cx="866041" cy="383182"/>
              </a:xfrm>
              <a:prstGeom prst="rect">
                <a:avLst/>
              </a:prstGeom>
              <a:pattFill prst="ltVert">
                <a:fgClr>
                  <a:srgbClr val="00B05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dk1"/>
                    </a:solidFill>
                    <a:latin typeface="+mn-lt"/>
                    <a:ea typeface="+mn-ea"/>
                    <a:cs typeface="+mn-cs"/>
                  </a:rPr>
                  <a:t>qN</a:t>
                </a:r>
                <a:endParaRPr lang="en-CA" dirty="0"/>
              </a:p>
            </p:txBody>
          </p:sp>
          <p:sp>
            <p:nvSpPr>
              <p:cNvPr id="38" name="Rectangle 37">
                <a:extLst>
                  <a:ext uri="{FF2B5EF4-FFF2-40B4-BE49-F238E27FC236}">
                    <a16:creationId xmlns:a16="http://schemas.microsoft.com/office/drawing/2014/main" id="{2507B230-93B6-F824-B91E-A7C0D630FEA1}"/>
                  </a:ext>
                </a:extLst>
              </p:cNvPr>
              <p:cNvSpPr/>
              <p:nvPr/>
            </p:nvSpPr>
            <p:spPr>
              <a:xfrm>
                <a:off x="8534658" y="425762"/>
                <a:ext cx="1047611" cy="1719045"/>
              </a:xfrm>
              <a:prstGeom prst="rect">
                <a:avLst/>
              </a:prstGeom>
              <a:solidFill>
                <a:schemeClr val="lt1">
                  <a:alpha val="0"/>
                </a:schemeClr>
              </a:solidFill>
              <a:ln w="31750"/>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BDE02211-8646-9D8D-E0D8-39BCBB7E7AD3}"/>
                </a:ext>
              </a:extLst>
            </p:cNvPr>
            <p:cNvGrpSpPr/>
            <p:nvPr/>
          </p:nvGrpSpPr>
          <p:grpSpPr>
            <a:xfrm>
              <a:off x="8617341" y="2445977"/>
              <a:ext cx="1047611" cy="1732640"/>
              <a:chOff x="8534658" y="2160503"/>
              <a:chExt cx="1047611" cy="1732640"/>
            </a:xfrm>
          </p:grpSpPr>
          <p:sp>
            <p:nvSpPr>
              <p:cNvPr id="42" name="TextBox 41">
                <a:extLst>
                  <a:ext uri="{FF2B5EF4-FFF2-40B4-BE49-F238E27FC236}">
                    <a16:creationId xmlns:a16="http://schemas.microsoft.com/office/drawing/2014/main" id="{9357B2FC-5B0C-10F3-C0F8-0F782B021249}"/>
                  </a:ext>
                </a:extLst>
              </p:cNvPr>
              <p:cNvSpPr txBox="1"/>
              <p:nvPr/>
            </p:nvSpPr>
            <p:spPr>
              <a:xfrm>
                <a:off x="8617346" y="2217454"/>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k1</a:t>
                </a:r>
                <a:endParaRPr lang="en-CA" dirty="0"/>
              </a:p>
            </p:txBody>
          </p:sp>
          <p:sp>
            <p:nvSpPr>
              <p:cNvPr id="43" name="TextBox 42">
                <a:extLst>
                  <a:ext uri="{FF2B5EF4-FFF2-40B4-BE49-F238E27FC236}">
                    <a16:creationId xmlns:a16="http://schemas.microsoft.com/office/drawing/2014/main" id="{0DFD9E0C-939D-DA9B-B7F7-CD30012DACB6}"/>
                  </a:ext>
                </a:extLst>
              </p:cNvPr>
              <p:cNvSpPr txBox="1"/>
              <p:nvPr/>
            </p:nvSpPr>
            <p:spPr>
              <a:xfrm>
                <a:off x="8617345" y="2588757"/>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k</a:t>
                </a:r>
                <a:r>
                  <a:rPr lang="en-US" sz="1890" dirty="0"/>
                  <a:t>2</a:t>
                </a:r>
                <a:endParaRPr lang="en-CA" dirty="0"/>
              </a:p>
            </p:txBody>
          </p:sp>
          <p:sp>
            <p:nvSpPr>
              <p:cNvPr id="44" name="TextBox 43">
                <a:extLst>
                  <a:ext uri="{FF2B5EF4-FFF2-40B4-BE49-F238E27FC236}">
                    <a16:creationId xmlns:a16="http://schemas.microsoft.com/office/drawing/2014/main" id="{B07A95E4-71D5-7B64-2C31-0037CA2A9340}"/>
                  </a:ext>
                </a:extLst>
              </p:cNvPr>
              <p:cNvSpPr txBox="1"/>
              <p:nvPr/>
            </p:nvSpPr>
            <p:spPr>
              <a:xfrm>
                <a:off x="8617344" y="2971939"/>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k</a:t>
                </a:r>
                <a:r>
                  <a:rPr lang="en-US" sz="1890" dirty="0"/>
                  <a:t>3</a:t>
                </a:r>
                <a:endParaRPr lang="en-CA" dirty="0"/>
              </a:p>
            </p:txBody>
          </p:sp>
          <p:sp>
            <p:nvSpPr>
              <p:cNvPr id="45" name="TextBox 44">
                <a:extLst>
                  <a:ext uri="{FF2B5EF4-FFF2-40B4-BE49-F238E27FC236}">
                    <a16:creationId xmlns:a16="http://schemas.microsoft.com/office/drawing/2014/main" id="{BA11FFFC-B4FD-AB76-0886-AE6607564CBA}"/>
                  </a:ext>
                </a:extLst>
              </p:cNvPr>
              <p:cNvSpPr txBox="1"/>
              <p:nvPr/>
            </p:nvSpPr>
            <p:spPr>
              <a:xfrm>
                <a:off x="8617344" y="3445491"/>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dk1"/>
                    </a:solidFill>
                    <a:latin typeface="+mn-lt"/>
                    <a:ea typeface="+mn-ea"/>
                    <a:cs typeface="+mn-cs"/>
                  </a:rPr>
                  <a:t>k</a:t>
                </a:r>
                <a:r>
                  <a:rPr lang="en-US" sz="1890" dirty="0" err="1"/>
                  <a:t>N</a:t>
                </a:r>
                <a:endParaRPr lang="en-CA" dirty="0"/>
              </a:p>
            </p:txBody>
          </p:sp>
          <p:sp>
            <p:nvSpPr>
              <p:cNvPr id="46" name="Rectangle 45">
                <a:extLst>
                  <a:ext uri="{FF2B5EF4-FFF2-40B4-BE49-F238E27FC236}">
                    <a16:creationId xmlns:a16="http://schemas.microsoft.com/office/drawing/2014/main" id="{C43C86AA-42AC-2282-B5FD-975A28E60163}"/>
                  </a:ext>
                </a:extLst>
              </p:cNvPr>
              <p:cNvSpPr/>
              <p:nvPr/>
            </p:nvSpPr>
            <p:spPr>
              <a:xfrm>
                <a:off x="8534658" y="2160503"/>
                <a:ext cx="1047611" cy="1732640"/>
              </a:xfrm>
              <a:prstGeom prst="rect">
                <a:avLst/>
              </a:prstGeom>
              <a:solidFill>
                <a:schemeClr val="lt1">
                  <a:alpha val="0"/>
                </a:schemeClr>
              </a:solidFill>
              <a:ln w="31750"/>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grpSp>
          <p:nvGrpSpPr>
            <p:cNvPr id="47" name="Group 46">
              <a:extLst>
                <a:ext uri="{FF2B5EF4-FFF2-40B4-BE49-F238E27FC236}">
                  <a16:creationId xmlns:a16="http://schemas.microsoft.com/office/drawing/2014/main" id="{C76677DA-0A6A-E1E2-4FAE-83F1C27F865D}"/>
                </a:ext>
              </a:extLst>
            </p:cNvPr>
            <p:cNvGrpSpPr/>
            <p:nvPr/>
          </p:nvGrpSpPr>
          <p:grpSpPr>
            <a:xfrm>
              <a:off x="8700024" y="2514682"/>
              <a:ext cx="1047611" cy="1732640"/>
              <a:chOff x="8534658" y="2160503"/>
              <a:chExt cx="1047611" cy="1732640"/>
            </a:xfrm>
          </p:grpSpPr>
          <p:sp>
            <p:nvSpPr>
              <p:cNvPr id="48" name="TextBox 47">
                <a:extLst>
                  <a:ext uri="{FF2B5EF4-FFF2-40B4-BE49-F238E27FC236}">
                    <a16:creationId xmlns:a16="http://schemas.microsoft.com/office/drawing/2014/main" id="{71C027D1-17DF-091D-9AF1-F2E37277ED66}"/>
                  </a:ext>
                </a:extLst>
              </p:cNvPr>
              <p:cNvSpPr txBox="1"/>
              <p:nvPr/>
            </p:nvSpPr>
            <p:spPr>
              <a:xfrm>
                <a:off x="8617346" y="2217454"/>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k1</a:t>
                </a:r>
                <a:endParaRPr lang="en-CA" dirty="0"/>
              </a:p>
            </p:txBody>
          </p:sp>
          <p:sp>
            <p:nvSpPr>
              <p:cNvPr id="49" name="TextBox 48">
                <a:extLst>
                  <a:ext uri="{FF2B5EF4-FFF2-40B4-BE49-F238E27FC236}">
                    <a16:creationId xmlns:a16="http://schemas.microsoft.com/office/drawing/2014/main" id="{C0CF4C63-9448-A2FC-519D-7A83BCA03012}"/>
                  </a:ext>
                </a:extLst>
              </p:cNvPr>
              <p:cNvSpPr txBox="1"/>
              <p:nvPr/>
            </p:nvSpPr>
            <p:spPr>
              <a:xfrm>
                <a:off x="8617345" y="2588757"/>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k</a:t>
                </a:r>
                <a:r>
                  <a:rPr lang="en-US" sz="1890" dirty="0"/>
                  <a:t>2</a:t>
                </a:r>
                <a:endParaRPr lang="en-CA" dirty="0"/>
              </a:p>
            </p:txBody>
          </p:sp>
          <p:sp>
            <p:nvSpPr>
              <p:cNvPr id="50" name="TextBox 49">
                <a:extLst>
                  <a:ext uri="{FF2B5EF4-FFF2-40B4-BE49-F238E27FC236}">
                    <a16:creationId xmlns:a16="http://schemas.microsoft.com/office/drawing/2014/main" id="{A2AFBD4E-9F9E-E001-FC01-69BC67CF6A86}"/>
                  </a:ext>
                </a:extLst>
              </p:cNvPr>
              <p:cNvSpPr txBox="1"/>
              <p:nvPr/>
            </p:nvSpPr>
            <p:spPr>
              <a:xfrm>
                <a:off x="8617344" y="2971939"/>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k</a:t>
                </a:r>
                <a:r>
                  <a:rPr lang="en-US" sz="1890" dirty="0"/>
                  <a:t>3</a:t>
                </a:r>
                <a:endParaRPr lang="en-CA" dirty="0"/>
              </a:p>
            </p:txBody>
          </p:sp>
          <p:sp>
            <p:nvSpPr>
              <p:cNvPr id="51" name="TextBox 50">
                <a:extLst>
                  <a:ext uri="{FF2B5EF4-FFF2-40B4-BE49-F238E27FC236}">
                    <a16:creationId xmlns:a16="http://schemas.microsoft.com/office/drawing/2014/main" id="{99707245-2298-646A-8C15-FE372A0D8C85}"/>
                  </a:ext>
                </a:extLst>
              </p:cNvPr>
              <p:cNvSpPr txBox="1"/>
              <p:nvPr/>
            </p:nvSpPr>
            <p:spPr>
              <a:xfrm>
                <a:off x="8617344" y="3445491"/>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dk1"/>
                    </a:solidFill>
                    <a:latin typeface="+mn-lt"/>
                    <a:ea typeface="+mn-ea"/>
                    <a:cs typeface="+mn-cs"/>
                  </a:rPr>
                  <a:t>k</a:t>
                </a:r>
                <a:r>
                  <a:rPr lang="en-US" sz="1890" dirty="0" err="1"/>
                  <a:t>N</a:t>
                </a:r>
                <a:endParaRPr lang="en-CA" dirty="0"/>
              </a:p>
            </p:txBody>
          </p:sp>
          <p:sp>
            <p:nvSpPr>
              <p:cNvPr id="52" name="Rectangle 51">
                <a:extLst>
                  <a:ext uri="{FF2B5EF4-FFF2-40B4-BE49-F238E27FC236}">
                    <a16:creationId xmlns:a16="http://schemas.microsoft.com/office/drawing/2014/main" id="{44939692-CE17-7009-2715-C8221178F856}"/>
                  </a:ext>
                </a:extLst>
              </p:cNvPr>
              <p:cNvSpPr/>
              <p:nvPr/>
            </p:nvSpPr>
            <p:spPr>
              <a:xfrm>
                <a:off x="8534658" y="2160503"/>
                <a:ext cx="1047611" cy="1732640"/>
              </a:xfrm>
              <a:prstGeom prst="rect">
                <a:avLst/>
              </a:prstGeom>
              <a:solidFill>
                <a:schemeClr val="lt1">
                  <a:alpha val="0"/>
                </a:schemeClr>
              </a:solidFill>
              <a:ln w="31750"/>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grpSp>
          <p:nvGrpSpPr>
            <p:cNvPr id="53" name="Group 52">
              <a:extLst>
                <a:ext uri="{FF2B5EF4-FFF2-40B4-BE49-F238E27FC236}">
                  <a16:creationId xmlns:a16="http://schemas.microsoft.com/office/drawing/2014/main" id="{3F0D668E-0D5D-E68A-DF33-02FEB59D09AC}"/>
                </a:ext>
              </a:extLst>
            </p:cNvPr>
            <p:cNvGrpSpPr/>
            <p:nvPr/>
          </p:nvGrpSpPr>
          <p:grpSpPr>
            <a:xfrm>
              <a:off x="8617341" y="4483139"/>
              <a:ext cx="1047611" cy="1705271"/>
              <a:chOff x="8534658" y="3928853"/>
              <a:chExt cx="1047611" cy="1705271"/>
            </a:xfrm>
          </p:grpSpPr>
          <p:sp>
            <p:nvSpPr>
              <p:cNvPr id="54" name="TextBox 53">
                <a:extLst>
                  <a:ext uri="{FF2B5EF4-FFF2-40B4-BE49-F238E27FC236}">
                    <a16:creationId xmlns:a16="http://schemas.microsoft.com/office/drawing/2014/main" id="{86C4EB1B-DC41-0DA5-CB08-4CA808FD1B82}"/>
                  </a:ext>
                </a:extLst>
              </p:cNvPr>
              <p:cNvSpPr txBox="1"/>
              <p:nvPr/>
            </p:nvSpPr>
            <p:spPr>
              <a:xfrm>
                <a:off x="8617344" y="3953910"/>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v1</a:t>
                </a:r>
                <a:endParaRPr lang="en-CA" dirty="0"/>
              </a:p>
            </p:txBody>
          </p:sp>
          <p:sp>
            <p:nvSpPr>
              <p:cNvPr id="55" name="TextBox 54">
                <a:extLst>
                  <a:ext uri="{FF2B5EF4-FFF2-40B4-BE49-F238E27FC236}">
                    <a16:creationId xmlns:a16="http://schemas.microsoft.com/office/drawing/2014/main" id="{3271180A-C84D-8F1D-486E-FD83B40A2C61}"/>
                  </a:ext>
                </a:extLst>
              </p:cNvPr>
              <p:cNvSpPr txBox="1"/>
              <p:nvPr/>
            </p:nvSpPr>
            <p:spPr>
              <a:xfrm>
                <a:off x="8617343" y="4337092"/>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v</a:t>
                </a:r>
                <a:r>
                  <a:rPr lang="en-US" sz="1890" dirty="0"/>
                  <a:t>2</a:t>
                </a:r>
                <a:endParaRPr lang="en-CA" dirty="0"/>
              </a:p>
            </p:txBody>
          </p:sp>
          <p:sp>
            <p:nvSpPr>
              <p:cNvPr id="56" name="TextBox 55">
                <a:extLst>
                  <a:ext uri="{FF2B5EF4-FFF2-40B4-BE49-F238E27FC236}">
                    <a16:creationId xmlns:a16="http://schemas.microsoft.com/office/drawing/2014/main" id="{45F75CB7-FFF3-CA61-810F-6401D9E05F9A}"/>
                  </a:ext>
                </a:extLst>
              </p:cNvPr>
              <p:cNvSpPr txBox="1"/>
              <p:nvPr/>
            </p:nvSpPr>
            <p:spPr>
              <a:xfrm>
                <a:off x="8617342" y="4720127"/>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v</a:t>
                </a:r>
                <a:r>
                  <a:rPr lang="en-US" sz="1890" dirty="0"/>
                  <a:t>3</a:t>
                </a:r>
                <a:endParaRPr lang="en-CA" dirty="0"/>
              </a:p>
            </p:txBody>
          </p:sp>
          <p:sp>
            <p:nvSpPr>
              <p:cNvPr id="57" name="TextBox 56">
                <a:extLst>
                  <a:ext uri="{FF2B5EF4-FFF2-40B4-BE49-F238E27FC236}">
                    <a16:creationId xmlns:a16="http://schemas.microsoft.com/office/drawing/2014/main" id="{1BB411E5-A313-1A1D-E4D3-88561F50260B}"/>
                  </a:ext>
                </a:extLst>
              </p:cNvPr>
              <p:cNvSpPr txBox="1"/>
              <p:nvPr/>
            </p:nvSpPr>
            <p:spPr>
              <a:xfrm>
                <a:off x="8617341" y="5193679"/>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dk1"/>
                    </a:solidFill>
                    <a:latin typeface="+mn-lt"/>
                    <a:ea typeface="+mn-ea"/>
                    <a:cs typeface="+mn-cs"/>
                  </a:rPr>
                  <a:t>v</a:t>
                </a:r>
                <a:r>
                  <a:rPr lang="en-US" sz="1890" dirty="0" err="1"/>
                  <a:t>N</a:t>
                </a:r>
                <a:endParaRPr lang="en-CA" dirty="0"/>
              </a:p>
            </p:txBody>
          </p:sp>
          <p:sp>
            <p:nvSpPr>
              <p:cNvPr id="58" name="Rectangle 57">
                <a:extLst>
                  <a:ext uri="{FF2B5EF4-FFF2-40B4-BE49-F238E27FC236}">
                    <a16:creationId xmlns:a16="http://schemas.microsoft.com/office/drawing/2014/main" id="{BDF1A256-26AC-3335-1B05-3994BE0EDC2E}"/>
                  </a:ext>
                </a:extLst>
              </p:cNvPr>
              <p:cNvSpPr/>
              <p:nvPr/>
            </p:nvSpPr>
            <p:spPr>
              <a:xfrm>
                <a:off x="8534658" y="3928853"/>
                <a:ext cx="1047611" cy="1705271"/>
              </a:xfrm>
              <a:prstGeom prst="rect">
                <a:avLst/>
              </a:prstGeom>
              <a:solidFill>
                <a:schemeClr val="lt1">
                  <a:alpha val="0"/>
                </a:schemeClr>
              </a:solidFill>
              <a:ln w="31750"/>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grpSp>
          <p:nvGrpSpPr>
            <p:cNvPr id="59" name="Group 58">
              <a:extLst>
                <a:ext uri="{FF2B5EF4-FFF2-40B4-BE49-F238E27FC236}">
                  <a16:creationId xmlns:a16="http://schemas.microsoft.com/office/drawing/2014/main" id="{59D8EDEC-E282-A101-D481-81A30177925A}"/>
                </a:ext>
              </a:extLst>
            </p:cNvPr>
            <p:cNvGrpSpPr/>
            <p:nvPr/>
          </p:nvGrpSpPr>
          <p:grpSpPr>
            <a:xfrm>
              <a:off x="8710078" y="4538540"/>
              <a:ext cx="1047611" cy="1705271"/>
              <a:chOff x="8534658" y="3928853"/>
              <a:chExt cx="1047611" cy="1705271"/>
            </a:xfrm>
          </p:grpSpPr>
          <p:sp>
            <p:nvSpPr>
              <p:cNvPr id="60" name="TextBox 59">
                <a:extLst>
                  <a:ext uri="{FF2B5EF4-FFF2-40B4-BE49-F238E27FC236}">
                    <a16:creationId xmlns:a16="http://schemas.microsoft.com/office/drawing/2014/main" id="{EB9668F5-2CA5-1FF8-6B6F-3AFAB04705F1}"/>
                  </a:ext>
                </a:extLst>
              </p:cNvPr>
              <p:cNvSpPr txBox="1"/>
              <p:nvPr/>
            </p:nvSpPr>
            <p:spPr>
              <a:xfrm>
                <a:off x="8617344" y="3953910"/>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v1</a:t>
                </a:r>
                <a:endParaRPr lang="en-CA" dirty="0"/>
              </a:p>
            </p:txBody>
          </p:sp>
          <p:sp>
            <p:nvSpPr>
              <p:cNvPr id="61" name="TextBox 60">
                <a:extLst>
                  <a:ext uri="{FF2B5EF4-FFF2-40B4-BE49-F238E27FC236}">
                    <a16:creationId xmlns:a16="http://schemas.microsoft.com/office/drawing/2014/main" id="{11ADC0B5-40CC-AEB8-CECF-EC751D658244}"/>
                  </a:ext>
                </a:extLst>
              </p:cNvPr>
              <p:cNvSpPr txBox="1"/>
              <p:nvPr/>
            </p:nvSpPr>
            <p:spPr>
              <a:xfrm>
                <a:off x="8617343" y="4337092"/>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v</a:t>
                </a:r>
                <a:r>
                  <a:rPr lang="en-US" sz="1890" dirty="0"/>
                  <a:t>2</a:t>
                </a:r>
                <a:endParaRPr lang="en-CA" dirty="0"/>
              </a:p>
            </p:txBody>
          </p:sp>
          <p:sp>
            <p:nvSpPr>
              <p:cNvPr id="62" name="TextBox 61">
                <a:extLst>
                  <a:ext uri="{FF2B5EF4-FFF2-40B4-BE49-F238E27FC236}">
                    <a16:creationId xmlns:a16="http://schemas.microsoft.com/office/drawing/2014/main" id="{B99B2256-CAC9-B1EA-2104-EBD765BF7722}"/>
                  </a:ext>
                </a:extLst>
              </p:cNvPr>
              <p:cNvSpPr txBox="1"/>
              <p:nvPr/>
            </p:nvSpPr>
            <p:spPr>
              <a:xfrm>
                <a:off x="8617342" y="4720127"/>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v</a:t>
                </a:r>
                <a:r>
                  <a:rPr lang="en-US" sz="1890" dirty="0"/>
                  <a:t>3</a:t>
                </a:r>
                <a:endParaRPr lang="en-CA" dirty="0"/>
              </a:p>
            </p:txBody>
          </p:sp>
          <p:sp>
            <p:nvSpPr>
              <p:cNvPr id="63" name="TextBox 62">
                <a:extLst>
                  <a:ext uri="{FF2B5EF4-FFF2-40B4-BE49-F238E27FC236}">
                    <a16:creationId xmlns:a16="http://schemas.microsoft.com/office/drawing/2014/main" id="{2A06B263-DFB1-64BE-1688-DDE7640DFED1}"/>
                  </a:ext>
                </a:extLst>
              </p:cNvPr>
              <p:cNvSpPr txBox="1"/>
              <p:nvPr/>
            </p:nvSpPr>
            <p:spPr>
              <a:xfrm>
                <a:off x="8617341" y="5193679"/>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dk1"/>
                    </a:solidFill>
                    <a:latin typeface="+mn-lt"/>
                    <a:ea typeface="+mn-ea"/>
                    <a:cs typeface="+mn-cs"/>
                  </a:rPr>
                  <a:t>v</a:t>
                </a:r>
                <a:r>
                  <a:rPr lang="en-US" sz="1890" dirty="0" err="1"/>
                  <a:t>N</a:t>
                </a:r>
                <a:endParaRPr lang="en-CA" dirty="0"/>
              </a:p>
            </p:txBody>
          </p:sp>
          <p:sp>
            <p:nvSpPr>
              <p:cNvPr id="1024" name="Rectangle 1023">
                <a:extLst>
                  <a:ext uri="{FF2B5EF4-FFF2-40B4-BE49-F238E27FC236}">
                    <a16:creationId xmlns:a16="http://schemas.microsoft.com/office/drawing/2014/main" id="{B65D6C55-0BFF-E850-A43E-4EED325C516B}"/>
                  </a:ext>
                </a:extLst>
              </p:cNvPr>
              <p:cNvSpPr/>
              <p:nvPr/>
            </p:nvSpPr>
            <p:spPr>
              <a:xfrm>
                <a:off x="8534658" y="3928853"/>
                <a:ext cx="1047611" cy="1705271"/>
              </a:xfrm>
              <a:prstGeom prst="rect">
                <a:avLst/>
              </a:prstGeom>
              <a:solidFill>
                <a:schemeClr val="lt1">
                  <a:alpha val="0"/>
                </a:schemeClr>
              </a:solidFill>
              <a:ln w="31750"/>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grpSp>
      <p:sp>
        <p:nvSpPr>
          <p:cNvPr id="3" name="TextBox 2">
            <a:extLst>
              <a:ext uri="{FF2B5EF4-FFF2-40B4-BE49-F238E27FC236}">
                <a16:creationId xmlns:a16="http://schemas.microsoft.com/office/drawing/2014/main" id="{BDCB7A22-0445-28D7-C0FA-F9CEBBC4B422}"/>
              </a:ext>
            </a:extLst>
          </p:cNvPr>
          <p:cNvSpPr txBox="1"/>
          <p:nvPr/>
        </p:nvSpPr>
        <p:spPr>
          <a:xfrm>
            <a:off x="4666303" y="1546214"/>
            <a:ext cx="1338828" cy="646331"/>
          </a:xfrm>
          <a:prstGeom prst="rect">
            <a:avLst/>
          </a:prstGeom>
          <a:noFill/>
        </p:spPr>
        <p:txBody>
          <a:bodyPr wrap="none" rtlCol="0">
            <a:spAutoFit/>
          </a:bodyPr>
          <a:lstStyle/>
          <a:p>
            <a:r>
              <a:rPr lang="en-US" dirty="0"/>
              <a:t>Token </a:t>
            </a:r>
          </a:p>
          <a:p>
            <a:r>
              <a:rPr lang="en-US" dirty="0"/>
              <a:t>embeddings</a:t>
            </a:r>
            <a:endParaRPr lang="en-CA" dirty="0"/>
          </a:p>
        </p:txBody>
      </p:sp>
      <p:sp>
        <p:nvSpPr>
          <p:cNvPr id="11" name="TextBox 10">
            <a:extLst>
              <a:ext uri="{FF2B5EF4-FFF2-40B4-BE49-F238E27FC236}">
                <a16:creationId xmlns:a16="http://schemas.microsoft.com/office/drawing/2014/main" id="{55392996-1375-9359-4555-28E086143C03}"/>
              </a:ext>
            </a:extLst>
          </p:cNvPr>
          <p:cNvSpPr txBox="1"/>
          <p:nvPr/>
        </p:nvSpPr>
        <p:spPr>
          <a:xfrm>
            <a:off x="6483966" y="47194"/>
            <a:ext cx="1856959" cy="646331"/>
          </a:xfrm>
          <a:prstGeom prst="rect">
            <a:avLst/>
          </a:prstGeom>
          <a:noFill/>
        </p:spPr>
        <p:txBody>
          <a:bodyPr wrap="square" rtlCol="0">
            <a:spAutoFit/>
          </a:bodyPr>
          <a:lstStyle/>
          <a:p>
            <a:r>
              <a:rPr lang="en-US" dirty="0"/>
              <a:t>Trainable weights per head</a:t>
            </a:r>
            <a:endParaRPr lang="en-CA" dirty="0"/>
          </a:p>
        </p:txBody>
      </p:sp>
      <p:sp>
        <p:nvSpPr>
          <p:cNvPr id="12" name="TextBox 11">
            <a:extLst>
              <a:ext uri="{FF2B5EF4-FFF2-40B4-BE49-F238E27FC236}">
                <a16:creationId xmlns:a16="http://schemas.microsoft.com/office/drawing/2014/main" id="{28C96D55-FF76-2B48-96D6-5DE0635F04E7}"/>
              </a:ext>
            </a:extLst>
          </p:cNvPr>
          <p:cNvSpPr txBox="1"/>
          <p:nvPr/>
        </p:nvSpPr>
        <p:spPr>
          <a:xfrm>
            <a:off x="9868227" y="1242828"/>
            <a:ext cx="1858029" cy="369332"/>
          </a:xfrm>
          <a:prstGeom prst="rect">
            <a:avLst/>
          </a:prstGeom>
          <a:noFill/>
        </p:spPr>
        <p:txBody>
          <a:bodyPr wrap="square" rtlCol="0">
            <a:spAutoFit/>
          </a:bodyPr>
          <a:lstStyle/>
          <a:p>
            <a:r>
              <a:rPr lang="en-US" dirty="0"/>
              <a:t>queries per head</a:t>
            </a:r>
            <a:endParaRPr lang="en-CA" dirty="0"/>
          </a:p>
        </p:txBody>
      </p:sp>
      <p:sp>
        <p:nvSpPr>
          <p:cNvPr id="13" name="TextBox 12">
            <a:extLst>
              <a:ext uri="{FF2B5EF4-FFF2-40B4-BE49-F238E27FC236}">
                <a16:creationId xmlns:a16="http://schemas.microsoft.com/office/drawing/2014/main" id="{91FF49FE-4EA9-D8F5-D11D-91CF999CE2A2}"/>
              </a:ext>
            </a:extLst>
          </p:cNvPr>
          <p:cNvSpPr txBox="1"/>
          <p:nvPr/>
        </p:nvSpPr>
        <p:spPr>
          <a:xfrm>
            <a:off x="9863135" y="3113638"/>
            <a:ext cx="1581774" cy="369332"/>
          </a:xfrm>
          <a:prstGeom prst="rect">
            <a:avLst/>
          </a:prstGeom>
          <a:noFill/>
        </p:spPr>
        <p:txBody>
          <a:bodyPr wrap="square" rtlCol="0">
            <a:spAutoFit/>
          </a:bodyPr>
          <a:lstStyle/>
          <a:p>
            <a:r>
              <a:rPr lang="en-US" dirty="0"/>
              <a:t>keys per head</a:t>
            </a:r>
            <a:endParaRPr lang="en-CA" dirty="0"/>
          </a:p>
        </p:txBody>
      </p:sp>
      <p:sp>
        <p:nvSpPr>
          <p:cNvPr id="14" name="TextBox 13">
            <a:extLst>
              <a:ext uri="{FF2B5EF4-FFF2-40B4-BE49-F238E27FC236}">
                <a16:creationId xmlns:a16="http://schemas.microsoft.com/office/drawing/2014/main" id="{E5B0E285-4AAA-3745-B86F-3D3D07D09738}"/>
              </a:ext>
            </a:extLst>
          </p:cNvPr>
          <p:cNvSpPr txBox="1"/>
          <p:nvPr/>
        </p:nvSpPr>
        <p:spPr>
          <a:xfrm>
            <a:off x="9859127" y="5194623"/>
            <a:ext cx="1668855" cy="369332"/>
          </a:xfrm>
          <a:prstGeom prst="rect">
            <a:avLst/>
          </a:prstGeom>
          <a:noFill/>
        </p:spPr>
        <p:txBody>
          <a:bodyPr wrap="none" rtlCol="0">
            <a:spAutoFit/>
          </a:bodyPr>
          <a:lstStyle/>
          <a:p>
            <a:r>
              <a:rPr lang="en-US" dirty="0"/>
              <a:t>values per head</a:t>
            </a:r>
            <a:endParaRPr lang="en-CA" dirty="0"/>
          </a:p>
        </p:txBody>
      </p:sp>
    </p:spTree>
    <p:extLst>
      <p:ext uri="{BB962C8B-B14F-4D97-AF65-F5344CB8AC3E}">
        <p14:creationId xmlns:p14="http://schemas.microsoft.com/office/powerpoint/2010/main" val="28514945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9" name="Rectangle 114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635000" y="640823"/>
            <a:ext cx="3418659" cy="5583148"/>
          </a:xfrm>
        </p:spPr>
        <p:txBody>
          <a:bodyPr anchor="ctr">
            <a:normAutofit/>
          </a:bodyPr>
          <a:lstStyle/>
          <a:p>
            <a:r>
              <a:rPr lang="en-US" sz="5400" dirty="0"/>
              <a:t>Multi-head Attention</a:t>
            </a:r>
            <a:endParaRPr lang="en-CA" sz="5400" dirty="0"/>
          </a:p>
        </p:txBody>
      </p:sp>
      <p:sp>
        <p:nvSpPr>
          <p:cNvPr id="115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5" name="Group 1084">
            <a:extLst>
              <a:ext uri="{FF2B5EF4-FFF2-40B4-BE49-F238E27FC236}">
                <a16:creationId xmlns:a16="http://schemas.microsoft.com/office/drawing/2014/main" id="{14D5FD90-1DB0-E2FA-9BDD-E1A31A04F987}"/>
              </a:ext>
            </a:extLst>
          </p:cNvPr>
          <p:cNvGrpSpPr/>
          <p:nvPr/>
        </p:nvGrpSpPr>
        <p:grpSpPr>
          <a:xfrm>
            <a:off x="4558771" y="234889"/>
            <a:ext cx="7219495" cy="6417277"/>
            <a:chOff x="4558771" y="403863"/>
            <a:chExt cx="7219495" cy="6417277"/>
          </a:xfrm>
        </p:grpSpPr>
        <p:sp>
          <p:nvSpPr>
            <p:cNvPr id="6" name="TextBox 5">
              <a:extLst>
                <a:ext uri="{FF2B5EF4-FFF2-40B4-BE49-F238E27FC236}">
                  <a16:creationId xmlns:a16="http://schemas.microsoft.com/office/drawing/2014/main" id="{8539C009-CA76-241D-3BE3-99DE27B8CA15}"/>
                </a:ext>
              </a:extLst>
            </p:cNvPr>
            <p:cNvSpPr txBox="1"/>
            <p:nvPr/>
          </p:nvSpPr>
          <p:spPr>
            <a:xfrm>
              <a:off x="9900715" y="1604224"/>
              <a:ext cx="740591" cy="1216622"/>
            </a:xfrm>
            <a:prstGeom prst="rect">
              <a:avLst/>
            </a:prstGeom>
            <a:noFill/>
          </p:spPr>
          <p:txBody>
            <a:bodyPr wrap="square" rtlCol="0">
              <a:spAutoFit/>
            </a:bodyPr>
            <a:lstStyle/>
            <a:p>
              <a:pPr defTabSz="748894">
                <a:spcAft>
                  <a:spcPts val="630"/>
                </a:spcAft>
              </a:pPr>
              <a:r>
                <a:rPr lang="en-US" sz="5897" kern="1200" dirty="0">
                  <a:solidFill>
                    <a:schemeClr val="tx1"/>
                  </a:solidFill>
                  <a:latin typeface="+mn-lt"/>
                  <a:ea typeface="+mn-ea"/>
                  <a:cs typeface="+mn-cs"/>
                </a:rPr>
                <a:t>…</a:t>
              </a:r>
              <a:endParaRPr lang="en-CA" dirty="0"/>
            </a:p>
          </p:txBody>
        </p:sp>
        <p:sp>
          <p:nvSpPr>
            <p:cNvPr id="7" name="TextBox 6">
              <a:extLst>
                <a:ext uri="{FF2B5EF4-FFF2-40B4-BE49-F238E27FC236}">
                  <a16:creationId xmlns:a16="http://schemas.microsoft.com/office/drawing/2014/main" id="{36D61C79-8AA0-459B-EEE7-C21AE4FAABD8}"/>
                </a:ext>
              </a:extLst>
            </p:cNvPr>
            <p:cNvSpPr txBox="1"/>
            <p:nvPr/>
          </p:nvSpPr>
          <p:spPr>
            <a:xfrm>
              <a:off x="5427962" y="403865"/>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k1</a:t>
              </a:r>
              <a:endParaRPr lang="en-CA" dirty="0"/>
            </a:p>
          </p:txBody>
        </p:sp>
        <p:sp>
          <p:nvSpPr>
            <p:cNvPr id="8" name="TextBox 7">
              <a:extLst>
                <a:ext uri="{FF2B5EF4-FFF2-40B4-BE49-F238E27FC236}">
                  <a16:creationId xmlns:a16="http://schemas.microsoft.com/office/drawing/2014/main" id="{5C79908E-38B1-1B36-1017-911F7BA7F489}"/>
                </a:ext>
              </a:extLst>
            </p:cNvPr>
            <p:cNvSpPr txBox="1"/>
            <p:nvPr/>
          </p:nvSpPr>
          <p:spPr>
            <a:xfrm>
              <a:off x="7171102" y="403865"/>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k2</a:t>
              </a:r>
              <a:endParaRPr lang="en-CA" dirty="0"/>
            </a:p>
          </p:txBody>
        </p:sp>
        <p:sp>
          <p:nvSpPr>
            <p:cNvPr id="9" name="TextBox 8">
              <a:extLst>
                <a:ext uri="{FF2B5EF4-FFF2-40B4-BE49-F238E27FC236}">
                  <a16:creationId xmlns:a16="http://schemas.microsoft.com/office/drawing/2014/main" id="{D7132624-AEED-3D33-5F17-A9555F35B068}"/>
                </a:ext>
              </a:extLst>
            </p:cNvPr>
            <p:cNvSpPr txBox="1"/>
            <p:nvPr/>
          </p:nvSpPr>
          <p:spPr>
            <a:xfrm>
              <a:off x="8889267" y="403864"/>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k3</a:t>
              </a:r>
              <a:endParaRPr lang="en-CA" dirty="0"/>
            </a:p>
          </p:txBody>
        </p:sp>
        <p:sp>
          <p:nvSpPr>
            <p:cNvPr id="12" name="TextBox 11">
              <a:extLst>
                <a:ext uri="{FF2B5EF4-FFF2-40B4-BE49-F238E27FC236}">
                  <a16:creationId xmlns:a16="http://schemas.microsoft.com/office/drawing/2014/main" id="{7F4836A8-2044-2EF1-D3E8-85211A7D1AA7}"/>
                </a:ext>
              </a:extLst>
            </p:cNvPr>
            <p:cNvSpPr txBox="1"/>
            <p:nvPr/>
          </p:nvSpPr>
          <p:spPr>
            <a:xfrm>
              <a:off x="10774878" y="403863"/>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dk1"/>
                  </a:solidFill>
                  <a:latin typeface="+mn-lt"/>
                  <a:ea typeface="+mn-ea"/>
                  <a:cs typeface="+mn-cs"/>
                </a:rPr>
                <a:t>kN</a:t>
              </a:r>
              <a:endParaRPr lang="en-CA" dirty="0"/>
            </a:p>
          </p:txBody>
        </p:sp>
        <p:sp>
          <p:nvSpPr>
            <p:cNvPr id="14" name="TextBox 13">
              <a:extLst>
                <a:ext uri="{FF2B5EF4-FFF2-40B4-BE49-F238E27FC236}">
                  <a16:creationId xmlns:a16="http://schemas.microsoft.com/office/drawing/2014/main" id="{9157CC23-162F-2ACC-C9C4-576A1E699053}"/>
                </a:ext>
              </a:extLst>
            </p:cNvPr>
            <p:cNvSpPr txBox="1"/>
            <p:nvPr/>
          </p:nvSpPr>
          <p:spPr>
            <a:xfrm>
              <a:off x="4558771" y="843930"/>
              <a:ext cx="866041" cy="383182"/>
            </a:xfrm>
            <a:prstGeom prst="rect">
              <a:avLst/>
            </a:prstGeom>
            <a:pattFill prst="ltVert">
              <a:fgClr>
                <a:srgbClr val="00B05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q3</a:t>
              </a:r>
              <a:endParaRPr lang="en-CA" dirty="0"/>
            </a:p>
          </p:txBody>
        </p:sp>
        <p:cxnSp>
          <p:nvCxnSpPr>
            <p:cNvPr id="19" name="Straight Arrow Connector 18">
              <a:extLst>
                <a:ext uri="{FF2B5EF4-FFF2-40B4-BE49-F238E27FC236}">
                  <a16:creationId xmlns:a16="http://schemas.microsoft.com/office/drawing/2014/main" id="{7AA6C017-EB3E-A49A-F355-A15AA08FCC53}"/>
                </a:ext>
              </a:extLst>
            </p:cNvPr>
            <p:cNvCxnSpPr>
              <a:cxnSpLocks/>
              <a:stCxn id="1029" idx="4"/>
              <a:endCxn id="30" idx="0"/>
            </p:cNvCxnSpPr>
            <p:nvPr/>
          </p:nvCxnSpPr>
          <p:spPr>
            <a:xfrm>
              <a:off x="5863447" y="1596594"/>
              <a:ext cx="8262" cy="20161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2DF1587C-1383-9944-8160-D060DF89CB58}"/>
                </a:ext>
              </a:extLst>
            </p:cNvPr>
            <p:cNvCxnSpPr>
              <a:cxnSpLocks/>
              <a:stCxn id="1035" idx="4"/>
              <a:endCxn id="32" idx="0"/>
            </p:cNvCxnSpPr>
            <p:nvPr/>
          </p:nvCxnSpPr>
          <p:spPr>
            <a:xfrm>
              <a:off x="7605010" y="1596595"/>
              <a:ext cx="3082" cy="20161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9AA78CD4-19EA-F835-08C2-ACFEA1D9041E}"/>
                </a:ext>
              </a:extLst>
            </p:cNvPr>
            <p:cNvCxnSpPr>
              <a:cxnSpLocks/>
              <a:stCxn id="1042" idx="4"/>
              <a:endCxn id="33" idx="0"/>
            </p:cNvCxnSpPr>
            <p:nvPr/>
          </p:nvCxnSpPr>
          <p:spPr>
            <a:xfrm>
              <a:off x="9328396" y="1596595"/>
              <a:ext cx="2830" cy="20161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15C9A153-57AA-35A3-1EE2-C3ED3553F763}"/>
                </a:ext>
              </a:extLst>
            </p:cNvPr>
            <p:cNvCxnSpPr>
              <a:cxnSpLocks/>
              <a:stCxn id="1047" idx="4"/>
              <a:endCxn id="37" idx="0"/>
            </p:cNvCxnSpPr>
            <p:nvPr/>
          </p:nvCxnSpPr>
          <p:spPr>
            <a:xfrm flipH="1">
              <a:off x="11206909" y="1596595"/>
              <a:ext cx="3647" cy="20161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ACCDA27A-3B32-CE9A-2E70-E45D0CAFB028}"/>
                </a:ext>
              </a:extLst>
            </p:cNvPr>
            <p:cNvSpPr txBox="1"/>
            <p:nvPr/>
          </p:nvSpPr>
          <p:spPr>
            <a:xfrm>
              <a:off x="5437909" y="1798209"/>
              <a:ext cx="867600" cy="383182"/>
            </a:xfrm>
            <a:prstGeom prst="rect">
              <a:avLst/>
            </a:prstGeom>
            <a:pattFill prst="ltVert">
              <a:fgClr>
                <a:schemeClr val="accent1">
                  <a:lumMod val="50000"/>
                </a:schemeClr>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s</a:t>
              </a:r>
              <a:r>
                <a:rPr lang="en-US" sz="1890" kern="1200" dirty="0">
                  <a:solidFill>
                    <a:schemeClr val="dk1"/>
                  </a:solidFill>
                  <a:latin typeface="+mn-lt"/>
                  <a:ea typeface="+mn-ea"/>
                  <a:cs typeface="+mn-cs"/>
                </a:rPr>
                <a:t>1</a:t>
              </a:r>
              <a:endParaRPr lang="en-CA" dirty="0"/>
            </a:p>
          </p:txBody>
        </p:sp>
        <p:cxnSp>
          <p:nvCxnSpPr>
            <p:cNvPr id="31" name="Connector: Elbow 30">
              <a:extLst>
                <a:ext uri="{FF2B5EF4-FFF2-40B4-BE49-F238E27FC236}">
                  <a16:creationId xmlns:a16="http://schemas.microsoft.com/office/drawing/2014/main" id="{0D3180E6-11F6-C9A1-8B4B-1246AAA2CB9D}"/>
                </a:ext>
              </a:extLst>
            </p:cNvPr>
            <p:cNvCxnSpPr>
              <a:cxnSpLocks/>
              <a:stCxn id="14" idx="3"/>
              <a:endCxn id="1029" idx="2"/>
            </p:cNvCxnSpPr>
            <p:nvPr/>
          </p:nvCxnSpPr>
          <p:spPr>
            <a:xfrm>
              <a:off x="5424812" y="1035521"/>
              <a:ext cx="284080" cy="41810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E95FD883-CA6F-F0FF-CACB-3C94DE1927D2}"/>
                </a:ext>
              </a:extLst>
            </p:cNvPr>
            <p:cNvSpPr txBox="1"/>
            <p:nvPr/>
          </p:nvSpPr>
          <p:spPr>
            <a:xfrm>
              <a:off x="7174292" y="1798212"/>
              <a:ext cx="867600" cy="383182"/>
            </a:xfrm>
            <a:prstGeom prst="rect">
              <a:avLst/>
            </a:prstGeom>
            <a:pattFill prst="ltVert">
              <a:fgClr>
                <a:schemeClr val="accent1">
                  <a:lumMod val="50000"/>
                </a:schemeClr>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s</a:t>
              </a:r>
              <a:r>
                <a:rPr lang="en-US" sz="1890" kern="1200" dirty="0">
                  <a:solidFill>
                    <a:schemeClr val="dk1"/>
                  </a:solidFill>
                  <a:latin typeface="+mn-lt"/>
                  <a:ea typeface="+mn-ea"/>
                  <a:cs typeface="+mn-cs"/>
                </a:rPr>
                <a:t>2</a:t>
              </a:r>
              <a:endParaRPr lang="en-CA" dirty="0"/>
            </a:p>
          </p:txBody>
        </p:sp>
        <p:sp>
          <p:nvSpPr>
            <p:cNvPr id="33" name="TextBox 32">
              <a:extLst>
                <a:ext uri="{FF2B5EF4-FFF2-40B4-BE49-F238E27FC236}">
                  <a16:creationId xmlns:a16="http://schemas.microsoft.com/office/drawing/2014/main" id="{D54B9C29-65F3-F8AE-F014-DA1765A041D1}"/>
                </a:ext>
              </a:extLst>
            </p:cNvPr>
            <p:cNvSpPr txBox="1"/>
            <p:nvPr/>
          </p:nvSpPr>
          <p:spPr>
            <a:xfrm>
              <a:off x="8897426" y="1798211"/>
              <a:ext cx="867600" cy="383182"/>
            </a:xfrm>
            <a:prstGeom prst="rect">
              <a:avLst/>
            </a:prstGeom>
            <a:pattFill prst="ltVert">
              <a:fgClr>
                <a:schemeClr val="accent1">
                  <a:lumMod val="50000"/>
                </a:schemeClr>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s</a:t>
              </a:r>
              <a:r>
                <a:rPr lang="en-US" sz="1890" kern="1200" dirty="0">
                  <a:solidFill>
                    <a:schemeClr val="dk1"/>
                  </a:solidFill>
                  <a:latin typeface="+mn-lt"/>
                  <a:ea typeface="+mn-ea"/>
                  <a:cs typeface="+mn-cs"/>
                </a:rPr>
                <a:t>3</a:t>
              </a:r>
              <a:endParaRPr lang="en-CA" dirty="0"/>
            </a:p>
          </p:txBody>
        </p:sp>
        <p:sp>
          <p:nvSpPr>
            <p:cNvPr id="37" name="TextBox 36">
              <a:extLst>
                <a:ext uri="{FF2B5EF4-FFF2-40B4-BE49-F238E27FC236}">
                  <a16:creationId xmlns:a16="http://schemas.microsoft.com/office/drawing/2014/main" id="{046EB45F-8DC8-6A4F-692B-BE99A35CFD94}"/>
                </a:ext>
              </a:extLst>
            </p:cNvPr>
            <p:cNvSpPr txBox="1"/>
            <p:nvPr/>
          </p:nvSpPr>
          <p:spPr>
            <a:xfrm>
              <a:off x="10773109" y="1798209"/>
              <a:ext cx="867600" cy="383182"/>
            </a:xfrm>
            <a:prstGeom prst="rect">
              <a:avLst/>
            </a:prstGeom>
            <a:pattFill prst="ltVert">
              <a:fgClr>
                <a:schemeClr val="accent1">
                  <a:lumMod val="50000"/>
                </a:schemeClr>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t>s</a:t>
              </a:r>
              <a:r>
                <a:rPr lang="en-US" sz="1890" kern="1200" dirty="0" err="1">
                  <a:solidFill>
                    <a:schemeClr val="dk1"/>
                  </a:solidFill>
                  <a:latin typeface="+mn-lt"/>
                  <a:ea typeface="+mn-ea"/>
                  <a:cs typeface="+mn-cs"/>
                </a:rPr>
                <a:t>N</a:t>
              </a:r>
              <a:endParaRPr lang="en-CA" dirty="0"/>
            </a:p>
          </p:txBody>
        </p:sp>
        <p:sp>
          <p:nvSpPr>
            <p:cNvPr id="38" name="TextBox 37">
              <a:extLst>
                <a:ext uri="{FF2B5EF4-FFF2-40B4-BE49-F238E27FC236}">
                  <a16:creationId xmlns:a16="http://schemas.microsoft.com/office/drawing/2014/main" id="{7C248E3F-4596-0379-2C09-CDAF2ECDCC13}"/>
                </a:ext>
              </a:extLst>
            </p:cNvPr>
            <p:cNvSpPr txBox="1"/>
            <p:nvPr/>
          </p:nvSpPr>
          <p:spPr>
            <a:xfrm>
              <a:off x="5626759" y="2893761"/>
              <a:ext cx="511350" cy="383182"/>
            </a:xfrm>
            <a:prstGeom prst="rect">
              <a:avLst/>
            </a:prstGeom>
            <a:solidFill>
              <a:schemeClr val="accent1">
                <a:lumMod val="60000"/>
                <a:lumOff val="40000"/>
              </a:schemeClr>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w</a:t>
              </a:r>
              <a:r>
                <a:rPr lang="en-US" sz="1890" kern="1200" dirty="0">
                  <a:solidFill>
                    <a:schemeClr val="dk1"/>
                  </a:solidFill>
                  <a:latin typeface="+mn-lt"/>
                  <a:ea typeface="+mn-ea"/>
                  <a:cs typeface="+mn-cs"/>
                </a:rPr>
                <a:t>1</a:t>
              </a:r>
              <a:endParaRPr lang="en-CA" dirty="0"/>
            </a:p>
          </p:txBody>
        </p:sp>
        <p:sp>
          <p:nvSpPr>
            <p:cNvPr id="39" name="TextBox 38">
              <a:extLst>
                <a:ext uri="{FF2B5EF4-FFF2-40B4-BE49-F238E27FC236}">
                  <a16:creationId xmlns:a16="http://schemas.microsoft.com/office/drawing/2014/main" id="{093ACCCB-CF4F-5F3F-245F-1705708AEE17}"/>
                </a:ext>
              </a:extLst>
            </p:cNvPr>
            <p:cNvSpPr txBox="1"/>
            <p:nvPr/>
          </p:nvSpPr>
          <p:spPr>
            <a:xfrm>
              <a:off x="7338294" y="2893762"/>
              <a:ext cx="511200" cy="383182"/>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w</a:t>
              </a:r>
              <a:r>
                <a:rPr lang="en-US" sz="1890" kern="1200" dirty="0">
                  <a:solidFill>
                    <a:schemeClr val="dk1"/>
                  </a:solidFill>
                  <a:latin typeface="+mn-lt"/>
                  <a:ea typeface="+mn-ea"/>
                  <a:cs typeface="+mn-cs"/>
                </a:rPr>
                <a:t>2</a:t>
              </a:r>
              <a:endParaRPr lang="en-CA" dirty="0"/>
            </a:p>
          </p:txBody>
        </p:sp>
        <p:sp>
          <p:nvSpPr>
            <p:cNvPr id="40" name="TextBox 39">
              <a:extLst>
                <a:ext uri="{FF2B5EF4-FFF2-40B4-BE49-F238E27FC236}">
                  <a16:creationId xmlns:a16="http://schemas.microsoft.com/office/drawing/2014/main" id="{810C3289-0173-3DB9-170E-94C9ABBDDE42}"/>
                </a:ext>
              </a:extLst>
            </p:cNvPr>
            <p:cNvSpPr txBox="1"/>
            <p:nvPr/>
          </p:nvSpPr>
          <p:spPr>
            <a:xfrm>
              <a:off x="9061424" y="2893762"/>
              <a:ext cx="511200" cy="383182"/>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w</a:t>
              </a:r>
              <a:r>
                <a:rPr lang="en-US" sz="1890" kern="1200" dirty="0">
                  <a:solidFill>
                    <a:schemeClr val="dk1"/>
                  </a:solidFill>
                  <a:latin typeface="+mn-lt"/>
                  <a:ea typeface="+mn-ea"/>
                  <a:cs typeface="+mn-cs"/>
                </a:rPr>
                <a:t>3</a:t>
              </a:r>
              <a:endParaRPr lang="en-CA" dirty="0"/>
            </a:p>
          </p:txBody>
        </p:sp>
        <p:sp>
          <p:nvSpPr>
            <p:cNvPr id="41" name="TextBox 40">
              <a:extLst>
                <a:ext uri="{FF2B5EF4-FFF2-40B4-BE49-F238E27FC236}">
                  <a16:creationId xmlns:a16="http://schemas.microsoft.com/office/drawing/2014/main" id="{D3E977BC-780E-3B77-1FD4-44F452140D9C}"/>
                </a:ext>
              </a:extLst>
            </p:cNvPr>
            <p:cNvSpPr txBox="1"/>
            <p:nvPr/>
          </p:nvSpPr>
          <p:spPr>
            <a:xfrm>
              <a:off x="10947044" y="2893761"/>
              <a:ext cx="511200" cy="383182"/>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t>w</a:t>
              </a:r>
              <a:r>
                <a:rPr lang="en-US" sz="1890" kern="1200" dirty="0" err="1">
                  <a:solidFill>
                    <a:schemeClr val="dk1"/>
                  </a:solidFill>
                  <a:latin typeface="+mn-lt"/>
                  <a:ea typeface="+mn-ea"/>
                  <a:cs typeface="+mn-cs"/>
                </a:rPr>
                <a:t>N</a:t>
              </a:r>
              <a:endParaRPr lang="en-CA" dirty="0"/>
            </a:p>
          </p:txBody>
        </p:sp>
        <p:cxnSp>
          <p:nvCxnSpPr>
            <p:cNvPr id="42" name="Straight Arrow Connector 41">
              <a:extLst>
                <a:ext uri="{FF2B5EF4-FFF2-40B4-BE49-F238E27FC236}">
                  <a16:creationId xmlns:a16="http://schemas.microsoft.com/office/drawing/2014/main" id="{E6A7F87A-A186-7DAD-1362-561450E04E2E}"/>
                </a:ext>
              </a:extLst>
            </p:cNvPr>
            <p:cNvCxnSpPr>
              <a:cxnSpLocks/>
              <a:stCxn id="30" idx="2"/>
              <a:endCxn id="38" idx="0"/>
            </p:cNvCxnSpPr>
            <p:nvPr/>
          </p:nvCxnSpPr>
          <p:spPr>
            <a:xfrm>
              <a:off x="5871709" y="2181391"/>
              <a:ext cx="10725" cy="7123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0BA5F27D-8237-599B-27C4-9B721D07FF6C}"/>
                </a:ext>
              </a:extLst>
            </p:cNvPr>
            <p:cNvCxnSpPr>
              <a:cxnSpLocks/>
              <a:stCxn id="32" idx="2"/>
              <a:endCxn id="39" idx="0"/>
            </p:cNvCxnSpPr>
            <p:nvPr/>
          </p:nvCxnSpPr>
          <p:spPr>
            <a:xfrm flipH="1">
              <a:off x="7593894" y="2181394"/>
              <a:ext cx="14198" cy="71236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0A9E63CF-DB60-A3C0-8109-373D7EB0292D}"/>
                </a:ext>
              </a:extLst>
            </p:cNvPr>
            <p:cNvCxnSpPr>
              <a:cxnSpLocks/>
              <a:stCxn id="33" idx="2"/>
              <a:endCxn id="40" idx="0"/>
            </p:cNvCxnSpPr>
            <p:nvPr/>
          </p:nvCxnSpPr>
          <p:spPr>
            <a:xfrm flipH="1">
              <a:off x="9317024" y="2181393"/>
              <a:ext cx="14202" cy="7123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F24E04EE-158F-B895-AE37-B4B9CB20A546}"/>
                </a:ext>
              </a:extLst>
            </p:cNvPr>
            <p:cNvCxnSpPr>
              <a:cxnSpLocks/>
              <a:stCxn id="37" idx="2"/>
              <a:endCxn id="41" idx="0"/>
            </p:cNvCxnSpPr>
            <p:nvPr/>
          </p:nvCxnSpPr>
          <p:spPr>
            <a:xfrm flipH="1">
              <a:off x="11202644" y="2181391"/>
              <a:ext cx="4265" cy="7123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714900FD-2A0C-BABE-6C3B-6B5005F03E23}"/>
                </a:ext>
              </a:extLst>
            </p:cNvPr>
            <p:cNvCxnSpPr>
              <a:cxnSpLocks/>
              <a:stCxn id="38" idx="2"/>
              <a:endCxn id="1062" idx="0"/>
            </p:cNvCxnSpPr>
            <p:nvPr/>
          </p:nvCxnSpPr>
          <p:spPr>
            <a:xfrm>
              <a:off x="5882434" y="3276943"/>
              <a:ext cx="13505" cy="29964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531B8F9A-9244-E485-CCC5-A77005B088CF}"/>
                </a:ext>
              </a:extLst>
            </p:cNvPr>
            <p:cNvCxnSpPr>
              <a:cxnSpLocks/>
              <a:stCxn id="39" idx="2"/>
              <a:endCxn id="1065" idx="0"/>
            </p:cNvCxnSpPr>
            <p:nvPr/>
          </p:nvCxnSpPr>
          <p:spPr>
            <a:xfrm>
              <a:off x="7593894" y="3276944"/>
              <a:ext cx="11604" cy="29964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565A0631-E879-3722-4B46-FCC81BA1481F}"/>
                </a:ext>
              </a:extLst>
            </p:cNvPr>
            <p:cNvCxnSpPr>
              <a:cxnSpLocks/>
              <a:stCxn id="40" idx="2"/>
              <a:endCxn id="1066" idx="0"/>
            </p:cNvCxnSpPr>
            <p:nvPr/>
          </p:nvCxnSpPr>
          <p:spPr>
            <a:xfrm>
              <a:off x="9317024" y="3276944"/>
              <a:ext cx="2239" cy="29964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27" name="Straight Arrow Connector 1026">
              <a:extLst>
                <a:ext uri="{FF2B5EF4-FFF2-40B4-BE49-F238E27FC236}">
                  <a16:creationId xmlns:a16="http://schemas.microsoft.com/office/drawing/2014/main" id="{F23B859E-024D-3A6D-A763-F9DDDCF97B30}"/>
                </a:ext>
              </a:extLst>
            </p:cNvPr>
            <p:cNvCxnSpPr>
              <a:cxnSpLocks/>
              <a:stCxn id="41" idx="2"/>
              <a:endCxn id="1067" idx="0"/>
            </p:cNvCxnSpPr>
            <p:nvPr/>
          </p:nvCxnSpPr>
          <p:spPr>
            <a:xfrm>
              <a:off x="11202644" y="3276943"/>
              <a:ext cx="8608" cy="29964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29" name="Oval 1028">
              <a:extLst>
                <a:ext uri="{FF2B5EF4-FFF2-40B4-BE49-F238E27FC236}">
                  <a16:creationId xmlns:a16="http://schemas.microsoft.com/office/drawing/2014/main" id="{EC6C84C1-3DA7-9170-BAF2-6075A9C16752}"/>
                </a:ext>
              </a:extLst>
            </p:cNvPr>
            <p:cNvSpPr/>
            <p:nvPr/>
          </p:nvSpPr>
          <p:spPr>
            <a:xfrm>
              <a:off x="5708892" y="1310650"/>
              <a:ext cx="309110" cy="28594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dirty="0">
                  <a:solidFill>
                    <a:schemeClr val="dk1"/>
                  </a:solidFill>
                  <a:latin typeface="+mn-lt"/>
                  <a:ea typeface="+mn-ea"/>
                  <a:cs typeface="+mn-cs"/>
                </a:rPr>
                <a:t>.</a:t>
              </a:r>
              <a:endParaRPr lang="en-US" sz="2940" kern="1200" dirty="0">
                <a:solidFill>
                  <a:schemeClr val="dk1"/>
                </a:solidFill>
                <a:latin typeface="+mn-lt"/>
                <a:ea typeface="+mn-ea"/>
                <a:cs typeface="+mn-cs"/>
              </a:endParaRPr>
            </a:p>
            <a:p>
              <a:pPr algn="ctr">
                <a:spcAft>
                  <a:spcPts val="600"/>
                </a:spcAft>
              </a:pPr>
              <a:endParaRPr lang="en-CA" dirty="0"/>
            </a:p>
          </p:txBody>
        </p:sp>
        <p:cxnSp>
          <p:nvCxnSpPr>
            <p:cNvPr id="1033" name="Straight Arrow Connector 1032">
              <a:extLst>
                <a:ext uri="{FF2B5EF4-FFF2-40B4-BE49-F238E27FC236}">
                  <a16:creationId xmlns:a16="http://schemas.microsoft.com/office/drawing/2014/main" id="{9D15E5FA-4D60-6434-CB80-299CB5C3EE05}"/>
                </a:ext>
              </a:extLst>
            </p:cNvPr>
            <p:cNvCxnSpPr>
              <a:cxnSpLocks/>
              <a:stCxn id="7" idx="2"/>
              <a:endCxn id="1029" idx="0"/>
            </p:cNvCxnSpPr>
            <p:nvPr/>
          </p:nvCxnSpPr>
          <p:spPr>
            <a:xfrm>
              <a:off x="5861765" y="787047"/>
              <a:ext cx="1683" cy="52360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35" name="Oval 1034">
              <a:extLst>
                <a:ext uri="{FF2B5EF4-FFF2-40B4-BE49-F238E27FC236}">
                  <a16:creationId xmlns:a16="http://schemas.microsoft.com/office/drawing/2014/main" id="{B3BECCA7-3119-B1D1-86B3-680A851DAD16}"/>
                </a:ext>
              </a:extLst>
            </p:cNvPr>
            <p:cNvSpPr/>
            <p:nvPr/>
          </p:nvSpPr>
          <p:spPr>
            <a:xfrm>
              <a:off x="7449230" y="1307317"/>
              <a:ext cx="311560" cy="28927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a:solidFill>
                    <a:schemeClr val="dk1"/>
                  </a:solidFill>
                  <a:latin typeface="+mn-lt"/>
                  <a:ea typeface="+mn-ea"/>
                  <a:cs typeface="+mn-cs"/>
                </a:rPr>
                <a:t>.</a:t>
              </a:r>
              <a:endParaRPr lang="en-US" sz="2940" kern="1200">
                <a:solidFill>
                  <a:schemeClr val="dk1"/>
                </a:solidFill>
                <a:latin typeface="+mn-lt"/>
                <a:ea typeface="+mn-ea"/>
                <a:cs typeface="+mn-cs"/>
              </a:endParaRPr>
            </a:p>
            <a:p>
              <a:pPr algn="ctr">
                <a:spcAft>
                  <a:spcPts val="600"/>
                </a:spcAft>
              </a:pPr>
              <a:endParaRPr lang="en-CA"/>
            </a:p>
          </p:txBody>
        </p:sp>
        <p:cxnSp>
          <p:nvCxnSpPr>
            <p:cNvPr id="1039" name="Straight Arrow Connector 1038">
              <a:extLst>
                <a:ext uri="{FF2B5EF4-FFF2-40B4-BE49-F238E27FC236}">
                  <a16:creationId xmlns:a16="http://schemas.microsoft.com/office/drawing/2014/main" id="{931F3DC2-6C9F-1D58-498F-8FD5E485283E}"/>
                </a:ext>
              </a:extLst>
            </p:cNvPr>
            <p:cNvCxnSpPr>
              <a:cxnSpLocks/>
              <a:stCxn id="8" idx="2"/>
              <a:endCxn id="1035" idx="0"/>
            </p:cNvCxnSpPr>
            <p:nvPr/>
          </p:nvCxnSpPr>
          <p:spPr>
            <a:xfrm>
              <a:off x="7604903" y="787047"/>
              <a:ext cx="107" cy="5202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42" name="Oval 1041">
              <a:extLst>
                <a:ext uri="{FF2B5EF4-FFF2-40B4-BE49-F238E27FC236}">
                  <a16:creationId xmlns:a16="http://schemas.microsoft.com/office/drawing/2014/main" id="{38F18412-65C8-78C8-176B-058D530407F8}"/>
                </a:ext>
              </a:extLst>
            </p:cNvPr>
            <p:cNvSpPr/>
            <p:nvPr/>
          </p:nvSpPr>
          <p:spPr>
            <a:xfrm>
              <a:off x="9172803" y="1307316"/>
              <a:ext cx="311186" cy="28927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a:solidFill>
                    <a:schemeClr val="dk1"/>
                  </a:solidFill>
                  <a:latin typeface="+mn-lt"/>
                  <a:ea typeface="+mn-ea"/>
                  <a:cs typeface="+mn-cs"/>
                </a:rPr>
                <a:t>.</a:t>
              </a:r>
              <a:endParaRPr lang="en-US" sz="2940" kern="1200">
                <a:solidFill>
                  <a:schemeClr val="dk1"/>
                </a:solidFill>
                <a:latin typeface="+mn-lt"/>
                <a:ea typeface="+mn-ea"/>
                <a:cs typeface="+mn-cs"/>
              </a:endParaRPr>
            </a:p>
            <a:p>
              <a:pPr algn="ctr">
                <a:spcAft>
                  <a:spcPts val="600"/>
                </a:spcAft>
              </a:pPr>
              <a:endParaRPr lang="en-CA"/>
            </a:p>
          </p:txBody>
        </p:sp>
        <p:cxnSp>
          <p:nvCxnSpPr>
            <p:cNvPr id="1045" name="Straight Arrow Connector 1044">
              <a:extLst>
                <a:ext uri="{FF2B5EF4-FFF2-40B4-BE49-F238E27FC236}">
                  <a16:creationId xmlns:a16="http://schemas.microsoft.com/office/drawing/2014/main" id="{F5DCF401-0632-AC37-A618-7DE58C531F5F}"/>
                </a:ext>
              </a:extLst>
            </p:cNvPr>
            <p:cNvCxnSpPr>
              <a:cxnSpLocks/>
              <a:stCxn id="9" idx="2"/>
              <a:endCxn id="1042" idx="0"/>
            </p:cNvCxnSpPr>
            <p:nvPr/>
          </p:nvCxnSpPr>
          <p:spPr>
            <a:xfrm>
              <a:off x="9323068" y="787046"/>
              <a:ext cx="5328" cy="5202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47" name="Oval 1046">
              <a:extLst>
                <a:ext uri="{FF2B5EF4-FFF2-40B4-BE49-F238E27FC236}">
                  <a16:creationId xmlns:a16="http://schemas.microsoft.com/office/drawing/2014/main" id="{A605AD1A-40E8-DE97-12B6-1FAE8CCCDCE2}"/>
                </a:ext>
              </a:extLst>
            </p:cNvPr>
            <p:cNvSpPr/>
            <p:nvPr/>
          </p:nvSpPr>
          <p:spPr>
            <a:xfrm>
              <a:off x="11053005" y="1302213"/>
              <a:ext cx="315101" cy="2943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a:solidFill>
                    <a:schemeClr val="dk1"/>
                  </a:solidFill>
                  <a:latin typeface="+mn-lt"/>
                  <a:ea typeface="+mn-ea"/>
                  <a:cs typeface="+mn-cs"/>
                </a:rPr>
                <a:t>.</a:t>
              </a:r>
              <a:endParaRPr lang="en-US" sz="2940" kern="1200">
                <a:solidFill>
                  <a:schemeClr val="dk1"/>
                </a:solidFill>
                <a:latin typeface="+mn-lt"/>
                <a:ea typeface="+mn-ea"/>
                <a:cs typeface="+mn-cs"/>
              </a:endParaRPr>
            </a:p>
            <a:p>
              <a:pPr algn="ctr">
                <a:spcAft>
                  <a:spcPts val="600"/>
                </a:spcAft>
              </a:pPr>
              <a:endParaRPr lang="en-CA"/>
            </a:p>
          </p:txBody>
        </p:sp>
        <p:cxnSp>
          <p:nvCxnSpPr>
            <p:cNvPr id="1052" name="Straight Arrow Connector 1051">
              <a:extLst>
                <a:ext uri="{FF2B5EF4-FFF2-40B4-BE49-F238E27FC236}">
                  <a16:creationId xmlns:a16="http://schemas.microsoft.com/office/drawing/2014/main" id="{AC8954EC-72D5-8C74-8004-7CE1B12F21F5}"/>
                </a:ext>
              </a:extLst>
            </p:cNvPr>
            <p:cNvCxnSpPr>
              <a:cxnSpLocks/>
              <a:stCxn id="12" idx="2"/>
              <a:endCxn id="1047" idx="0"/>
            </p:cNvCxnSpPr>
            <p:nvPr/>
          </p:nvCxnSpPr>
          <p:spPr>
            <a:xfrm>
              <a:off x="11208679" y="787045"/>
              <a:ext cx="1877" cy="51516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56" name="Connector: Elbow 1055">
              <a:extLst>
                <a:ext uri="{FF2B5EF4-FFF2-40B4-BE49-F238E27FC236}">
                  <a16:creationId xmlns:a16="http://schemas.microsoft.com/office/drawing/2014/main" id="{2FDA7A33-792C-4143-E7EB-1DAA3762D9BC}"/>
                </a:ext>
              </a:extLst>
            </p:cNvPr>
            <p:cNvCxnSpPr>
              <a:cxnSpLocks/>
              <a:stCxn id="14" idx="3"/>
              <a:endCxn id="1035" idx="2"/>
            </p:cNvCxnSpPr>
            <p:nvPr/>
          </p:nvCxnSpPr>
          <p:spPr>
            <a:xfrm>
              <a:off x="5424812" y="1035521"/>
              <a:ext cx="2024418" cy="416435"/>
            </a:xfrm>
            <a:prstGeom prst="bentConnector3">
              <a:avLst>
                <a:gd name="adj1" fmla="val 9345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0" name="Connector: Elbow 1059">
              <a:extLst>
                <a:ext uri="{FF2B5EF4-FFF2-40B4-BE49-F238E27FC236}">
                  <a16:creationId xmlns:a16="http://schemas.microsoft.com/office/drawing/2014/main" id="{E4D425BD-C2AD-0127-1451-4E4D9F090DAF}"/>
                </a:ext>
              </a:extLst>
            </p:cNvPr>
            <p:cNvCxnSpPr>
              <a:cxnSpLocks/>
              <a:stCxn id="14" idx="3"/>
              <a:endCxn id="1042" idx="2"/>
            </p:cNvCxnSpPr>
            <p:nvPr/>
          </p:nvCxnSpPr>
          <p:spPr>
            <a:xfrm>
              <a:off x="5424812" y="1035521"/>
              <a:ext cx="3747991" cy="416435"/>
            </a:xfrm>
            <a:prstGeom prst="bentConnector3">
              <a:avLst>
                <a:gd name="adj1" fmla="val 97070"/>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1" name="Connector: Elbow 1060">
              <a:extLst>
                <a:ext uri="{FF2B5EF4-FFF2-40B4-BE49-F238E27FC236}">
                  <a16:creationId xmlns:a16="http://schemas.microsoft.com/office/drawing/2014/main" id="{2D63EA4F-4A81-9BFE-E87B-CB4FC2615232}"/>
                </a:ext>
              </a:extLst>
            </p:cNvPr>
            <p:cNvCxnSpPr>
              <a:cxnSpLocks/>
              <a:stCxn id="14" idx="3"/>
              <a:endCxn id="1047" idx="2"/>
            </p:cNvCxnSpPr>
            <p:nvPr/>
          </p:nvCxnSpPr>
          <p:spPr>
            <a:xfrm>
              <a:off x="5424812" y="1035521"/>
              <a:ext cx="5628193" cy="413883"/>
            </a:xfrm>
            <a:prstGeom prst="bentConnector3">
              <a:avLst>
                <a:gd name="adj1" fmla="val 97769"/>
              </a:avLst>
            </a:prstGeom>
            <a:ln w="12700">
              <a:tailEnd type="triangle"/>
            </a:ln>
          </p:spPr>
          <p:style>
            <a:lnRef idx="1">
              <a:schemeClr val="dk1"/>
            </a:lnRef>
            <a:fillRef idx="0">
              <a:schemeClr val="dk1"/>
            </a:fillRef>
            <a:effectRef idx="0">
              <a:schemeClr val="dk1"/>
            </a:effectRef>
            <a:fontRef idx="minor">
              <a:schemeClr val="tx1"/>
            </a:fontRef>
          </p:style>
        </p:cxnSp>
        <p:sp>
          <p:nvSpPr>
            <p:cNvPr id="1062" name="Oval 1061">
              <a:extLst>
                <a:ext uri="{FF2B5EF4-FFF2-40B4-BE49-F238E27FC236}">
                  <a16:creationId xmlns:a16="http://schemas.microsoft.com/office/drawing/2014/main" id="{78656035-AF4A-FFF1-E8BC-7800D824EBE9}"/>
                </a:ext>
              </a:extLst>
            </p:cNvPr>
            <p:cNvSpPr/>
            <p:nvPr/>
          </p:nvSpPr>
          <p:spPr>
            <a:xfrm>
              <a:off x="5739086" y="3576590"/>
              <a:ext cx="313706" cy="3334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dirty="0">
                  <a:solidFill>
                    <a:schemeClr val="dk1"/>
                  </a:solidFill>
                  <a:latin typeface="+mn-lt"/>
                  <a:ea typeface="+mn-ea"/>
                  <a:cs typeface="+mn-cs"/>
                </a:rPr>
                <a:t>X</a:t>
              </a:r>
              <a:endParaRPr lang="en-US" sz="2800" dirty="0"/>
            </a:p>
          </p:txBody>
        </p:sp>
        <p:cxnSp>
          <p:nvCxnSpPr>
            <p:cNvPr id="1063" name="Connector: Elbow 1062">
              <a:extLst>
                <a:ext uri="{FF2B5EF4-FFF2-40B4-BE49-F238E27FC236}">
                  <a16:creationId xmlns:a16="http://schemas.microsoft.com/office/drawing/2014/main" id="{F5CD2229-5CB2-6789-D328-1BF0B35950E6}"/>
                </a:ext>
              </a:extLst>
            </p:cNvPr>
            <p:cNvCxnSpPr>
              <a:cxnSpLocks/>
              <a:stCxn id="1078" idx="2"/>
              <a:endCxn id="1062" idx="2"/>
            </p:cNvCxnSpPr>
            <p:nvPr/>
          </p:nvCxnSpPr>
          <p:spPr>
            <a:xfrm rot="16200000" flipH="1">
              <a:off x="5136930" y="3141159"/>
              <a:ext cx="465715" cy="738597"/>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4" name="Connector: Elbow 1063">
              <a:extLst>
                <a:ext uri="{FF2B5EF4-FFF2-40B4-BE49-F238E27FC236}">
                  <a16:creationId xmlns:a16="http://schemas.microsoft.com/office/drawing/2014/main" id="{24E8D07C-5702-BAF2-EC89-108A6E06B06F}"/>
                </a:ext>
              </a:extLst>
            </p:cNvPr>
            <p:cNvCxnSpPr>
              <a:cxnSpLocks/>
              <a:stCxn id="1079" idx="2"/>
              <a:endCxn id="1065" idx="2"/>
            </p:cNvCxnSpPr>
            <p:nvPr/>
          </p:nvCxnSpPr>
          <p:spPr>
            <a:xfrm rot="16200000" flipH="1">
              <a:off x="6882404" y="3177075"/>
              <a:ext cx="472730" cy="659752"/>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065" name="Oval 1064">
              <a:extLst>
                <a:ext uri="{FF2B5EF4-FFF2-40B4-BE49-F238E27FC236}">
                  <a16:creationId xmlns:a16="http://schemas.microsoft.com/office/drawing/2014/main" id="{DE63A05F-E2CC-3D2B-9E08-8763333CFD8B}"/>
                </a:ext>
              </a:extLst>
            </p:cNvPr>
            <p:cNvSpPr/>
            <p:nvPr/>
          </p:nvSpPr>
          <p:spPr>
            <a:xfrm>
              <a:off x="7448645" y="3576590"/>
              <a:ext cx="313706" cy="3334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dirty="0">
                  <a:solidFill>
                    <a:schemeClr val="dk1"/>
                  </a:solidFill>
                  <a:latin typeface="+mn-lt"/>
                  <a:ea typeface="+mn-ea"/>
                  <a:cs typeface="+mn-cs"/>
                </a:rPr>
                <a:t>X</a:t>
              </a:r>
              <a:endParaRPr lang="en-US" sz="2800" dirty="0"/>
            </a:p>
          </p:txBody>
        </p:sp>
        <p:sp>
          <p:nvSpPr>
            <p:cNvPr id="1066" name="Oval 1065">
              <a:extLst>
                <a:ext uri="{FF2B5EF4-FFF2-40B4-BE49-F238E27FC236}">
                  <a16:creationId xmlns:a16="http://schemas.microsoft.com/office/drawing/2014/main" id="{16BEF5FC-C9ED-24C9-7542-2C7155FF2B98}"/>
                </a:ext>
              </a:extLst>
            </p:cNvPr>
            <p:cNvSpPr/>
            <p:nvPr/>
          </p:nvSpPr>
          <p:spPr>
            <a:xfrm>
              <a:off x="9162410" y="3576590"/>
              <a:ext cx="313706" cy="3334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dk1"/>
                  </a:solidFill>
                  <a:latin typeface="+mn-lt"/>
                  <a:ea typeface="+mn-ea"/>
                  <a:cs typeface="+mn-cs"/>
                </a:rPr>
                <a:t>X</a:t>
              </a:r>
              <a:endParaRPr lang="en-US" sz="2800"/>
            </a:p>
          </p:txBody>
        </p:sp>
        <p:sp>
          <p:nvSpPr>
            <p:cNvPr id="1067" name="Oval 1066">
              <a:extLst>
                <a:ext uri="{FF2B5EF4-FFF2-40B4-BE49-F238E27FC236}">
                  <a16:creationId xmlns:a16="http://schemas.microsoft.com/office/drawing/2014/main" id="{501C7080-7903-447E-0253-6F33DDEAF69D}"/>
                </a:ext>
              </a:extLst>
            </p:cNvPr>
            <p:cNvSpPr/>
            <p:nvPr/>
          </p:nvSpPr>
          <p:spPr>
            <a:xfrm>
              <a:off x="11054399" y="3576590"/>
              <a:ext cx="313706" cy="3334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dk1"/>
                  </a:solidFill>
                  <a:latin typeface="+mn-lt"/>
                  <a:ea typeface="+mn-ea"/>
                  <a:cs typeface="+mn-cs"/>
                </a:rPr>
                <a:t>X</a:t>
              </a:r>
              <a:endParaRPr lang="en-US" sz="2800"/>
            </a:p>
          </p:txBody>
        </p:sp>
        <p:cxnSp>
          <p:nvCxnSpPr>
            <p:cNvPr id="1068" name="Connector: Elbow 1067">
              <a:extLst>
                <a:ext uri="{FF2B5EF4-FFF2-40B4-BE49-F238E27FC236}">
                  <a16:creationId xmlns:a16="http://schemas.microsoft.com/office/drawing/2014/main" id="{E95C6CB2-BDC8-93E3-6D8B-5170C4AB3437}"/>
                </a:ext>
              </a:extLst>
            </p:cNvPr>
            <p:cNvCxnSpPr>
              <a:cxnSpLocks/>
              <a:stCxn id="1080" idx="2"/>
              <a:endCxn id="1066" idx="2"/>
            </p:cNvCxnSpPr>
            <p:nvPr/>
          </p:nvCxnSpPr>
          <p:spPr>
            <a:xfrm rot="16200000" flipH="1">
              <a:off x="8590370" y="3171275"/>
              <a:ext cx="472729" cy="671351"/>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9" name="Connector: Elbow 1068">
              <a:extLst>
                <a:ext uri="{FF2B5EF4-FFF2-40B4-BE49-F238E27FC236}">
                  <a16:creationId xmlns:a16="http://schemas.microsoft.com/office/drawing/2014/main" id="{A23B1BB6-9F2C-20D0-DD92-4B7F5430B50B}"/>
                </a:ext>
              </a:extLst>
            </p:cNvPr>
            <p:cNvCxnSpPr>
              <a:cxnSpLocks/>
              <a:stCxn id="1081" idx="2"/>
              <a:endCxn id="1067" idx="2"/>
            </p:cNvCxnSpPr>
            <p:nvPr/>
          </p:nvCxnSpPr>
          <p:spPr>
            <a:xfrm rot="16200000" flipH="1">
              <a:off x="10468696" y="3157612"/>
              <a:ext cx="468835" cy="702571"/>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070" name="Oval 1069">
              <a:extLst>
                <a:ext uri="{FF2B5EF4-FFF2-40B4-BE49-F238E27FC236}">
                  <a16:creationId xmlns:a16="http://schemas.microsoft.com/office/drawing/2014/main" id="{E9302441-0E23-ED96-9DD8-148291BF6600}"/>
                </a:ext>
              </a:extLst>
            </p:cNvPr>
            <p:cNvSpPr/>
            <p:nvPr/>
          </p:nvSpPr>
          <p:spPr>
            <a:xfrm>
              <a:off x="8456985" y="3989349"/>
              <a:ext cx="497967" cy="4603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dk1"/>
                  </a:solidFill>
                  <a:latin typeface="+mn-lt"/>
                  <a:ea typeface="+mn-ea"/>
                  <a:cs typeface="+mn-cs"/>
                </a:rPr>
                <a:t>+</a:t>
              </a:r>
              <a:endParaRPr lang="en-US" sz="2800"/>
            </a:p>
          </p:txBody>
        </p:sp>
        <p:cxnSp>
          <p:nvCxnSpPr>
            <p:cNvPr id="1071" name="Straight Arrow Connector 1070">
              <a:extLst>
                <a:ext uri="{FF2B5EF4-FFF2-40B4-BE49-F238E27FC236}">
                  <a16:creationId xmlns:a16="http://schemas.microsoft.com/office/drawing/2014/main" id="{8FA0FEDF-A250-5E6E-F0ED-1BA009B2068F}"/>
                </a:ext>
              </a:extLst>
            </p:cNvPr>
            <p:cNvCxnSpPr>
              <a:cxnSpLocks/>
              <a:stCxn id="1062" idx="4"/>
              <a:endCxn id="1070" idx="2"/>
            </p:cNvCxnSpPr>
            <p:nvPr/>
          </p:nvCxnSpPr>
          <p:spPr>
            <a:xfrm>
              <a:off x="5895939" y="3910042"/>
              <a:ext cx="2561046" cy="30946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72" name="Straight Arrow Connector 1071">
              <a:extLst>
                <a:ext uri="{FF2B5EF4-FFF2-40B4-BE49-F238E27FC236}">
                  <a16:creationId xmlns:a16="http://schemas.microsoft.com/office/drawing/2014/main" id="{31D96915-3AF2-F6E7-297C-0D55B5640F07}"/>
                </a:ext>
              </a:extLst>
            </p:cNvPr>
            <p:cNvCxnSpPr>
              <a:cxnSpLocks/>
              <a:stCxn id="1065" idx="4"/>
              <a:endCxn id="1070" idx="1"/>
            </p:cNvCxnSpPr>
            <p:nvPr/>
          </p:nvCxnSpPr>
          <p:spPr>
            <a:xfrm>
              <a:off x="7605498" y="3910042"/>
              <a:ext cx="924413" cy="14671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73" name="Straight Arrow Connector 1072">
              <a:extLst>
                <a:ext uri="{FF2B5EF4-FFF2-40B4-BE49-F238E27FC236}">
                  <a16:creationId xmlns:a16="http://schemas.microsoft.com/office/drawing/2014/main" id="{C9BDC843-3B58-E20A-B359-D2741BD1BB34}"/>
                </a:ext>
              </a:extLst>
            </p:cNvPr>
            <p:cNvCxnSpPr>
              <a:cxnSpLocks/>
              <a:stCxn id="1066" idx="4"/>
              <a:endCxn id="1070" idx="7"/>
            </p:cNvCxnSpPr>
            <p:nvPr/>
          </p:nvCxnSpPr>
          <p:spPr>
            <a:xfrm flipH="1">
              <a:off x="8882026" y="3910042"/>
              <a:ext cx="437237" cy="14671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74" name="Straight Arrow Connector 1073">
              <a:extLst>
                <a:ext uri="{FF2B5EF4-FFF2-40B4-BE49-F238E27FC236}">
                  <a16:creationId xmlns:a16="http://schemas.microsoft.com/office/drawing/2014/main" id="{5BC11BD0-BA70-A75B-C44E-A79B35EB4EA3}"/>
                </a:ext>
              </a:extLst>
            </p:cNvPr>
            <p:cNvCxnSpPr>
              <a:cxnSpLocks/>
              <a:stCxn id="1067" idx="4"/>
              <a:endCxn id="1070" idx="6"/>
            </p:cNvCxnSpPr>
            <p:nvPr/>
          </p:nvCxnSpPr>
          <p:spPr>
            <a:xfrm flipH="1">
              <a:off x="8954952" y="3910042"/>
              <a:ext cx="2256300" cy="30946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75" name="TextBox 1074">
              <a:extLst>
                <a:ext uri="{FF2B5EF4-FFF2-40B4-BE49-F238E27FC236}">
                  <a16:creationId xmlns:a16="http://schemas.microsoft.com/office/drawing/2014/main" id="{D9B74457-EE26-815F-D08A-545A3C0B3BA3}"/>
                </a:ext>
              </a:extLst>
            </p:cNvPr>
            <p:cNvSpPr txBox="1"/>
            <p:nvPr/>
          </p:nvSpPr>
          <p:spPr>
            <a:xfrm>
              <a:off x="7819456" y="4573316"/>
              <a:ext cx="1768078" cy="383182"/>
            </a:xfrm>
            <a:prstGeom prst="rect">
              <a:avLst/>
            </a:prstGeom>
            <a:solidFill>
              <a:schemeClr val="accent5">
                <a:lumMod val="7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1"/>
                  </a:solidFill>
                  <a:latin typeface="+mn-lt"/>
                  <a:ea typeface="+mn-ea"/>
                  <a:cs typeface="+mn-cs"/>
                </a:rPr>
                <a:t>per-head vector</a:t>
              </a:r>
              <a:endParaRPr lang="en-CA" dirty="0">
                <a:solidFill>
                  <a:schemeClr val="bg1"/>
                </a:solidFill>
              </a:endParaRPr>
            </a:p>
          </p:txBody>
        </p:sp>
        <p:cxnSp>
          <p:nvCxnSpPr>
            <p:cNvPr id="1076" name="Straight Arrow Connector 1075">
              <a:extLst>
                <a:ext uri="{FF2B5EF4-FFF2-40B4-BE49-F238E27FC236}">
                  <a16:creationId xmlns:a16="http://schemas.microsoft.com/office/drawing/2014/main" id="{646DC731-718F-EE2E-B871-07482A0A0AED}"/>
                </a:ext>
              </a:extLst>
            </p:cNvPr>
            <p:cNvCxnSpPr>
              <a:cxnSpLocks/>
              <a:stCxn id="1070" idx="4"/>
              <a:endCxn id="1075" idx="0"/>
            </p:cNvCxnSpPr>
            <p:nvPr/>
          </p:nvCxnSpPr>
          <p:spPr>
            <a:xfrm flipH="1">
              <a:off x="8703495" y="4449659"/>
              <a:ext cx="2474" cy="12365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77" name="Rectangle 1076">
              <a:extLst>
                <a:ext uri="{FF2B5EF4-FFF2-40B4-BE49-F238E27FC236}">
                  <a16:creationId xmlns:a16="http://schemas.microsoft.com/office/drawing/2014/main" id="{150FD923-28CE-B5E9-0441-B79549085B5D}"/>
                </a:ext>
              </a:extLst>
            </p:cNvPr>
            <p:cNvSpPr/>
            <p:nvPr/>
          </p:nvSpPr>
          <p:spPr>
            <a:xfrm>
              <a:off x="5437908" y="2461703"/>
              <a:ext cx="6198535" cy="2375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60120">
                <a:spcAft>
                  <a:spcPts val="600"/>
                </a:spcAft>
              </a:pPr>
              <a:r>
                <a:rPr lang="en-US" sz="1890" kern="1200" dirty="0" err="1">
                  <a:solidFill>
                    <a:schemeClr val="bg1"/>
                  </a:solidFill>
                  <a:latin typeface="+mn-lt"/>
                  <a:ea typeface="+mn-ea"/>
                  <a:cs typeface="+mn-cs"/>
                </a:rPr>
                <a:t>Softmax</a:t>
              </a:r>
              <a:endParaRPr lang="en-CA" dirty="0">
                <a:solidFill>
                  <a:schemeClr val="bg1"/>
                </a:solidFill>
              </a:endParaRPr>
            </a:p>
          </p:txBody>
        </p:sp>
        <p:sp>
          <p:nvSpPr>
            <p:cNvPr id="1078" name="TextBox 1077">
              <a:extLst>
                <a:ext uri="{FF2B5EF4-FFF2-40B4-BE49-F238E27FC236}">
                  <a16:creationId xmlns:a16="http://schemas.microsoft.com/office/drawing/2014/main" id="{1143DF24-5614-D4BF-BDD2-A3994EF3C3C3}"/>
                </a:ext>
              </a:extLst>
            </p:cNvPr>
            <p:cNvSpPr txBox="1"/>
            <p:nvPr/>
          </p:nvSpPr>
          <p:spPr>
            <a:xfrm>
              <a:off x="4566688" y="2894419"/>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v1</a:t>
              </a:r>
              <a:endParaRPr lang="en-CA" dirty="0"/>
            </a:p>
          </p:txBody>
        </p:sp>
        <p:sp>
          <p:nvSpPr>
            <p:cNvPr id="1079" name="TextBox 1078">
              <a:extLst>
                <a:ext uri="{FF2B5EF4-FFF2-40B4-BE49-F238E27FC236}">
                  <a16:creationId xmlns:a16="http://schemas.microsoft.com/office/drawing/2014/main" id="{D3553D7B-62BE-D86B-3CCF-31804296C471}"/>
                </a:ext>
              </a:extLst>
            </p:cNvPr>
            <p:cNvSpPr txBox="1"/>
            <p:nvPr/>
          </p:nvSpPr>
          <p:spPr>
            <a:xfrm>
              <a:off x="6355092" y="2887404"/>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v2</a:t>
              </a:r>
              <a:endParaRPr lang="en-CA" dirty="0"/>
            </a:p>
          </p:txBody>
        </p:sp>
        <p:sp>
          <p:nvSpPr>
            <p:cNvPr id="1080" name="TextBox 1079">
              <a:extLst>
                <a:ext uri="{FF2B5EF4-FFF2-40B4-BE49-F238E27FC236}">
                  <a16:creationId xmlns:a16="http://schemas.microsoft.com/office/drawing/2014/main" id="{9921FAD8-51D2-4409-A70E-E807C12A45DA}"/>
                </a:ext>
              </a:extLst>
            </p:cNvPr>
            <p:cNvSpPr txBox="1"/>
            <p:nvPr/>
          </p:nvSpPr>
          <p:spPr>
            <a:xfrm>
              <a:off x="8057258" y="2887405"/>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v3</a:t>
              </a:r>
              <a:endParaRPr lang="en-CA" dirty="0"/>
            </a:p>
          </p:txBody>
        </p:sp>
        <p:sp>
          <p:nvSpPr>
            <p:cNvPr id="1081" name="TextBox 1080">
              <a:extLst>
                <a:ext uri="{FF2B5EF4-FFF2-40B4-BE49-F238E27FC236}">
                  <a16:creationId xmlns:a16="http://schemas.microsoft.com/office/drawing/2014/main" id="{20AD4A93-7AE6-79EC-8340-1A47EDB22418}"/>
                </a:ext>
              </a:extLst>
            </p:cNvPr>
            <p:cNvSpPr txBox="1"/>
            <p:nvPr/>
          </p:nvSpPr>
          <p:spPr>
            <a:xfrm>
              <a:off x="9918027" y="2891299"/>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dk1"/>
                  </a:solidFill>
                  <a:latin typeface="+mn-lt"/>
                  <a:ea typeface="+mn-ea"/>
                  <a:cs typeface="+mn-cs"/>
                </a:rPr>
                <a:t>vN</a:t>
              </a:r>
              <a:endParaRPr lang="en-CA" dirty="0"/>
            </a:p>
          </p:txBody>
        </p:sp>
        <p:sp>
          <p:nvSpPr>
            <p:cNvPr id="3" name="TextBox 2">
              <a:extLst>
                <a:ext uri="{FF2B5EF4-FFF2-40B4-BE49-F238E27FC236}">
                  <a16:creationId xmlns:a16="http://schemas.microsoft.com/office/drawing/2014/main" id="{893865D8-16EF-CCD5-BA2D-560AD3C2BCDE}"/>
                </a:ext>
              </a:extLst>
            </p:cNvPr>
            <p:cNvSpPr txBox="1"/>
            <p:nvPr/>
          </p:nvSpPr>
          <p:spPr>
            <a:xfrm>
              <a:off x="4614948" y="899285"/>
              <a:ext cx="866041" cy="383182"/>
            </a:xfrm>
            <a:prstGeom prst="rect">
              <a:avLst/>
            </a:prstGeom>
            <a:pattFill prst="ltVert">
              <a:fgClr>
                <a:srgbClr val="00B05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q3</a:t>
              </a:r>
              <a:endParaRPr lang="en-CA" dirty="0"/>
            </a:p>
          </p:txBody>
        </p:sp>
        <p:sp>
          <p:nvSpPr>
            <p:cNvPr id="5" name="TextBox 4">
              <a:extLst>
                <a:ext uri="{FF2B5EF4-FFF2-40B4-BE49-F238E27FC236}">
                  <a16:creationId xmlns:a16="http://schemas.microsoft.com/office/drawing/2014/main" id="{21202B70-5F41-E060-07FA-830F7B1BF650}"/>
                </a:ext>
              </a:extLst>
            </p:cNvPr>
            <p:cNvSpPr txBox="1"/>
            <p:nvPr/>
          </p:nvSpPr>
          <p:spPr>
            <a:xfrm>
              <a:off x="4625774" y="953237"/>
              <a:ext cx="912989" cy="383182"/>
            </a:xfrm>
            <a:prstGeom prst="rect">
              <a:avLst/>
            </a:prstGeom>
            <a:pattFill prst="ltVert">
              <a:fgClr>
                <a:srgbClr val="00B05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query4</a:t>
              </a:r>
              <a:endParaRPr lang="en-CA" dirty="0"/>
            </a:p>
          </p:txBody>
        </p:sp>
        <p:sp>
          <p:nvSpPr>
            <p:cNvPr id="10" name="TextBox 9">
              <a:extLst>
                <a:ext uri="{FF2B5EF4-FFF2-40B4-BE49-F238E27FC236}">
                  <a16:creationId xmlns:a16="http://schemas.microsoft.com/office/drawing/2014/main" id="{76A416B0-5173-B72E-3C16-C433C53E17F5}"/>
                </a:ext>
              </a:extLst>
            </p:cNvPr>
            <p:cNvSpPr txBox="1"/>
            <p:nvPr/>
          </p:nvSpPr>
          <p:spPr>
            <a:xfrm>
              <a:off x="5497352" y="475785"/>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k1</a:t>
              </a:r>
              <a:endParaRPr lang="en-CA" dirty="0"/>
            </a:p>
          </p:txBody>
        </p:sp>
        <p:sp>
          <p:nvSpPr>
            <p:cNvPr id="11" name="TextBox 10">
              <a:extLst>
                <a:ext uri="{FF2B5EF4-FFF2-40B4-BE49-F238E27FC236}">
                  <a16:creationId xmlns:a16="http://schemas.microsoft.com/office/drawing/2014/main" id="{31AEEE68-D90A-7D70-A3C4-1924B0493A41}"/>
                </a:ext>
              </a:extLst>
            </p:cNvPr>
            <p:cNvSpPr txBox="1"/>
            <p:nvPr/>
          </p:nvSpPr>
          <p:spPr>
            <a:xfrm>
              <a:off x="5555969" y="531667"/>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key1</a:t>
              </a:r>
              <a:endParaRPr lang="en-CA" dirty="0"/>
            </a:p>
          </p:txBody>
        </p:sp>
        <p:sp>
          <p:nvSpPr>
            <p:cNvPr id="13" name="TextBox 12">
              <a:extLst>
                <a:ext uri="{FF2B5EF4-FFF2-40B4-BE49-F238E27FC236}">
                  <a16:creationId xmlns:a16="http://schemas.microsoft.com/office/drawing/2014/main" id="{50A6F933-7D47-5A40-DFBA-F21F071A3FFC}"/>
                </a:ext>
              </a:extLst>
            </p:cNvPr>
            <p:cNvSpPr txBox="1"/>
            <p:nvPr/>
          </p:nvSpPr>
          <p:spPr>
            <a:xfrm>
              <a:off x="7229719" y="457012"/>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k2</a:t>
              </a:r>
              <a:endParaRPr lang="en-CA" dirty="0"/>
            </a:p>
          </p:txBody>
        </p:sp>
        <p:sp>
          <p:nvSpPr>
            <p:cNvPr id="15" name="TextBox 14">
              <a:extLst>
                <a:ext uri="{FF2B5EF4-FFF2-40B4-BE49-F238E27FC236}">
                  <a16:creationId xmlns:a16="http://schemas.microsoft.com/office/drawing/2014/main" id="{2BC3CF35-1250-F2FA-2024-A2EDC5465E9D}"/>
                </a:ext>
              </a:extLst>
            </p:cNvPr>
            <p:cNvSpPr txBox="1"/>
            <p:nvPr/>
          </p:nvSpPr>
          <p:spPr>
            <a:xfrm>
              <a:off x="7293386" y="505148"/>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key2</a:t>
              </a:r>
              <a:endParaRPr lang="en-CA" dirty="0"/>
            </a:p>
          </p:txBody>
        </p:sp>
        <p:sp>
          <p:nvSpPr>
            <p:cNvPr id="16" name="TextBox 15">
              <a:extLst>
                <a:ext uri="{FF2B5EF4-FFF2-40B4-BE49-F238E27FC236}">
                  <a16:creationId xmlns:a16="http://schemas.microsoft.com/office/drawing/2014/main" id="{A2480AC9-4FD7-3421-9CB8-1E42E1C53026}"/>
                </a:ext>
              </a:extLst>
            </p:cNvPr>
            <p:cNvSpPr txBox="1"/>
            <p:nvPr/>
          </p:nvSpPr>
          <p:spPr>
            <a:xfrm>
              <a:off x="8947884" y="451031"/>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k3</a:t>
              </a:r>
              <a:endParaRPr lang="en-CA" dirty="0"/>
            </a:p>
          </p:txBody>
        </p:sp>
        <p:sp>
          <p:nvSpPr>
            <p:cNvPr id="17" name="TextBox 16">
              <a:extLst>
                <a:ext uri="{FF2B5EF4-FFF2-40B4-BE49-F238E27FC236}">
                  <a16:creationId xmlns:a16="http://schemas.microsoft.com/office/drawing/2014/main" id="{EAADD48E-FCA5-4E79-C61C-C1BE1F800D86}"/>
                </a:ext>
              </a:extLst>
            </p:cNvPr>
            <p:cNvSpPr txBox="1"/>
            <p:nvPr/>
          </p:nvSpPr>
          <p:spPr>
            <a:xfrm>
              <a:off x="9011551" y="497544"/>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key3</a:t>
              </a:r>
              <a:endParaRPr lang="en-CA" dirty="0"/>
            </a:p>
          </p:txBody>
        </p:sp>
        <p:sp>
          <p:nvSpPr>
            <p:cNvPr id="18" name="TextBox 17">
              <a:extLst>
                <a:ext uri="{FF2B5EF4-FFF2-40B4-BE49-F238E27FC236}">
                  <a16:creationId xmlns:a16="http://schemas.microsoft.com/office/drawing/2014/main" id="{583E431F-A438-C76A-0E64-77D3F220C438}"/>
                </a:ext>
              </a:extLst>
            </p:cNvPr>
            <p:cNvSpPr txBox="1"/>
            <p:nvPr/>
          </p:nvSpPr>
          <p:spPr>
            <a:xfrm>
              <a:off x="10833495" y="461980"/>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dk1"/>
                  </a:solidFill>
                  <a:latin typeface="+mn-lt"/>
                  <a:ea typeface="+mn-ea"/>
                  <a:cs typeface="+mn-cs"/>
                </a:rPr>
                <a:t>kN</a:t>
              </a:r>
              <a:endParaRPr lang="en-CA" dirty="0"/>
            </a:p>
          </p:txBody>
        </p:sp>
        <p:sp>
          <p:nvSpPr>
            <p:cNvPr id="20" name="TextBox 19">
              <a:extLst>
                <a:ext uri="{FF2B5EF4-FFF2-40B4-BE49-F238E27FC236}">
                  <a16:creationId xmlns:a16="http://schemas.microsoft.com/office/drawing/2014/main" id="{3FE43FF1-7F7F-6CA6-2A7F-69F1B9B06CBB}"/>
                </a:ext>
              </a:extLst>
            </p:cNvPr>
            <p:cNvSpPr txBox="1"/>
            <p:nvPr/>
          </p:nvSpPr>
          <p:spPr>
            <a:xfrm>
              <a:off x="10889025" y="515444"/>
              <a:ext cx="867601" cy="383182"/>
            </a:xfrm>
            <a:prstGeom prst="rect">
              <a:avLst/>
            </a:prstGeom>
            <a:pattFill prst="ltVert">
              <a:fgClr>
                <a:srgbClr val="00B0F0"/>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dk1"/>
                  </a:solidFill>
                  <a:latin typeface="+mn-lt"/>
                  <a:ea typeface="+mn-ea"/>
                  <a:cs typeface="+mn-cs"/>
                </a:rPr>
                <a:t>keyN</a:t>
              </a:r>
              <a:endParaRPr lang="en-CA" dirty="0"/>
            </a:p>
          </p:txBody>
        </p:sp>
        <p:sp>
          <p:nvSpPr>
            <p:cNvPr id="21" name="TextBox 20">
              <a:extLst>
                <a:ext uri="{FF2B5EF4-FFF2-40B4-BE49-F238E27FC236}">
                  <a16:creationId xmlns:a16="http://schemas.microsoft.com/office/drawing/2014/main" id="{0F6E70E4-5243-D63E-CCE5-4571EB0967A2}"/>
                </a:ext>
              </a:extLst>
            </p:cNvPr>
            <p:cNvSpPr txBox="1"/>
            <p:nvPr/>
          </p:nvSpPr>
          <p:spPr>
            <a:xfrm>
              <a:off x="5495130" y="1837275"/>
              <a:ext cx="867600" cy="383182"/>
            </a:xfrm>
            <a:prstGeom prst="rect">
              <a:avLst/>
            </a:prstGeom>
            <a:pattFill prst="ltVert">
              <a:fgClr>
                <a:schemeClr val="accent1">
                  <a:lumMod val="50000"/>
                </a:schemeClr>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s</a:t>
              </a:r>
              <a:r>
                <a:rPr lang="en-US" sz="1890" kern="1200" dirty="0">
                  <a:solidFill>
                    <a:schemeClr val="dk1"/>
                  </a:solidFill>
                  <a:latin typeface="+mn-lt"/>
                  <a:ea typeface="+mn-ea"/>
                  <a:cs typeface="+mn-cs"/>
                </a:rPr>
                <a:t>1</a:t>
              </a:r>
              <a:endParaRPr lang="en-CA" dirty="0"/>
            </a:p>
          </p:txBody>
        </p:sp>
        <p:sp>
          <p:nvSpPr>
            <p:cNvPr id="22" name="TextBox 21">
              <a:extLst>
                <a:ext uri="{FF2B5EF4-FFF2-40B4-BE49-F238E27FC236}">
                  <a16:creationId xmlns:a16="http://schemas.microsoft.com/office/drawing/2014/main" id="{455D4497-54A5-0101-2E9B-96610632221D}"/>
                </a:ext>
              </a:extLst>
            </p:cNvPr>
            <p:cNvSpPr txBox="1"/>
            <p:nvPr/>
          </p:nvSpPr>
          <p:spPr>
            <a:xfrm>
              <a:off x="5552351" y="1876341"/>
              <a:ext cx="867600" cy="383182"/>
            </a:xfrm>
            <a:prstGeom prst="rect">
              <a:avLst/>
            </a:prstGeom>
            <a:pattFill prst="ltVert">
              <a:fgClr>
                <a:schemeClr val="accent1">
                  <a:lumMod val="50000"/>
                </a:schemeClr>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score</a:t>
              </a:r>
              <a:r>
                <a:rPr lang="en-US" sz="1890" kern="1200" dirty="0">
                  <a:solidFill>
                    <a:schemeClr val="dk1"/>
                  </a:solidFill>
                  <a:latin typeface="+mn-lt"/>
                  <a:ea typeface="+mn-ea"/>
                  <a:cs typeface="+mn-cs"/>
                </a:rPr>
                <a:t>1</a:t>
              </a:r>
              <a:endParaRPr lang="en-CA" dirty="0"/>
            </a:p>
          </p:txBody>
        </p:sp>
        <p:sp>
          <p:nvSpPr>
            <p:cNvPr id="24" name="TextBox 23">
              <a:extLst>
                <a:ext uri="{FF2B5EF4-FFF2-40B4-BE49-F238E27FC236}">
                  <a16:creationId xmlns:a16="http://schemas.microsoft.com/office/drawing/2014/main" id="{8D27357B-D005-0317-111D-B865289549EA}"/>
                </a:ext>
              </a:extLst>
            </p:cNvPr>
            <p:cNvSpPr txBox="1"/>
            <p:nvPr/>
          </p:nvSpPr>
          <p:spPr>
            <a:xfrm>
              <a:off x="7233964" y="1841063"/>
              <a:ext cx="867600" cy="383182"/>
            </a:xfrm>
            <a:prstGeom prst="rect">
              <a:avLst/>
            </a:prstGeom>
            <a:pattFill prst="ltVert">
              <a:fgClr>
                <a:schemeClr val="accent1">
                  <a:lumMod val="50000"/>
                </a:schemeClr>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s</a:t>
              </a:r>
              <a:r>
                <a:rPr lang="en-US" sz="1890" kern="1200" dirty="0">
                  <a:solidFill>
                    <a:schemeClr val="dk1"/>
                  </a:solidFill>
                  <a:latin typeface="+mn-lt"/>
                  <a:ea typeface="+mn-ea"/>
                  <a:cs typeface="+mn-cs"/>
                </a:rPr>
                <a:t>2</a:t>
              </a:r>
              <a:endParaRPr lang="en-CA" dirty="0"/>
            </a:p>
          </p:txBody>
        </p:sp>
        <p:sp>
          <p:nvSpPr>
            <p:cNvPr id="25" name="TextBox 24">
              <a:extLst>
                <a:ext uri="{FF2B5EF4-FFF2-40B4-BE49-F238E27FC236}">
                  <a16:creationId xmlns:a16="http://schemas.microsoft.com/office/drawing/2014/main" id="{1801CCD5-76B5-49E4-B0EA-009A7612EF05}"/>
                </a:ext>
              </a:extLst>
            </p:cNvPr>
            <p:cNvSpPr txBox="1"/>
            <p:nvPr/>
          </p:nvSpPr>
          <p:spPr>
            <a:xfrm>
              <a:off x="7303224" y="1883914"/>
              <a:ext cx="867600" cy="383182"/>
            </a:xfrm>
            <a:prstGeom prst="rect">
              <a:avLst/>
            </a:prstGeom>
            <a:pattFill prst="ltVert">
              <a:fgClr>
                <a:schemeClr val="accent1">
                  <a:lumMod val="50000"/>
                </a:schemeClr>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score</a:t>
              </a:r>
              <a:r>
                <a:rPr lang="en-US" sz="1890" kern="1200" dirty="0">
                  <a:solidFill>
                    <a:schemeClr val="dk1"/>
                  </a:solidFill>
                  <a:latin typeface="+mn-lt"/>
                  <a:ea typeface="+mn-ea"/>
                  <a:cs typeface="+mn-cs"/>
                </a:rPr>
                <a:t>2</a:t>
              </a:r>
              <a:endParaRPr lang="en-CA" dirty="0"/>
            </a:p>
          </p:txBody>
        </p:sp>
        <p:sp>
          <p:nvSpPr>
            <p:cNvPr id="27" name="TextBox 26">
              <a:extLst>
                <a:ext uri="{FF2B5EF4-FFF2-40B4-BE49-F238E27FC236}">
                  <a16:creationId xmlns:a16="http://schemas.microsoft.com/office/drawing/2014/main" id="{2138706B-B877-6859-8670-BF967E0370CB}"/>
                </a:ext>
              </a:extLst>
            </p:cNvPr>
            <p:cNvSpPr txBox="1"/>
            <p:nvPr/>
          </p:nvSpPr>
          <p:spPr>
            <a:xfrm>
              <a:off x="8949887" y="1844132"/>
              <a:ext cx="867600" cy="383182"/>
            </a:xfrm>
            <a:prstGeom prst="rect">
              <a:avLst/>
            </a:prstGeom>
            <a:pattFill prst="ltVert">
              <a:fgClr>
                <a:schemeClr val="accent1">
                  <a:lumMod val="50000"/>
                </a:schemeClr>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s</a:t>
              </a:r>
              <a:r>
                <a:rPr lang="en-US" sz="1890" kern="1200" dirty="0">
                  <a:solidFill>
                    <a:schemeClr val="dk1"/>
                  </a:solidFill>
                  <a:latin typeface="+mn-lt"/>
                  <a:ea typeface="+mn-ea"/>
                  <a:cs typeface="+mn-cs"/>
                </a:rPr>
                <a:t>3</a:t>
              </a:r>
              <a:endParaRPr lang="en-CA" dirty="0"/>
            </a:p>
          </p:txBody>
        </p:sp>
        <p:sp>
          <p:nvSpPr>
            <p:cNvPr id="29" name="TextBox 28">
              <a:extLst>
                <a:ext uri="{FF2B5EF4-FFF2-40B4-BE49-F238E27FC236}">
                  <a16:creationId xmlns:a16="http://schemas.microsoft.com/office/drawing/2014/main" id="{19A25257-2135-98F8-6031-1610E47EEFF6}"/>
                </a:ext>
              </a:extLst>
            </p:cNvPr>
            <p:cNvSpPr txBox="1"/>
            <p:nvPr/>
          </p:nvSpPr>
          <p:spPr>
            <a:xfrm>
              <a:off x="9002348" y="1886008"/>
              <a:ext cx="867600" cy="383182"/>
            </a:xfrm>
            <a:prstGeom prst="rect">
              <a:avLst/>
            </a:prstGeom>
            <a:pattFill prst="ltVert">
              <a:fgClr>
                <a:schemeClr val="accent1">
                  <a:lumMod val="50000"/>
                </a:schemeClr>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score</a:t>
              </a:r>
              <a:r>
                <a:rPr lang="en-US" sz="1890" kern="1200" dirty="0">
                  <a:solidFill>
                    <a:schemeClr val="dk1"/>
                  </a:solidFill>
                  <a:latin typeface="+mn-lt"/>
                  <a:ea typeface="+mn-ea"/>
                  <a:cs typeface="+mn-cs"/>
                </a:rPr>
                <a:t>3</a:t>
              </a:r>
              <a:endParaRPr lang="en-CA" dirty="0"/>
            </a:p>
          </p:txBody>
        </p:sp>
        <p:sp>
          <p:nvSpPr>
            <p:cNvPr id="34" name="TextBox 33">
              <a:extLst>
                <a:ext uri="{FF2B5EF4-FFF2-40B4-BE49-F238E27FC236}">
                  <a16:creationId xmlns:a16="http://schemas.microsoft.com/office/drawing/2014/main" id="{1872794B-B995-E3BE-388A-AE95F1E5D968}"/>
                </a:ext>
              </a:extLst>
            </p:cNvPr>
            <p:cNvSpPr txBox="1"/>
            <p:nvPr/>
          </p:nvSpPr>
          <p:spPr>
            <a:xfrm>
              <a:off x="10845432" y="1843050"/>
              <a:ext cx="867600" cy="383182"/>
            </a:xfrm>
            <a:prstGeom prst="rect">
              <a:avLst/>
            </a:prstGeom>
            <a:pattFill prst="ltVert">
              <a:fgClr>
                <a:schemeClr val="accent1">
                  <a:lumMod val="50000"/>
                </a:schemeClr>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t>s</a:t>
              </a:r>
              <a:r>
                <a:rPr lang="en-US" sz="1890" kern="1200" dirty="0" err="1">
                  <a:solidFill>
                    <a:schemeClr val="dk1"/>
                  </a:solidFill>
                  <a:latin typeface="+mn-lt"/>
                  <a:ea typeface="+mn-ea"/>
                  <a:cs typeface="+mn-cs"/>
                </a:rPr>
                <a:t>N</a:t>
              </a:r>
              <a:endParaRPr lang="en-CA" dirty="0"/>
            </a:p>
          </p:txBody>
        </p:sp>
        <p:sp>
          <p:nvSpPr>
            <p:cNvPr id="35" name="TextBox 34">
              <a:extLst>
                <a:ext uri="{FF2B5EF4-FFF2-40B4-BE49-F238E27FC236}">
                  <a16:creationId xmlns:a16="http://schemas.microsoft.com/office/drawing/2014/main" id="{180AB19C-2721-3569-41FE-890FFB3C771B}"/>
                </a:ext>
              </a:extLst>
            </p:cNvPr>
            <p:cNvSpPr txBox="1"/>
            <p:nvPr/>
          </p:nvSpPr>
          <p:spPr>
            <a:xfrm>
              <a:off x="10910666" y="1888617"/>
              <a:ext cx="867600" cy="383182"/>
            </a:xfrm>
            <a:prstGeom prst="rect">
              <a:avLst/>
            </a:prstGeom>
            <a:pattFill prst="ltVert">
              <a:fgClr>
                <a:schemeClr val="accent1">
                  <a:lumMod val="50000"/>
                </a:schemeClr>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t>score</a:t>
              </a:r>
              <a:r>
                <a:rPr lang="en-US" sz="1890" kern="1200" dirty="0" err="1">
                  <a:solidFill>
                    <a:schemeClr val="dk1"/>
                  </a:solidFill>
                  <a:latin typeface="+mn-lt"/>
                  <a:ea typeface="+mn-ea"/>
                  <a:cs typeface="+mn-cs"/>
                </a:rPr>
                <a:t>N</a:t>
              </a:r>
              <a:endParaRPr lang="en-CA" dirty="0"/>
            </a:p>
          </p:txBody>
        </p:sp>
        <p:sp>
          <p:nvSpPr>
            <p:cNvPr id="48" name="TextBox 47">
              <a:extLst>
                <a:ext uri="{FF2B5EF4-FFF2-40B4-BE49-F238E27FC236}">
                  <a16:creationId xmlns:a16="http://schemas.microsoft.com/office/drawing/2014/main" id="{D9ADB9E4-A7E6-6F73-0FEE-3C1095D0A2EA}"/>
                </a:ext>
              </a:extLst>
            </p:cNvPr>
            <p:cNvSpPr txBox="1"/>
            <p:nvPr/>
          </p:nvSpPr>
          <p:spPr>
            <a:xfrm>
              <a:off x="4621737" y="2946864"/>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v1</a:t>
              </a:r>
              <a:endParaRPr lang="en-CA" dirty="0"/>
            </a:p>
          </p:txBody>
        </p:sp>
        <p:sp>
          <p:nvSpPr>
            <p:cNvPr id="49" name="TextBox 48">
              <a:extLst>
                <a:ext uri="{FF2B5EF4-FFF2-40B4-BE49-F238E27FC236}">
                  <a16:creationId xmlns:a16="http://schemas.microsoft.com/office/drawing/2014/main" id="{D76C1CD0-E226-507A-CA38-90689FE015C8}"/>
                </a:ext>
              </a:extLst>
            </p:cNvPr>
            <p:cNvSpPr txBox="1"/>
            <p:nvPr/>
          </p:nvSpPr>
          <p:spPr>
            <a:xfrm>
              <a:off x="4671941" y="2998997"/>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value1</a:t>
              </a:r>
              <a:endParaRPr lang="en-CA" dirty="0"/>
            </a:p>
          </p:txBody>
        </p:sp>
        <p:sp>
          <p:nvSpPr>
            <p:cNvPr id="50" name="TextBox 49">
              <a:extLst>
                <a:ext uri="{FF2B5EF4-FFF2-40B4-BE49-F238E27FC236}">
                  <a16:creationId xmlns:a16="http://schemas.microsoft.com/office/drawing/2014/main" id="{16A18325-8E1F-F174-D12C-1E278811985D}"/>
                </a:ext>
              </a:extLst>
            </p:cNvPr>
            <p:cNvSpPr txBox="1"/>
            <p:nvPr/>
          </p:nvSpPr>
          <p:spPr>
            <a:xfrm>
              <a:off x="5678976" y="2942994"/>
              <a:ext cx="511350" cy="383182"/>
            </a:xfrm>
            <a:prstGeom prst="rect">
              <a:avLst/>
            </a:prstGeom>
            <a:solidFill>
              <a:schemeClr val="accent1">
                <a:lumMod val="60000"/>
                <a:lumOff val="40000"/>
              </a:schemeClr>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w</a:t>
              </a:r>
              <a:r>
                <a:rPr lang="en-US" sz="1890" kern="1200" dirty="0">
                  <a:solidFill>
                    <a:schemeClr val="dk1"/>
                  </a:solidFill>
                  <a:latin typeface="+mn-lt"/>
                  <a:ea typeface="+mn-ea"/>
                  <a:cs typeface="+mn-cs"/>
                </a:rPr>
                <a:t>1</a:t>
              </a:r>
              <a:endParaRPr lang="en-CA" dirty="0"/>
            </a:p>
          </p:txBody>
        </p:sp>
        <p:sp>
          <p:nvSpPr>
            <p:cNvPr id="51" name="TextBox 50">
              <a:extLst>
                <a:ext uri="{FF2B5EF4-FFF2-40B4-BE49-F238E27FC236}">
                  <a16:creationId xmlns:a16="http://schemas.microsoft.com/office/drawing/2014/main" id="{01145A99-2914-6984-3CB8-5514301EB574}"/>
                </a:ext>
              </a:extLst>
            </p:cNvPr>
            <p:cNvSpPr txBox="1"/>
            <p:nvPr/>
          </p:nvSpPr>
          <p:spPr>
            <a:xfrm>
              <a:off x="5739086" y="2992227"/>
              <a:ext cx="511350" cy="383182"/>
            </a:xfrm>
            <a:prstGeom prst="rect">
              <a:avLst/>
            </a:prstGeom>
            <a:solidFill>
              <a:schemeClr val="accent1">
                <a:lumMod val="60000"/>
                <a:lumOff val="40000"/>
              </a:schemeClr>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w</a:t>
              </a:r>
              <a:r>
                <a:rPr lang="en-US" sz="1890" kern="1200" dirty="0">
                  <a:solidFill>
                    <a:schemeClr val="dk1"/>
                  </a:solidFill>
                  <a:latin typeface="+mn-lt"/>
                  <a:ea typeface="+mn-ea"/>
                  <a:cs typeface="+mn-cs"/>
                </a:rPr>
                <a:t>1</a:t>
              </a:r>
              <a:endParaRPr lang="en-CA" dirty="0"/>
            </a:p>
          </p:txBody>
        </p:sp>
        <p:sp>
          <p:nvSpPr>
            <p:cNvPr id="52" name="TextBox 51">
              <a:extLst>
                <a:ext uri="{FF2B5EF4-FFF2-40B4-BE49-F238E27FC236}">
                  <a16:creationId xmlns:a16="http://schemas.microsoft.com/office/drawing/2014/main" id="{28836988-8812-F829-61BD-728E2F185F3C}"/>
                </a:ext>
              </a:extLst>
            </p:cNvPr>
            <p:cNvSpPr txBox="1"/>
            <p:nvPr/>
          </p:nvSpPr>
          <p:spPr>
            <a:xfrm>
              <a:off x="6398055" y="2929386"/>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v2</a:t>
              </a:r>
              <a:endParaRPr lang="en-CA" dirty="0"/>
            </a:p>
          </p:txBody>
        </p:sp>
        <p:sp>
          <p:nvSpPr>
            <p:cNvPr id="53" name="TextBox 52">
              <a:extLst>
                <a:ext uri="{FF2B5EF4-FFF2-40B4-BE49-F238E27FC236}">
                  <a16:creationId xmlns:a16="http://schemas.microsoft.com/office/drawing/2014/main" id="{FF6FE465-1F3E-2E2D-2326-F89129C715CD}"/>
                </a:ext>
              </a:extLst>
            </p:cNvPr>
            <p:cNvSpPr txBox="1"/>
            <p:nvPr/>
          </p:nvSpPr>
          <p:spPr>
            <a:xfrm>
              <a:off x="6447305" y="2979810"/>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value2</a:t>
              </a:r>
              <a:endParaRPr lang="en-CA" dirty="0"/>
            </a:p>
          </p:txBody>
        </p:sp>
        <p:sp>
          <p:nvSpPr>
            <p:cNvPr id="54" name="TextBox 53">
              <a:extLst>
                <a:ext uri="{FF2B5EF4-FFF2-40B4-BE49-F238E27FC236}">
                  <a16:creationId xmlns:a16="http://schemas.microsoft.com/office/drawing/2014/main" id="{33E050FC-D8FA-2F3A-FBD5-59559DBF0267}"/>
                </a:ext>
              </a:extLst>
            </p:cNvPr>
            <p:cNvSpPr txBox="1"/>
            <p:nvPr/>
          </p:nvSpPr>
          <p:spPr>
            <a:xfrm>
              <a:off x="7395219" y="2940173"/>
              <a:ext cx="511200" cy="383182"/>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w</a:t>
              </a:r>
              <a:r>
                <a:rPr lang="en-US" sz="1890" kern="1200" dirty="0">
                  <a:solidFill>
                    <a:schemeClr val="dk1"/>
                  </a:solidFill>
                  <a:latin typeface="+mn-lt"/>
                  <a:ea typeface="+mn-ea"/>
                  <a:cs typeface="+mn-cs"/>
                </a:rPr>
                <a:t>2</a:t>
              </a:r>
              <a:endParaRPr lang="en-CA" dirty="0"/>
            </a:p>
          </p:txBody>
        </p:sp>
        <p:sp>
          <p:nvSpPr>
            <p:cNvPr id="55" name="TextBox 54">
              <a:extLst>
                <a:ext uri="{FF2B5EF4-FFF2-40B4-BE49-F238E27FC236}">
                  <a16:creationId xmlns:a16="http://schemas.microsoft.com/office/drawing/2014/main" id="{05EA51AF-473B-35CE-85D8-C0692FC42683}"/>
                </a:ext>
              </a:extLst>
            </p:cNvPr>
            <p:cNvSpPr txBox="1"/>
            <p:nvPr/>
          </p:nvSpPr>
          <p:spPr>
            <a:xfrm>
              <a:off x="7455943" y="2981190"/>
              <a:ext cx="511200" cy="383182"/>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w</a:t>
              </a:r>
              <a:r>
                <a:rPr lang="en-US" sz="1890" kern="1200" dirty="0">
                  <a:solidFill>
                    <a:schemeClr val="dk1"/>
                  </a:solidFill>
                  <a:latin typeface="+mn-lt"/>
                  <a:ea typeface="+mn-ea"/>
                  <a:cs typeface="+mn-cs"/>
                </a:rPr>
                <a:t>2</a:t>
              </a:r>
              <a:endParaRPr lang="en-CA" dirty="0"/>
            </a:p>
          </p:txBody>
        </p:sp>
        <p:sp>
          <p:nvSpPr>
            <p:cNvPr id="61" name="TextBox 60">
              <a:extLst>
                <a:ext uri="{FF2B5EF4-FFF2-40B4-BE49-F238E27FC236}">
                  <a16:creationId xmlns:a16="http://schemas.microsoft.com/office/drawing/2014/main" id="{495CA34F-CF3B-0775-3790-4FC1EA0D7DD1}"/>
                </a:ext>
              </a:extLst>
            </p:cNvPr>
            <p:cNvSpPr txBox="1"/>
            <p:nvPr/>
          </p:nvSpPr>
          <p:spPr>
            <a:xfrm>
              <a:off x="8095806" y="2923510"/>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v3</a:t>
              </a:r>
              <a:endParaRPr lang="en-CA" dirty="0"/>
            </a:p>
          </p:txBody>
        </p:sp>
        <p:sp>
          <p:nvSpPr>
            <p:cNvPr id="62" name="TextBox 61">
              <a:extLst>
                <a:ext uri="{FF2B5EF4-FFF2-40B4-BE49-F238E27FC236}">
                  <a16:creationId xmlns:a16="http://schemas.microsoft.com/office/drawing/2014/main" id="{72F5AEE7-9502-9E1B-B8E8-30930614130C}"/>
                </a:ext>
              </a:extLst>
            </p:cNvPr>
            <p:cNvSpPr txBox="1"/>
            <p:nvPr/>
          </p:nvSpPr>
          <p:spPr>
            <a:xfrm>
              <a:off x="8138986" y="2968777"/>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dk1"/>
                  </a:solidFill>
                  <a:latin typeface="+mn-lt"/>
                  <a:ea typeface="+mn-ea"/>
                  <a:cs typeface="+mn-cs"/>
                </a:rPr>
                <a:t>value3</a:t>
              </a:r>
              <a:endParaRPr lang="en-CA" dirty="0"/>
            </a:p>
          </p:txBody>
        </p:sp>
        <p:sp>
          <p:nvSpPr>
            <p:cNvPr id="63" name="TextBox 62">
              <a:extLst>
                <a:ext uri="{FF2B5EF4-FFF2-40B4-BE49-F238E27FC236}">
                  <a16:creationId xmlns:a16="http://schemas.microsoft.com/office/drawing/2014/main" id="{CF382EEA-70CE-0406-35D1-536D7C2782B1}"/>
                </a:ext>
              </a:extLst>
            </p:cNvPr>
            <p:cNvSpPr txBox="1"/>
            <p:nvPr/>
          </p:nvSpPr>
          <p:spPr>
            <a:xfrm>
              <a:off x="9108733" y="2946864"/>
              <a:ext cx="511200" cy="383182"/>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w</a:t>
              </a:r>
              <a:r>
                <a:rPr lang="en-US" sz="1890" kern="1200" dirty="0">
                  <a:solidFill>
                    <a:schemeClr val="dk1"/>
                  </a:solidFill>
                  <a:latin typeface="+mn-lt"/>
                  <a:ea typeface="+mn-ea"/>
                  <a:cs typeface="+mn-cs"/>
                </a:rPr>
                <a:t>3</a:t>
              </a:r>
              <a:endParaRPr lang="en-CA" dirty="0"/>
            </a:p>
          </p:txBody>
        </p:sp>
        <p:sp>
          <p:nvSpPr>
            <p:cNvPr id="1024" name="TextBox 1023">
              <a:extLst>
                <a:ext uri="{FF2B5EF4-FFF2-40B4-BE49-F238E27FC236}">
                  <a16:creationId xmlns:a16="http://schemas.microsoft.com/office/drawing/2014/main" id="{72617D2F-1E45-8590-E40E-5FB1A682CF6E}"/>
                </a:ext>
              </a:extLst>
            </p:cNvPr>
            <p:cNvSpPr txBox="1"/>
            <p:nvPr/>
          </p:nvSpPr>
          <p:spPr>
            <a:xfrm>
              <a:off x="9179972" y="2994772"/>
              <a:ext cx="511200" cy="383182"/>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t>w</a:t>
              </a:r>
              <a:r>
                <a:rPr lang="en-US" sz="1890" kern="1200" dirty="0">
                  <a:solidFill>
                    <a:schemeClr val="dk1"/>
                  </a:solidFill>
                  <a:latin typeface="+mn-lt"/>
                  <a:ea typeface="+mn-ea"/>
                  <a:cs typeface="+mn-cs"/>
                </a:rPr>
                <a:t>3</a:t>
              </a:r>
              <a:endParaRPr lang="en-CA" dirty="0"/>
            </a:p>
          </p:txBody>
        </p:sp>
        <p:sp>
          <p:nvSpPr>
            <p:cNvPr id="1025" name="TextBox 1024">
              <a:extLst>
                <a:ext uri="{FF2B5EF4-FFF2-40B4-BE49-F238E27FC236}">
                  <a16:creationId xmlns:a16="http://schemas.microsoft.com/office/drawing/2014/main" id="{1B4C4A38-B489-62C7-EC23-2E48DCF6B673}"/>
                </a:ext>
              </a:extLst>
            </p:cNvPr>
            <p:cNvSpPr txBox="1"/>
            <p:nvPr/>
          </p:nvSpPr>
          <p:spPr>
            <a:xfrm>
              <a:off x="9971080" y="2934125"/>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dk1"/>
                  </a:solidFill>
                  <a:latin typeface="+mn-lt"/>
                  <a:ea typeface="+mn-ea"/>
                  <a:cs typeface="+mn-cs"/>
                </a:rPr>
                <a:t>vN</a:t>
              </a:r>
              <a:endParaRPr lang="en-CA" dirty="0"/>
            </a:p>
          </p:txBody>
        </p:sp>
        <p:sp>
          <p:nvSpPr>
            <p:cNvPr id="1026" name="TextBox 1025">
              <a:extLst>
                <a:ext uri="{FF2B5EF4-FFF2-40B4-BE49-F238E27FC236}">
                  <a16:creationId xmlns:a16="http://schemas.microsoft.com/office/drawing/2014/main" id="{2785AB98-488E-A7E6-C2D7-66D3647F515D}"/>
                </a:ext>
              </a:extLst>
            </p:cNvPr>
            <p:cNvSpPr txBox="1"/>
            <p:nvPr/>
          </p:nvSpPr>
          <p:spPr>
            <a:xfrm>
              <a:off x="10020839" y="2992411"/>
              <a:ext cx="867601" cy="383182"/>
            </a:xfrm>
            <a:prstGeom prst="rect">
              <a:avLst/>
            </a:prstGeom>
            <a:pattFill prst="ltVert">
              <a:fgClr>
                <a:schemeClr val="accent4"/>
              </a:fgClr>
              <a:bgClr>
                <a:schemeClr val="bg1"/>
              </a:bgClr>
            </a:patt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dk1"/>
                  </a:solidFill>
                  <a:latin typeface="+mn-lt"/>
                  <a:ea typeface="+mn-ea"/>
                  <a:cs typeface="+mn-cs"/>
                </a:rPr>
                <a:t>valueN</a:t>
              </a:r>
              <a:endParaRPr lang="en-CA" dirty="0"/>
            </a:p>
          </p:txBody>
        </p:sp>
        <p:sp>
          <p:nvSpPr>
            <p:cNvPr id="1028" name="TextBox 1027">
              <a:extLst>
                <a:ext uri="{FF2B5EF4-FFF2-40B4-BE49-F238E27FC236}">
                  <a16:creationId xmlns:a16="http://schemas.microsoft.com/office/drawing/2014/main" id="{FD4C9393-C31D-E4A5-22D1-077E82BA87D2}"/>
                </a:ext>
              </a:extLst>
            </p:cNvPr>
            <p:cNvSpPr txBox="1"/>
            <p:nvPr/>
          </p:nvSpPr>
          <p:spPr>
            <a:xfrm>
              <a:off x="11000199" y="2942994"/>
              <a:ext cx="511200" cy="383182"/>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t>w</a:t>
              </a:r>
              <a:r>
                <a:rPr lang="en-US" sz="1890" kern="1200" dirty="0" err="1">
                  <a:solidFill>
                    <a:schemeClr val="dk1"/>
                  </a:solidFill>
                  <a:latin typeface="+mn-lt"/>
                  <a:ea typeface="+mn-ea"/>
                  <a:cs typeface="+mn-cs"/>
                </a:rPr>
                <a:t>N</a:t>
              </a:r>
              <a:endParaRPr lang="en-CA" dirty="0"/>
            </a:p>
          </p:txBody>
        </p:sp>
        <p:sp>
          <p:nvSpPr>
            <p:cNvPr id="1030" name="TextBox 1029">
              <a:extLst>
                <a:ext uri="{FF2B5EF4-FFF2-40B4-BE49-F238E27FC236}">
                  <a16:creationId xmlns:a16="http://schemas.microsoft.com/office/drawing/2014/main" id="{11587E91-485D-3269-3D20-F9C009C24A70}"/>
                </a:ext>
              </a:extLst>
            </p:cNvPr>
            <p:cNvSpPr txBox="1"/>
            <p:nvPr/>
          </p:nvSpPr>
          <p:spPr>
            <a:xfrm>
              <a:off x="11079941" y="3006774"/>
              <a:ext cx="511200" cy="383182"/>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t>w</a:t>
              </a:r>
              <a:r>
                <a:rPr lang="en-US" sz="1890" kern="1200" dirty="0" err="1">
                  <a:solidFill>
                    <a:schemeClr val="dk1"/>
                  </a:solidFill>
                  <a:latin typeface="+mn-lt"/>
                  <a:ea typeface="+mn-ea"/>
                  <a:cs typeface="+mn-cs"/>
                </a:rPr>
                <a:t>N</a:t>
              </a:r>
              <a:endParaRPr lang="en-CA" dirty="0"/>
            </a:p>
          </p:txBody>
        </p:sp>
        <p:sp>
          <p:nvSpPr>
            <p:cNvPr id="1041" name="TextBox 1040">
              <a:extLst>
                <a:ext uri="{FF2B5EF4-FFF2-40B4-BE49-F238E27FC236}">
                  <a16:creationId xmlns:a16="http://schemas.microsoft.com/office/drawing/2014/main" id="{F12B724C-20E0-6545-8B91-A5EE6DB21312}"/>
                </a:ext>
              </a:extLst>
            </p:cNvPr>
            <p:cNvSpPr txBox="1"/>
            <p:nvPr/>
          </p:nvSpPr>
          <p:spPr>
            <a:xfrm>
              <a:off x="7154232" y="5391635"/>
              <a:ext cx="3102944" cy="383182"/>
            </a:xfrm>
            <a:prstGeom prst="rect">
              <a:avLst/>
            </a:prstGeom>
            <a:solidFill>
              <a:schemeClr val="accent5">
                <a:lumMod val="5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defTabSz="960120">
                <a:spcAft>
                  <a:spcPts val="600"/>
                </a:spcAft>
              </a:pPr>
              <a:r>
                <a:rPr lang="en-US" sz="1890" kern="1200" dirty="0">
                  <a:solidFill>
                    <a:schemeClr val="bg1"/>
                  </a:solidFill>
                  <a:latin typeface="+mn-lt"/>
                  <a:ea typeface="+mn-ea"/>
                  <a:cs typeface="+mn-cs"/>
                </a:rPr>
                <a:t>Concatenated vector</a:t>
              </a:r>
              <a:endParaRPr lang="en-CA" dirty="0">
                <a:solidFill>
                  <a:schemeClr val="bg1"/>
                </a:solidFill>
              </a:endParaRPr>
            </a:p>
          </p:txBody>
        </p:sp>
        <p:cxnSp>
          <p:nvCxnSpPr>
            <p:cNvPr id="1048" name="Straight Arrow Connector 1047">
              <a:extLst>
                <a:ext uri="{FF2B5EF4-FFF2-40B4-BE49-F238E27FC236}">
                  <a16:creationId xmlns:a16="http://schemas.microsoft.com/office/drawing/2014/main" id="{792AA688-CF57-132D-8C25-9C4F9643632C}"/>
                </a:ext>
              </a:extLst>
            </p:cNvPr>
            <p:cNvCxnSpPr>
              <a:cxnSpLocks/>
              <a:stCxn id="1075" idx="2"/>
              <a:endCxn id="1041" idx="0"/>
            </p:cNvCxnSpPr>
            <p:nvPr/>
          </p:nvCxnSpPr>
          <p:spPr>
            <a:xfrm>
              <a:off x="8703495" y="4956498"/>
              <a:ext cx="2209" cy="43513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57" name="TextBox 1056">
              <a:extLst>
                <a:ext uri="{FF2B5EF4-FFF2-40B4-BE49-F238E27FC236}">
                  <a16:creationId xmlns:a16="http://schemas.microsoft.com/office/drawing/2014/main" id="{9AF86B14-6107-AD06-457C-1E634A486A9B}"/>
                </a:ext>
              </a:extLst>
            </p:cNvPr>
            <p:cNvSpPr txBox="1"/>
            <p:nvPr/>
          </p:nvSpPr>
          <p:spPr>
            <a:xfrm>
              <a:off x="7888447" y="4650444"/>
              <a:ext cx="1768078" cy="383182"/>
            </a:xfrm>
            <a:prstGeom prst="rect">
              <a:avLst/>
            </a:prstGeom>
            <a:solidFill>
              <a:schemeClr val="accent5">
                <a:lumMod val="7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1"/>
                  </a:solidFill>
                  <a:latin typeface="+mn-lt"/>
                  <a:ea typeface="+mn-ea"/>
                  <a:cs typeface="+mn-cs"/>
                </a:rPr>
                <a:t>per-head vector</a:t>
              </a:r>
              <a:endParaRPr lang="en-CA" dirty="0">
                <a:solidFill>
                  <a:schemeClr val="bg1"/>
                </a:solidFill>
              </a:endParaRPr>
            </a:p>
          </p:txBody>
        </p:sp>
        <p:sp>
          <p:nvSpPr>
            <p:cNvPr id="1058" name="TextBox 1057">
              <a:extLst>
                <a:ext uri="{FF2B5EF4-FFF2-40B4-BE49-F238E27FC236}">
                  <a16:creationId xmlns:a16="http://schemas.microsoft.com/office/drawing/2014/main" id="{CD6EED42-C1F9-0387-786D-73F967F79019}"/>
                </a:ext>
              </a:extLst>
            </p:cNvPr>
            <p:cNvSpPr txBox="1"/>
            <p:nvPr/>
          </p:nvSpPr>
          <p:spPr>
            <a:xfrm>
              <a:off x="7971856" y="4725716"/>
              <a:ext cx="1768078" cy="383182"/>
            </a:xfrm>
            <a:prstGeom prst="rect">
              <a:avLst/>
            </a:prstGeom>
            <a:solidFill>
              <a:schemeClr val="accent5">
                <a:lumMod val="7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1"/>
                  </a:solidFill>
                  <a:latin typeface="+mn-lt"/>
                  <a:ea typeface="+mn-ea"/>
                  <a:cs typeface="+mn-cs"/>
                </a:rPr>
                <a:t>per-head vector</a:t>
              </a:r>
              <a:endParaRPr lang="en-CA" dirty="0">
                <a:solidFill>
                  <a:schemeClr val="bg1"/>
                </a:solidFill>
              </a:endParaRPr>
            </a:p>
          </p:txBody>
        </p:sp>
        <p:sp>
          <p:nvSpPr>
            <p:cNvPr id="1083" name="TextBox 1082">
              <a:extLst>
                <a:ext uri="{FF2B5EF4-FFF2-40B4-BE49-F238E27FC236}">
                  <a16:creationId xmlns:a16="http://schemas.microsoft.com/office/drawing/2014/main" id="{3DC30F33-6512-5EB0-9DFD-1A180ED72632}"/>
                </a:ext>
              </a:extLst>
            </p:cNvPr>
            <p:cNvSpPr txBox="1"/>
            <p:nvPr/>
          </p:nvSpPr>
          <p:spPr>
            <a:xfrm>
              <a:off x="8682267" y="5072190"/>
              <a:ext cx="1338572" cy="369332"/>
            </a:xfrm>
            <a:prstGeom prst="rect">
              <a:avLst/>
            </a:prstGeom>
            <a:noFill/>
          </p:spPr>
          <p:txBody>
            <a:bodyPr wrap="none" rtlCol="0">
              <a:spAutoFit/>
            </a:bodyPr>
            <a:lstStyle/>
            <a:p>
              <a:r>
                <a:rPr lang="en-US" dirty="0"/>
                <a:t>concatenate</a:t>
              </a:r>
              <a:endParaRPr lang="en-CA" dirty="0"/>
            </a:p>
          </p:txBody>
        </p:sp>
        <p:sp>
          <p:nvSpPr>
            <p:cNvPr id="46" name="Rectangle: Rounded Corners 45">
              <a:extLst>
                <a:ext uri="{FF2B5EF4-FFF2-40B4-BE49-F238E27FC236}">
                  <a16:creationId xmlns:a16="http://schemas.microsoft.com/office/drawing/2014/main" id="{7D1B217F-C430-7144-4107-248F6A8154B2}"/>
                </a:ext>
              </a:extLst>
            </p:cNvPr>
            <p:cNvSpPr/>
            <p:nvPr/>
          </p:nvSpPr>
          <p:spPr>
            <a:xfrm>
              <a:off x="5619944" y="4948206"/>
              <a:ext cx="949064" cy="8301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a:t>
              </a:r>
              <a:endParaRPr lang="en-CA" dirty="0"/>
            </a:p>
          </p:txBody>
        </p:sp>
        <p:cxnSp>
          <p:nvCxnSpPr>
            <p:cNvPr id="1034" name="Straight Arrow Connector 1033">
              <a:extLst>
                <a:ext uri="{FF2B5EF4-FFF2-40B4-BE49-F238E27FC236}">
                  <a16:creationId xmlns:a16="http://schemas.microsoft.com/office/drawing/2014/main" id="{F7E59D40-A029-BBC8-F0DC-9E988E4F6E7B}"/>
                </a:ext>
              </a:extLst>
            </p:cNvPr>
            <p:cNvCxnSpPr>
              <a:cxnSpLocks/>
              <a:stCxn id="1044" idx="4"/>
              <a:endCxn id="1082" idx="0"/>
            </p:cNvCxnSpPr>
            <p:nvPr/>
          </p:nvCxnSpPr>
          <p:spPr>
            <a:xfrm>
              <a:off x="8699042" y="6275471"/>
              <a:ext cx="5003" cy="16248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44" name="Oval 1043">
              <a:extLst>
                <a:ext uri="{FF2B5EF4-FFF2-40B4-BE49-F238E27FC236}">
                  <a16:creationId xmlns:a16="http://schemas.microsoft.com/office/drawing/2014/main" id="{C72C91F4-EE14-CFFB-DA0A-64EAC18B94AD}"/>
                </a:ext>
              </a:extLst>
            </p:cNvPr>
            <p:cNvSpPr/>
            <p:nvPr/>
          </p:nvSpPr>
          <p:spPr>
            <a:xfrm>
              <a:off x="8542189" y="5942019"/>
              <a:ext cx="313706" cy="3334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dirty="0">
                  <a:solidFill>
                    <a:schemeClr val="dk1"/>
                  </a:solidFill>
                  <a:latin typeface="+mn-lt"/>
                  <a:ea typeface="+mn-ea"/>
                  <a:cs typeface="+mn-cs"/>
                </a:rPr>
                <a:t>X</a:t>
              </a:r>
              <a:endParaRPr lang="en-US" sz="2800" dirty="0"/>
            </a:p>
          </p:txBody>
        </p:sp>
        <p:cxnSp>
          <p:nvCxnSpPr>
            <p:cNvPr id="1050" name="Straight Arrow Connector 1049">
              <a:extLst>
                <a:ext uri="{FF2B5EF4-FFF2-40B4-BE49-F238E27FC236}">
                  <a16:creationId xmlns:a16="http://schemas.microsoft.com/office/drawing/2014/main" id="{11A7A5C6-7EBC-4C08-F6AB-196C8CF18738}"/>
                </a:ext>
              </a:extLst>
            </p:cNvPr>
            <p:cNvCxnSpPr>
              <a:cxnSpLocks/>
              <a:stCxn id="1041" idx="2"/>
              <a:endCxn id="1044" idx="0"/>
            </p:cNvCxnSpPr>
            <p:nvPr/>
          </p:nvCxnSpPr>
          <p:spPr>
            <a:xfrm flipH="1">
              <a:off x="8699042" y="5774817"/>
              <a:ext cx="6662" cy="16720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55" name="Connector: Elbow 1054">
              <a:extLst>
                <a:ext uri="{FF2B5EF4-FFF2-40B4-BE49-F238E27FC236}">
                  <a16:creationId xmlns:a16="http://schemas.microsoft.com/office/drawing/2014/main" id="{EB701366-0D3C-BE6F-262D-4E48425755E3}"/>
                </a:ext>
              </a:extLst>
            </p:cNvPr>
            <p:cNvCxnSpPr>
              <a:stCxn id="46" idx="2"/>
              <a:endCxn id="1044" idx="2"/>
            </p:cNvCxnSpPr>
            <p:nvPr/>
          </p:nvCxnSpPr>
          <p:spPr>
            <a:xfrm rot="16200000" flipH="1">
              <a:off x="7153135" y="4719691"/>
              <a:ext cx="330394" cy="24477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82" name="TextBox 1081">
              <a:extLst>
                <a:ext uri="{FF2B5EF4-FFF2-40B4-BE49-F238E27FC236}">
                  <a16:creationId xmlns:a16="http://schemas.microsoft.com/office/drawing/2014/main" id="{067D5E05-5670-29D7-5BDD-CACBDD0EA49A}"/>
                </a:ext>
              </a:extLst>
            </p:cNvPr>
            <p:cNvSpPr txBox="1"/>
            <p:nvPr/>
          </p:nvSpPr>
          <p:spPr>
            <a:xfrm>
              <a:off x="7152573" y="6437958"/>
              <a:ext cx="3102944" cy="383182"/>
            </a:xfrm>
            <a:prstGeom prst="rect">
              <a:avLst/>
            </a:prstGeom>
            <a:solidFill>
              <a:schemeClr val="accent5">
                <a:lumMod val="5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defTabSz="960120">
                <a:spcAft>
                  <a:spcPts val="600"/>
                </a:spcAft>
              </a:pPr>
              <a:r>
                <a:rPr lang="en-US" sz="1890" kern="1200" dirty="0">
                  <a:solidFill>
                    <a:schemeClr val="bg1"/>
                  </a:solidFill>
                  <a:latin typeface="+mn-lt"/>
                  <a:ea typeface="+mn-ea"/>
                  <a:cs typeface="+mn-cs"/>
                </a:rPr>
                <a:t>Context vector</a:t>
              </a:r>
              <a:endParaRPr lang="en-CA" dirty="0">
                <a:solidFill>
                  <a:schemeClr val="bg1"/>
                </a:solidFill>
              </a:endParaRPr>
            </a:p>
          </p:txBody>
        </p:sp>
      </p:grpSp>
    </p:spTree>
    <p:extLst>
      <p:ext uri="{BB962C8B-B14F-4D97-AF65-F5344CB8AC3E}">
        <p14:creationId xmlns:p14="http://schemas.microsoft.com/office/powerpoint/2010/main" val="341263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9" name="Rectangle 114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635000" y="640823"/>
            <a:ext cx="3418659" cy="5583148"/>
          </a:xfrm>
        </p:spPr>
        <p:txBody>
          <a:bodyPr anchor="ctr">
            <a:normAutofit/>
          </a:bodyPr>
          <a:lstStyle/>
          <a:p>
            <a:r>
              <a:rPr lang="en-US" sz="5400" dirty="0"/>
              <a:t>Multi-head Attention</a:t>
            </a:r>
            <a:endParaRPr lang="en-CA" sz="5400" dirty="0"/>
          </a:p>
        </p:txBody>
      </p:sp>
      <p:sp>
        <p:nvSpPr>
          <p:cNvPr id="115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5" name="Group 1084">
            <a:extLst>
              <a:ext uri="{FF2B5EF4-FFF2-40B4-BE49-F238E27FC236}">
                <a16:creationId xmlns:a16="http://schemas.microsoft.com/office/drawing/2014/main" id="{14D5FD90-1DB0-E2FA-9BDD-E1A31A04F987}"/>
              </a:ext>
            </a:extLst>
          </p:cNvPr>
          <p:cNvGrpSpPr/>
          <p:nvPr/>
        </p:nvGrpSpPr>
        <p:grpSpPr>
          <a:xfrm>
            <a:off x="4558771" y="234889"/>
            <a:ext cx="7219495" cy="6417277"/>
            <a:chOff x="4558771" y="403863"/>
            <a:chExt cx="7219495" cy="6417277"/>
          </a:xfrm>
          <a:solidFill>
            <a:schemeClr val="bg2">
              <a:lumMod val="90000"/>
            </a:schemeClr>
          </a:solidFill>
        </p:grpSpPr>
        <p:sp>
          <p:nvSpPr>
            <p:cNvPr id="6" name="TextBox 5">
              <a:extLst>
                <a:ext uri="{FF2B5EF4-FFF2-40B4-BE49-F238E27FC236}">
                  <a16:creationId xmlns:a16="http://schemas.microsoft.com/office/drawing/2014/main" id="{8539C009-CA76-241D-3BE3-99DE27B8CA15}"/>
                </a:ext>
              </a:extLst>
            </p:cNvPr>
            <p:cNvSpPr txBox="1"/>
            <p:nvPr/>
          </p:nvSpPr>
          <p:spPr>
            <a:xfrm>
              <a:off x="9900715" y="1604224"/>
              <a:ext cx="740591" cy="999825"/>
            </a:xfrm>
            <a:prstGeom prst="rect">
              <a:avLst/>
            </a:prstGeom>
            <a:noFill/>
          </p:spPr>
          <p:txBody>
            <a:bodyPr wrap="square" rtlCol="0">
              <a:spAutoFit/>
            </a:bodyPr>
            <a:lstStyle/>
            <a:p>
              <a:pPr defTabSz="748894">
                <a:spcAft>
                  <a:spcPts val="630"/>
                </a:spcAft>
              </a:pPr>
              <a:r>
                <a:rPr lang="en-US" sz="5897" kern="1200" dirty="0">
                  <a:solidFill>
                    <a:schemeClr val="bg2">
                      <a:lumMod val="75000"/>
                    </a:schemeClr>
                  </a:solidFill>
                  <a:latin typeface="+mn-lt"/>
                  <a:ea typeface="+mn-ea"/>
                  <a:cs typeface="+mn-cs"/>
                </a:rPr>
                <a:t>…</a:t>
              </a:r>
              <a:endParaRPr lang="en-CA" dirty="0">
                <a:solidFill>
                  <a:schemeClr val="bg2">
                    <a:lumMod val="75000"/>
                  </a:schemeClr>
                </a:solidFill>
              </a:endParaRPr>
            </a:p>
          </p:txBody>
        </p:sp>
        <p:sp>
          <p:nvSpPr>
            <p:cNvPr id="7" name="TextBox 6">
              <a:extLst>
                <a:ext uri="{FF2B5EF4-FFF2-40B4-BE49-F238E27FC236}">
                  <a16:creationId xmlns:a16="http://schemas.microsoft.com/office/drawing/2014/main" id="{36D61C79-8AA0-459B-EEE7-C21AE4FAABD8}"/>
                </a:ext>
              </a:extLst>
            </p:cNvPr>
            <p:cNvSpPr txBox="1"/>
            <p:nvPr/>
          </p:nvSpPr>
          <p:spPr>
            <a:xfrm>
              <a:off x="5427962" y="403865"/>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k1</a:t>
              </a:r>
              <a:endParaRPr lang="en-CA" dirty="0">
                <a:solidFill>
                  <a:schemeClr val="bg2">
                    <a:lumMod val="75000"/>
                  </a:schemeClr>
                </a:solidFill>
              </a:endParaRPr>
            </a:p>
          </p:txBody>
        </p:sp>
        <p:sp>
          <p:nvSpPr>
            <p:cNvPr id="8" name="TextBox 7">
              <a:extLst>
                <a:ext uri="{FF2B5EF4-FFF2-40B4-BE49-F238E27FC236}">
                  <a16:creationId xmlns:a16="http://schemas.microsoft.com/office/drawing/2014/main" id="{5C79908E-38B1-1B36-1017-911F7BA7F489}"/>
                </a:ext>
              </a:extLst>
            </p:cNvPr>
            <p:cNvSpPr txBox="1"/>
            <p:nvPr/>
          </p:nvSpPr>
          <p:spPr>
            <a:xfrm>
              <a:off x="7171102" y="403865"/>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k2</a:t>
              </a:r>
              <a:endParaRPr lang="en-CA" dirty="0">
                <a:solidFill>
                  <a:schemeClr val="bg2">
                    <a:lumMod val="75000"/>
                  </a:schemeClr>
                </a:solidFill>
              </a:endParaRPr>
            </a:p>
          </p:txBody>
        </p:sp>
        <p:sp>
          <p:nvSpPr>
            <p:cNvPr id="9" name="TextBox 8">
              <a:extLst>
                <a:ext uri="{FF2B5EF4-FFF2-40B4-BE49-F238E27FC236}">
                  <a16:creationId xmlns:a16="http://schemas.microsoft.com/office/drawing/2014/main" id="{D7132624-AEED-3D33-5F17-A9555F35B068}"/>
                </a:ext>
              </a:extLst>
            </p:cNvPr>
            <p:cNvSpPr txBox="1"/>
            <p:nvPr/>
          </p:nvSpPr>
          <p:spPr>
            <a:xfrm>
              <a:off x="8889267" y="403864"/>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k3</a:t>
              </a:r>
              <a:endParaRPr lang="en-CA" dirty="0">
                <a:solidFill>
                  <a:schemeClr val="bg2">
                    <a:lumMod val="75000"/>
                  </a:schemeClr>
                </a:solidFill>
              </a:endParaRPr>
            </a:p>
          </p:txBody>
        </p:sp>
        <p:sp>
          <p:nvSpPr>
            <p:cNvPr id="12" name="TextBox 11">
              <a:extLst>
                <a:ext uri="{FF2B5EF4-FFF2-40B4-BE49-F238E27FC236}">
                  <a16:creationId xmlns:a16="http://schemas.microsoft.com/office/drawing/2014/main" id="{7F4836A8-2044-2EF1-D3E8-85211A7D1AA7}"/>
                </a:ext>
              </a:extLst>
            </p:cNvPr>
            <p:cNvSpPr txBox="1"/>
            <p:nvPr/>
          </p:nvSpPr>
          <p:spPr>
            <a:xfrm>
              <a:off x="10774878" y="403863"/>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bg2">
                      <a:lumMod val="75000"/>
                    </a:schemeClr>
                  </a:solidFill>
                  <a:latin typeface="+mn-lt"/>
                  <a:ea typeface="+mn-ea"/>
                  <a:cs typeface="+mn-cs"/>
                </a:rPr>
                <a:t>kN</a:t>
              </a:r>
              <a:endParaRPr lang="en-CA" dirty="0">
                <a:solidFill>
                  <a:schemeClr val="bg2">
                    <a:lumMod val="75000"/>
                  </a:schemeClr>
                </a:solidFill>
              </a:endParaRPr>
            </a:p>
          </p:txBody>
        </p:sp>
        <p:sp>
          <p:nvSpPr>
            <p:cNvPr id="14" name="TextBox 13">
              <a:extLst>
                <a:ext uri="{FF2B5EF4-FFF2-40B4-BE49-F238E27FC236}">
                  <a16:creationId xmlns:a16="http://schemas.microsoft.com/office/drawing/2014/main" id="{9157CC23-162F-2ACC-C9C4-576A1E699053}"/>
                </a:ext>
              </a:extLst>
            </p:cNvPr>
            <p:cNvSpPr txBox="1"/>
            <p:nvPr/>
          </p:nvSpPr>
          <p:spPr>
            <a:xfrm>
              <a:off x="4558771" y="843930"/>
              <a:ext cx="86604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q3</a:t>
              </a:r>
              <a:endParaRPr lang="en-CA" dirty="0">
                <a:solidFill>
                  <a:schemeClr val="bg2">
                    <a:lumMod val="75000"/>
                  </a:schemeClr>
                </a:solidFill>
              </a:endParaRPr>
            </a:p>
          </p:txBody>
        </p:sp>
        <p:cxnSp>
          <p:nvCxnSpPr>
            <p:cNvPr id="19" name="Straight Arrow Connector 18">
              <a:extLst>
                <a:ext uri="{FF2B5EF4-FFF2-40B4-BE49-F238E27FC236}">
                  <a16:creationId xmlns:a16="http://schemas.microsoft.com/office/drawing/2014/main" id="{7AA6C017-EB3E-A49A-F355-A15AA08FCC53}"/>
                </a:ext>
              </a:extLst>
            </p:cNvPr>
            <p:cNvCxnSpPr>
              <a:cxnSpLocks/>
              <a:stCxn id="1029" idx="4"/>
              <a:endCxn id="30" idx="0"/>
            </p:cNvCxnSpPr>
            <p:nvPr/>
          </p:nvCxnSpPr>
          <p:spPr>
            <a:xfrm>
              <a:off x="5863447" y="1596594"/>
              <a:ext cx="8262" cy="201615"/>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2DF1587C-1383-9944-8160-D060DF89CB58}"/>
                </a:ext>
              </a:extLst>
            </p:cNvPr>
            <p:cNvCxnSpPr>
              <a:cxnSpLocks/>
              <a:stCxn id="1035" idx="4"/>
              <a:endCxn id="32" idx="0"/>
            </p:cNvCxnSpPr>
            <p:nvPr/>
          </p:nvCxnSpPr>
          <p:spPr>
            <a:xfrm>
              <a:off x="7605010" y="1596595"/>
              <a:ext cx="3082" cy="201617"/>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9AA78CD4-19EA-F835-08C2-ACFEA1D9041E}"/>
                </a:ext>
              </a:extLst>
            </p:cNvPr>
            <p:cNvCxnSpPr>
              <a:cxnSpLocks/>
              <a:stCxn id="1042" idx="4"/>
              <a:endCxn id="33" idx="0"/>
            </p:cNvCxnSpPr>
            <p:nvPr/>
          </p:nvCxnSpPr>
          <p:spPr>
            <a:xfrm>
              <a:off x="9328396" y="1596595"/>
              <a:ext cx="2830" cy="201616"/>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15C9A153-57AA-35A3-1EE2-C3ED3553F763}"/>
                </a:ext>
              </a:extLst>
            </p:cNvPr>
            <p:cNvCxnSpPr>
              <a:cxnSpLocks/>
              <a:stCxn id="1047" idx="4"/>
              <a:endCxn id="37" idx="0"/>
            </p:cNvCxnSpPr>
            <p:nvPr/>
          </p:nvCxnSpPr>
          <p:spPr>
            <a:xfrm flipH="1">
              <a:off x="11206909" y="1596595"/>
              <a:ext cx="3647" cy="201614"/>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ACCDA27A-3B32-CE9A-2E70-E45D0CAFB028}"/>
                </a:ext>
              </a:extLst>
            </p:cNvPr>
            <p:cNvSpPr txBox="1"/>
            <p:nvPr/>
          </p:nvSpPr>
          <p:spPr>
            <a:xfrm>
              <a:off x="5437909" y="1798209"/>
              <a:ext cx="8676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s</a:t>
              </a:r>
              <a:r>
                <a:rPr lang="en-US" sz="1890" kern="1200" dirty="0">
                  <a:solidFill>
                    <a:schemeClr val="bg2">
                      <a:lumMod val="75000"/>
                    </a:schemeClr>
                  </a:solidFill>
                  <a:latin typeface="+mn-lt"/>
                  <a:ea typeface="+mn-ea"/>
                  <a:cs typeface="+mn-cs"/>
                </a:rPr>
                <a:t>1</a:t>
              </a:r>
              <a:endParaRPr lang="en-CA" dirty="0">
                <a:solidFill>
                  <a:schemeClr val="bg2">
                    <a:lumMod val="75000"/>
                  </a:schemeClr>
                </a:solidFill>
              </a:endParaRPr>
            </a:p>
          </p:txBody>
        </p:sp>
        <p:cxnSp>
          <p:nvCxnSpPr>
            <p:cNvPr id="31" name="Connector: Elbow 30">
              <a:extLst>
                <a:ext uri="{FF2B5EF4-FFF2-40B4-BE49-F238E27FC236}">
                  <a16:creationId xmlns:a16="http://schemas.microsoft.com/office/drawing/2014/main" id="{0D3180E6-11F6-C9A1-8B4B-1246AAA2CB9D}"/>
                </a:ext>
              </a:extLst>
            </p:cNvPr>
            <p:cNvCxnSpPr>
              <a:cxnSpLocks/>
              <a:stCxn id="14" idx="3"/>
              <a:endCxn id="1029" idx="2"/>
            </p:cNvCxnSpPr>
            <p:nvPr/>
          </p:nvCxnSpPr>
          <p:spPr>
            <a:xfrm>
              <a:off x="5424812" y="1035521"/>
              <a:ext cx="284080" cy="418101"/>
            </a:xfrm>
            <a:prstGeom prst="bentConnector3">
              <a:avLst>
                <a:gd name="adj1" fmla="val 50000"/>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E95FD883-CA6F-F0FF-CACB-3C94DE1927D2}"/>
                </a:ext>
              </a:extLst>
            </p:cNvPr>
            <p:cNvSpPr txBox="1"/>
            <p:nvPr/>
          </p:nvSpPr>
          <p:spPr>
            <a:xfrm>
              <a:off x="7174292" y="1798212"/>
              <a:ext cx="8676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s</a:t>
              </a:r>
              <a:r>
                <a:rPr lang="en-US" sz="1890" kern="1200" dirty="0">
                  <a:solidFill>
                    <a:schemeClr val="bg2">
                      <a:lumMod val="75000"/>
                    </a:schemeClr>
                  </a:solidFill>
                  <a:latin typeface="+mn-lt"/>
                  <a:ea typeface="+mn-ea"/>
                  <a:cs typeface="+mn-cs"/>
                </a:rPr>
                <a:t>2</a:t>
              </a:r>
              <a:endParaRPr lang="en-CA" dirty="0">
                <a:solidFill>
                  <a:schemeClr val="bg2">
                    <a:lumMod val="75000"/>
                  </a:schemeClr>
                </a:solidFill>
              </a:endParaRPr>
            </a:p>
          </p:txBody>
        </p:sp>
        <p:sp>
          <p:nvSpPr>
            <p:cNvPr id="33" name="TextBox 32">
              <a:extLst>
                <a:ext uri="{FF2B5EF4-FFF2-40B4-BE49-F238E27FC236}">
                  <a16:creationId xmlns:a16="http://schemas.microsoft.com/office/drawing/2014/main" id="{D54B9C29-65F3-F8AE-F014-DA1765A041D1}"/>
                </a:ext>
              </a:extLst>
            </p:cNvPr>
            <p:cNvSpPr txBox="1"/>
            <p:nvPr/>
          </p:nvSpPr>
          <p:spPr>
            <a:xfrm>
              <a:off x="8897426" y="1798211"/>
              <a:ext cx="8676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s</a:t>
              </a:r>
              <a:r>
                <a:rPr lang="en-US" sz="1890" kern="1200" dirty="0">
                  <a:solidFill>
                    <a:schemeClr val="bg2">
                      <a:lumMod val="75000"/>
                    </a:schemeClr>
                  </a:solidFill>
                  <a:latin typeface="+mn-lt"/>
                  <a:ea typeface="+mn-ea"/>
                  <a:cs typeface="+mn-cs"/>
                </a:rPr>
                <a:t>3</a:t>
              </a:r>
              <a:endParaRPr lang="en-CA" dirty="0">
                <a:solidFill>
                  <a:schemeClr val="bg2">
                    <a:lumMod val="75000"/>
                  </a:schemeClr>
                </a:solidFill>
              </a:endParaRPr>
            </a:p>
          </p:txBody>
        </p:sp>
        <p:sp>
          <p:nvSpPr>
            <p:cNvPr id="37" name="TextBox 36">
              <a:extLst>
                <a:ext uri="{FF2B5EF4-FFF2-40B4-BE49-F238E27FC236}">
                  <a16:creationId xmlns:a16="http://schemas.microsoft.com/office/drawing/2014/main" id="{046EB45F-8DC8-6A4F-692B-BE99A35CFD94}"/>
                </a:ext>
              </a:extLst>
            </p:cNvPr>
            <p:cNvSpPr txBox="1"/>
            <p:nvPr/>
          </p:nvSpPr>
          <p:spPr>
            <a:xfrm>
              <a:off x="10773109" y="1798209"/>
              <a:ext cx="8676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solidFill>
                    <a:schemeClr val="bg2">
                      <a:lumMod val="75000"/>
                    </a:schemeClr>
                  </a:solidFill>
                </a:rPr>
                <a:t>s</a:t>
              </a:r>
              <a:r>
                <a:rPr lang="en-US" sz="1890" kern="1200" dirty="0" err="1">
                  <a:solidFill>
                    <a:schemeClr val="bg2">
                      <a:lumMod val="75000"/>
                    </a:schemeClr>
                  </a:solidFill>
                  <a:latin typeface="+mn-lt"/>
                  <a:ea typeface="+mn-ea"/>
                  <a:cs typeface="+mn-cs"/>
                </a:rPr>
                <a:t>N</a:t>
              </a:r>
              <a:endParaRPr lang="en-CA" dirty="0">
                <a:solidFill>
                  <a:schemeClr val="bg2">
                    <a:lumMod val="75000"/>
                  </a:schemeClr>
                </a:solidFill>
              </a:endParaRPr>
            </a:p>
          </p:txBody>
        </p:sp>
        <p:sp>
          <p:nvSpPr>
            <p:cNvPr id="38" name="TextBox 37">
              <a:extLst>
                <a:ext uri="{FF2B5EF4-FFF2-40B4-BE49-F238E27FC236}">
                  <a16:creationId xmlns:a16="http://schemas.microsoft.com/office/drawing/2014/main" id="{7C248E3F-4596-0379-2C09-CDAF2ECDCC13}"/>
                </a:ext>
              </a:extLst>
            </p:cNvPr>
            <p:cNvSpPr txBox="1"/>
            <p:nvPr/>
          </p:nvSpPr>
          <p:spPr>
            <a:xfrm>
              <a:off x="5626759" y="2893761"/>
              <a:ext cx="511350" cy="383182"/>
            </a:xfrm>
            <a:prstGeom prst="rect">
              <a:avLst/>
            </a:prstGeom>
            <a:grpFill/>
            <a:ln>
              <a:solidFill>
                <a:schemeClr val="bg2">
                  <a:lumMod val="9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w</a:t>
              </a:r>
              <a:r>
                <a:rPr lang="en-US" sz="1890" kern="1200" dirty="0">
                  <a:solidFill>
                    <a:schemeClr val="bg2">
                      <a:lumMod val="75000"/>
                    </a:schemeClr>
                  </a:solidFill>
                  <a:latin typeface="+mn-lt"/>
                  <a:ea typeface="+mn-ea"/>
                  <a:cs typeface="+mn-cs"/>
                </a:rPr>
                <a:t>1</a:t>
              </a:r>
              <a:endParaRPr lang="en-CA" dirty="0">
                <a:solidFill>
                  <a:schemeClr val="bg2">
                    <a:lumMod val="75000"/>
                  </a:schemeClr>
                </a:solidFill>
              </a:endParaRPr>
            </a:p>
          </p:txBody>
        </p:sp>
        <p:sp>
          <p:nvSpPr>
            <p:cNvPr id="39" name="TextBox 38">
              <a:extLst>
                <a:ext uri="{FF2B5EF4-FFF2-40B4-BE49-F238E27FC236}">
                  <a16:creationId xmlns:a16="http://schemas.microsoft.com/office/drawing/2014/main" id="{093ACCCB-CF4F-5F3F-245F-1705708AEE17}"/>
                </a:ext>
              </a:extLst>
            </p:cNvPr>
            <p:cNvSpPr txBox="1"/>
            <p:nvPr/>
          </p:nvSpPr>
          <p:spPr>
            <a:xfrm>
              <a:off x="7338294" y="2893762"/>
              <a:ext cx="5112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w</a:t>
              </a:r>
              <a:r>
                <a:rPr lang="en-US" sz="1890" kern="1200" dirty="0">
                  <a:solidFill>
                    <a:schemeClr val="bg2">
                      <a:lumMod val="75000"/>
                    </a:schemeClr>
                  </a:solidFill>
                  <a:latin typeface="+mn-lt"/>
                  <a:ea typeface="+mn-ea"/>
                  <a:cs typeface="+mn-cs"/>
                </a:rPr>
                <a:t>2</a:t>
              </a:r>
              <a:endParaRPr lang="en-CA" dirty="0">
                <a:solidFill>
                  <a:schemeClr val="bg2">
                    <a:lumMod val="75000"/>
                  </a:schemeClr>
                </a:solidFill>
              </a:endParaRPr>
            </a:p>
          </p:txBody>
        </p:sp>
        <p:sp>
          <p:nvSpPr>
            <p:cNvPr id="40" name="TextBox 39">
              <a:extLst>
                <a:ext uri="{FF2B5EF4-FFF2-40B4-BE49-F238E27FC236}">
                  <a16:creationId xmlns:a16="http://schemas.microsoft.com/office/drawing/2014/main" id="{810C3289-0173-3DB9-170E-94C9ABBDDE42}"/>
                </a:ext>
              </a:extLst>
            </p:cNvPr>
            <p:cNvSpPr txBox="1"/>
            <p:nvPr/>
          </p:nvSpPr>
          <p:spPr>
            <a:xfrm>
              <a:off x="9061424" y="2893762"/>
              <a:ext cx="5112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w</a:t>
              </a:r>
              <a:r>
                <a:rPr lang="en-US" sz="1890" kern="1200" dirty="0">
                  <a:solidFill>
                    <a:schemeClr val="bg2">
                      <a:lumMod val="75000"/>
                    </a:schemeClr>
                  </a:solidFill>
                  <a:latin typeface="+mn-lt"/>
                  <a:ea typeface="+mn-ea"/>
                  <a:cs typeface="+mn-cs"/>
                </a:rPr>
                <a:t>3</a:t>
              </a:r>
              <a:endParaRPr lang="en-CA" dirty="0">
                <a:solidFill>
                  <a:schemeClr val="bg2">
                    <a:lumMod val="75000"/>
                  </a:schemeClr>
                </a:solidFill>
              </a:endParaRPr>
            </a:p>
          </p:txBody>
        </p:sp>
        <p:sp>
          <p:nvSpPr>
            <p:cNvPr id="41" name="TextBox 40">
              <a:extLst>
                <a:ext uri="{FF2B5EF4-FFF2-40B4-BE49-F238E27FC236}">
                  <a16:creationId xmlns:a16="http://schemas.microsoft.com/office/drawing/2014/main" id="{D3E977BC-780E-3B77-1FD4-44F452140D9C}"/>
                </a:ext>
              </a:extLst>
            </p:cNvPr>
            <p:cNvSpPr txBox="1"/>
            <p:nvPr/>
          </p:nvSpPr>
          <p:spPr>
            <a:xfrm>
              <a:off x="10947044" y="2893761"/>
              <a:ext cx="5112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solidFill>
                    <a:schemeClr val="bg2">
                      <a:lumMod val="75000"/>
                    </a:schemeClr>
                  </a:solidFill>
                </a:rPr>
                <a:t>w</a:t>
              </a:r>
              <a:r>
                <a:rPr lang="en-US" sz="1890" kern="1200" dirty="0" err="1">
                  <a:solidFill>
                    <a:schemeClr val="bg2">
                      <a:lumMod val="75000"/>
                    </a:schemeClr>
                  </a:solidFill>
                  <a:latin typeface="+mn-lt"/>
                  <a:ea typeface="+mn-ea"/>
                  <a:cs typeface="+mn-cs"/>
                </a:rPr>
                <a:t>N</a:t>
              </a:r>
              <a:endParaRPr lang="en-CA" dirty="0">
                <a:solidFill>
                  <a:schemeClr val="bg2">
                    <a:lumMod val="75000"/>
                  </a:schemeClr>
                </a:solidFill>
              </a:endParaRPr>
            </a:p>
          </p:txBody>
        </p:sp>
        <p:cxnSp>
          <p:nvCxnSpPr>
            <p:cNvPr id="42" name="Straight Arrow Connector 41">
              <a:extLst>
                <a:ext uri="{FF2B5EF4-FFF2-40B4-BE49-F238E27FC236}">
                  <a16:creationId xmlns:a16="http://schemas.microsoft.com/office/drawing/2014/main" id="{E6A7F87A-A186-7DAD-1362-561450E04E2E}"/>
                </a:ext>
              </a:extLst>
            </p:cNvPr>
            <p:cNvCxnSpPr>
              <a:cxnSpLocks/>
              <a:stCxn id="30" idx="2"/>
              <a:endCxn id="38" idx="0"/>
            </p:cNvCxnSpPr>
            <p:nvPr/>
          </p:nvCxnSpPr>
          <p:spPr>
            <a:xfrm>
              <a:off x="5871709" y="2181391"/>
              <a:ext cx="10725" cy="712370"/>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0BA5F27D-8237-599B-27C4-9B721D07FF6C}"/>
                </a:ext>
              </a:extLst>
            </p:cNvPr>
            <p:cNvCxnSpPr>
              <a:cxnSpLocks/>
              <a:stCxn id="32" idx="2"/>
              <a:endCxn id="39" idx="0"/>
            </p:cNvCxnSpPr>
            <p:nvPr/>
          </p:nvCxnSpPr>
          <p:spPr>
            <a:xfrm flipH="1">
              <a:off x="7593894" y="2181394"/>
              <a:ext cx="14198" cy="712368"/>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0A9E63CF-DB60-A3C0-8109-373D7EB0292D}"/>
                </a:ext>
              </a:extLst>
            </p:cNvPr>
            <p:cNvCxnSpPr>
              <a:cxnSpLocks/>
              <a:stCxn id="33" idx="2"/>
              <a:endCxn id="40" idx="0"/>
            </p:cNvCxnSpPr>
            <p:nvPr/>
          </p:nvCxnSpPr>
          <p:spPr>
            <a:xfrm flipH="1">
              <a:off x="9317024" y="2181393"/>
              <a:ext cx="14202" cy="712369"/>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F24E04EE-158F-B895-AE37-B4B9CB20A546}"/>
                </a:ext>
              </a:extLst>
            </p:cNvPr>
            <p:cNvCxnSpPr>
              <a:cxnSpLocks/>
              <a:stCxn id="37" idx="2"/>
              <a:endCxn id="41" idx="0"/>
            </p:cNvCxnSpPr>
            <p:nvPr/>
          </p:nvCxnSpPr>
          <p:spPr>
            <a:xfrm flipH="1">
              <a:off x="11202644" y="2181391"/>
              <a:ext cx="4265" cy="712370"/>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714900FD-2A0C-BABE-6C3B-6B5005F03E23}"/>
                </a:ext>
              </a:extLst>
            </p:cNvPr>
            <p:cNvCxnSpPr>
              <a:cxnSpLocks/>
              <a:stCxn id="38" idx="2"/>
              <a:endCxn id="1062" idx="0"/>
            </p:cNvCxnSpPr>
            <p:nvPr/>
          </p:nvCxnSpPr>
          <p:spPr>
            <a:xfrm>
              <a:off x="5882434" y="3276943"/>
              <a:ext cx="13505" cy="299647"/>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531B8F9A-9244-E485-CCC5-A77005B088CF}"/>
                </a:ext>
              </a:extLst>
            </p:cNvPr>
            <p:cNvCxnSpPr>
              <a:cxnSpLocks/>
              <a:stCxn id="39" idx="2"/>
              <a:endCxn id="1065" idx="0"/>
            </p:cNvCxnSpPr>
            <p:nvPr/>
          </p:nvCxnSpPr>
          <p:spPr>
            <a:xfrm>
              <a:off x="7593894" y="3276944"/>
              <a:ext cx="11604" cy="299646"/>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565A0631-E879-3722-4B46-FCC81BA1481F}"/>
                </a:ext>
              </a:extLst>
            </p:cNvPr>
            <p:cNvCxnSpPr>
              <a:cxnSpLocks/>
              <a:stCxn id="40" idx="2"/>
              <a:endCxn id="1066" idx="0"/>
            </p:cNvCxnSpPr>
            <p:nvPr/>
          </p:nvCxnSpPr>
          <p:spPr>
            <a:xfrm>
              <a:off x="9317024" y="3276944"/>
              <a:ext cx="2239" cy="299646"/>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027" name="Straight Arrow Connector 1026">
              <a:extLst>
                <a:ext uri="{FF2B5EF4-FFF2-40B4-BE49-F238E27FC236}">
                  <a16:creationId xmlns:a16="http://schemas.microsoft.com/office/drawing/2014/main" id="{F23B859E-024D-3A6D-A763-F9DDDCF97B30}"/>
                </a:ext>
              </a:extLst>
            </p:cNvPr>
            <p:cNvCxnSpPr>
              <a:cxnSpLocks/>
              <a:stCxn id="41" idx="2"/>
              <a:endCxn id="1067" idx="0"/>
            </p:cNvCxnSpPr>
            <p:nvPr/>
          </p:nvCxnSpPr>
          <p:spPr>
            <a:xfrm>
              <a:off x="11202644" y="3276943"/>
              <a:ext cx="8608" cy="299647"/>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029" name="Oval 1028">
              <a:extLst>
                <a:ext uri="{FF2B5EF4-FFF2-40B4-BE49-F238E27FC236}">
                  <a16:creationId xmlns:a16="http://schemas.microsoft.com/office/drawing/2014/main" id="{EC6C84C1-3DA7-9170-BAF2-6075A9C16752}"/>
                </a:ext>
              </a:extLst>
            </p:cNvPr>
            <p:cNvSpPr/>
            <p:nvPr/>
          </p:nvSpPr>
          <p:spPr>
            <a:xfrm>
              <a:off x="5708892" y="1310650"/>
              <a:ext cx="309110" cy="285944"/>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dirty="0">
                  <a:solidFill>
                    <a:schemeClr val="bg2">
                      <a:lumMod val="75000"/>
                    </a:schemeClr>
                  </a:solidFill>
                  <a:latin typeface="+mn-lt"/>
                  <a:ea typeface="+mn-ea"/>
                  <a:cs typeface="+mn-cs"/>
                </a:rPr>
                <a:t>.</a:t>
              </a:r>
              <a:endParaRPr lang="en-US" sz="2940" kern="1200" dirty="0">
                <a:solidFill>
                  <a:schemeClr val="bg2">
                    <a:lumMod val="75000"/>
                  </a:schemeClr>
                </a:solidFill>
                <a:latin typeface="+mn-lt"/>
                <a:ea typeface="+mn-ea"/>
                <a:cs typeface="+mn-cs"/>
              </a:endParaRPr>
            </a:p>
            <a:p>
              <a:pPr algn="ctr">
                <a:spcAft>
                  <a:spcPts val="600"/>
                </a:spcAft>
              </a:pPr>
              <a:endParaRPr lang="en-CA" dirty="0">
                <a:solidFill>
                  <a:schemeClr val="bg2">
                    <a:lumMod val="75000"/>
                  </a:schemeClr>
                </a:solidFill>
              </a:endParaRPr>
            </a:p>
          </p:txBody>
        </p:sp>
        <p:cxnSp>
          <p:nvCxnSpPr>
            <p:cNvPr id="1033" name="Straight Arrow Connector 1032">
              <a:extLst>
                <a:ext uri="{FF2B5EF4-FFF2-40B4-BE49-F238E27FC236}">
                  <a16:creationId xmlns:a16="http://schemas.microsoft.com/office/drawing/2014/main" id="{9D15E5FA-4D60-6434-CB80-299CB5C3EE05}"/>
                </a:ext>
              </a:extLst>
            </p:cNvPr>
            <p:cNvCxnSpPr>
              <a:cxnSpLocks/>
              <a:stCxn id="7" idx="2"/>
              <a:endCxn id="1029" idx="0"/>
            </p:cNvCxnSpPr>
            <p:nvPr/>
          </p:nvCxnSpPr>
          <p:spPr>
            <a:xfrm>
              <a:off x="5861765" y="787047"/>
              <a:ext cx="1683" cy="523603"/>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035" name="Oval 1034">
              <a:extLst>
                <a:ext uri="{FF2B5EF4-FFF2-40B4-BE49-F238E27FC236}">
                  <a16:creationId xmlns:a16="http://schemas.microsoft.com/office/drawing/2014/main" id="{B3BECCA7-3119-B1D1-86B3-680A851DAD16}"/>
                </a:ext>
              </a:extLst>
            </p:cNvPr>
            <p:cNvSpPr/>
            <p:nvPr/>
          </p:nvSpPr>
          <p:spPr>
            <a:xfrm>
              <a:off x="7449230" y="1307317"/>
              <a:ext cx="311560" cy="289278"/>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a:solidFill>
                    <a:schemeClr val="bg2">
                      <a:lumMod val="75000"/>
                    </a:schemeClr>
                  </a:solidFill>
                  <a:latin typeface="+mn-lt"/>
                  <a:ea typeface="+mn-ea"/>
                  <a:cs typeface="+mn-cs"/>
                </a:rPr>
                <a:t>.</a:t>
              </a:r>
              <a:endParaRPr lang="en-US" sz="2940" kern="1200">
                <a:solidFill>
                  <a:schemeClr val="bg2">
                    <a:lumMod val="75000"/>
                  </a:schemeClr>
                </a:solidFill>
                <a:latin typeface="+mn-lt"/>
                <a:ea typeface="+mn-ea"/>
                <a:cs typeface="+mn-cs"/>
              </a:endParaRPr>
            </a:p>
            <a:p>
              <a:pPr algn="ctr">
                <a:spcAft>
                  <a:spcPts val="600"/>
                </a:spcAft>
              </a:pPr>
              <a:endParaRPr lang="en-CA">
                <a:solidFill>
                  <a:schemeClr val="bg2">
                    <a:lumMod val="75000"/>
                  </a:schemeClr>
                </a:solidFill>
              </a:endParaRPr>
            </a:p>
          </p:txBody>
        </p:sp>
        <p:cxnSp>
          <p:nvCxnSpPr>
            <p:cNvPr id="1039" name="Straight Arrow Connector 1038">
              <a:extLst>
                <a:ext uri="{FF2B5EF4-FFF2-40B4-BE49-F238E27FC236}">
                  <a16:creationId xmlns:a16="http://schemas.microsoft.com/office/drawing/2014/main" id="{931F3DC2-6C9F-1D58-498F-8FD5E485283E}"/>
                </a:ext>
              </a:extLst>
            </p:cNvPr>
            <p:cNvCxnSpPr>
              <a:cxnSpLocks/>
              <a:stCxn id="8" idx="2"/>
              <a:endCxn id="1035" idx="0"/>
            </p:cNvCxnSpPr>
            <p:nvPr/>
          </p:nvCxnSpPr>
          <p:spPr>
            <a:xfrm>
              <a:off x="7604903" y="787047"/>
              <a:ext cx="107" cy="520270"/>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042" name="Oval 1041">
              <a:extLst>
                <a:ext uri="{FF2B5EF4-FFF2-40B4-BE49-F238E27FC236}">
                  <a16:creationId xmlns:a16="http://schemas.microsoft.com/office/drawing/2014/main" id="{38F18412-65C8-78C8-176B-058D530407F8}"/>
                </a:ext>
              </a:extLst>
            </p:cNvPr>
            <p:cNvSpPr/>
            <p:nvPr/>
          </p:nvSpPr>
          <p:spPr>
            <a:xfrm>
              <a:off x="9172803" y="1307316"/>
              <a:ext cx="311186" cy="289279"/>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a:solidFill>
                    <a:schemeClr val="bg2">
                      <a:lumMod val="75000"/>
                    </a:schemeClr>
                  </a:solidFill>
                  <a:latin typeface="+mn-lt"/>
                  <a:ea typeface="+mn-ea"/>
                  <a:cs typeface="+mn-cs"/>
                </a:rPr>
                <a:t>.</a:t>
              </a:r>
              <a:endParaRPr lang="en-US" sz="2940" kern="1200">
                <a:solidFill>
                  <a:schemeClr val="bg2">
                    <a:lumMod val="75000"/>
                  </a:schemeClr>
                </a:solidFill>
                <a:latin typeface="+mn-lt"/>
                <a:ea typeface="+mn-ea"/>
                <a:cs typeface="+mn-cs"/>
              </a:endParaRPr>
            </a:p>
            <a:p>
              <a:pPr algn="ctr">
                <a:spcAft>
                  <a:spcPts val="600"/>
                </a:spcAft>
              </a:pPr>
              <a:endParaRPr lang="en-CA">
                <a:solidFill>
                  <a:schemeClr val="bg2">
                    <a:lumMod val="75000"/>
                  </a:schemeClr>
                </a:solidFill>
              </a:endParaRPr>
            </a:p>
          </p:txBody>
        </p:sp>
        <p:cxnSp>
          <p:nvCxnSpPr>
            <p:cNvPr id="1045" name="Straight Arrow Connector 1044">
              <a:extLst>
                <a:ext uri="{FF2B5EF4-FFF2-40B4-BE49-F238E27FC236}">
                  <a16:creationId xmlns:a16="http://schemas.microsoft.com/office/drawing/2014/main" id="{F5DCF401-0632-AC37-A618-7DE58C531F5F}"/>
                </a:ext>
              </a:extLst>
            </p:cNvPr>
            <p:cNvCxnSpPr>
              <a:cxnSpLocks/>
              <a:stCxn id="9" idx="2"/>
              <a:endCxn id="1042" idx="0"/>
            </p:cNvCxnSpPr>
            <p:nvPr/>
          </p:nvCxnSpPr>
          <p:spPr>
            <a:xfrm>
              <a:off x="9323068" y="787046"/>
              <a:ext cx="5328" cy="520270"/>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047" name="Oval 1046">
              <a:extLst>
                <a:ext uri="{FF2B5EF4-FFF2-40B4-BE49-F238E27FC236}">
                  <a16:creationId xmlns:a16="http://schemas.microsoft.com/office/drawing/2014/main" id="{A605AD1A-40E8-DE97-12B6-1FAE8CCCDCE2}"/>
                </a:ext>
              </a:extLst>
            </p:cNvPr>
            <p:cNvSpPr/>
            <p:nvPr/>
          </p:nvSpPr>
          <p:spPr>
            <a:xfrm>
              <a:off x="11053005" y="1302213"/>
              <a:ext cx="315101" cy="294382"/>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4200" kern="1200">
                  <a:solidFill>
                    <a:schemeClr val="bg2">
                      <a:lumMod val="75000"/>
                    </a:schemeClr>
                  </a:solidFill>
                  <a:latin typeface="+mn-lt"/>
                  <a:ea typeface="+mn-ea"/>
                  <a:cs typeface="+mn-cs"/>
                </a:rPr>
                <a:t>.</a:t>
              </a:r>
              <a:endParaRPr lang="en-US" sz="2940" kern="1200">
                <a:solidFill>
                  <a:schemeClr val="bg2">
                    <a:lumMod val="75000"/>
                  </a:schemeClr>
                </a:solidFill>
                <a:latin typeface="+mn-lt"/>
                <a:ea typeface="+mn-ea"/>
                <a:cs typeface="+mn-cs"/>
              </a:endParaRPr>
            </a:p>
            <a:p>
              <a:pPr algn="ctr">
                <a:spcAft>
                  <a:spcPts val="600"/>
                </a:spcAft>
              </a:pPr>
              <a:endParaRPr lang="en-CA">
                <a:solidFill>
                  <a:schemeClr val="bg2">
                    <a:lumMod val="75000"/>
                  </a:schemeClr>
                </a:solidFill>
              </a:endParaRPr>
            </a:p>
          </p:txBody>
        </p:sp>
        <p:cxnSp>
          <p:nvCxnSpPr>
            <p:cNvPr id="1052" name="Straight Arrow Connector 1051">
              <a:extLst>
                <a:ext uri="{FF2B5EF4-FFF2-40B4-BE49-F238E27FC236}">
                  <a16:creationId xmlns:a16="http://schemas.microsoft.com/office/drawing/2014/main" id="{AC8954EC-72D5-8C74-8004-7CE1B12F21F5}"/>
                </a:ext>
              </a:extLst>
            </p:cNvPr>
            <p:cNvCxnSpPr>
              <a:cxnSpLocks/>
              <a:stCxn id="12" idx="2"/>
              <a:endCxn id="1047" idx="0"/>
            </p:cNvCxnSpPr>
            <p:nvPr/>
          </p:nvCxnSpPr>
          <p:spPr>
            <a:xfrm>
              <a:off x="11208679" y="787045"/>
              <a:ext cx="1877" cy="515168"/>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056" name="Connector: Elbow 1055">
              <a:extLst>
                <a:ext uri="{FF2B5EF4-FFF2-40B4-BE49-F238E27FC236}">
                  <a16:creationId xmlns:a16="http://schemas.microsoft.com/office/drawing/2014/main" id="{2FDA7A33-792C-4143-E7EB-1DAA3762D9BC}"/>
                </a:ext>
              </a:extLst>
            </p:cNvPr>
            <p:cNvCxnSpPr>
              <a:cxnSpLocks/>
              <a:stCxn id="14" idx="3"/>
              <a:endCxn id="1035" idx="2"/>
            </p:cNvCxnSpPr>
            <p:nvPr/>
          </p:nvCxnSpPr>
          <p:spPr>
            <a:xfrm>
              <a:off x="5424812" y="1035521"/>
              <a:ext cx="2024418" cy="416435"/>
            </a:xfrm>
            <a:prstGeom prst="bentConnector3">
              <a:avLst>
                <a:gd name="adj1" fmla="val 9345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060" name="Connector: Elbow 1059">
              <a:extLst>
                <a:ext uri="{FF2B5EF4-FFF2-40B4-BE49-F238E27FC236}">
                  <a16:creationId xmlns:a16="http://schemas.microsoft.com/office/drawing/2014/main" id="{E4D425BD-C2AD-0127-1451-4E4D9F090DAF}"/>
                </a:ext>
              </a:extLst>
            </p:cNvPr>
            <p:cNvCxnSpPr>
              <a:cxnSpLocks/>
              <a:stCxn id="14" idx="3"/>
              <a:endCxn id="1042" idx="2"/>
            </p:cNvCxnSpPr>
            <p:nvPr/>
          </p:nvCxnSpPr>
          <p:spPr>
            <a:xfrm>
              <a:off x="5424812" y="1035521"/>
              <a:ext cx="3747991" cy="416435"/>
            </a:xfrm>
            <a:prstGeom prst="bentConnector3">
              <a:avLst>
                <a:gd name="adj1" fmla="val 97070"/>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061" name="Connector: Elbow 1060">
              <a:extLst>
                <a:ext uri="{FF2B5EF4-FFF2-40B4-BE49-F238E27FC236}">
                  <a16:creationId xmlns:a16="http://schemas.microsoft.com/office/drawing/2014/main" id="{2D63EA4F-4A81-9BFE-E87B-CB4FC2615232}"/>
                </a:ext>
              </a:extLst>
            </p:cNvPr>
            <p:cNvCxnSpPr>
              <a:cxnSpLocks/>
              <a:stCxn id="14" idx="3"/>
              <a:endCxn id="1047" idx="2"/>
            </p:cNvCxnSpPr>
            <p:nvPr/>
          </p:nvCxnSpPr>
          <p:spPr>
            <a:xfrm>
              <a:off x="5424812" y="1035521"/>
              <a:ext cx="5628193" cy="413883"/>
            </a:xfrm>
            <a:prstGeom prst="bentConnector3">
              <a:avLst>
                <a:gd name="adj1" fmla="val 97769"/>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062" name="Oval 1061">
              <a:extLst>
                <a:ext uri="{FF2B5EF4-FFF2-40B4-BE49-F238E27FC236}">
                  <a16:creationId xmlns:a16="http://schemas.microsoft.com/office/drawing/2014/main" id="{78656035-AF4A-FFF1-E8BC-7800D824EBE9}"/>
                </a:ext>
              </a:extLst>
            </p:cNvPr>
            <p:cNvSpPr/>
            <p:nvPr/>
          </p:nvSpPr>
          <p:spPr>
            <a:xfrm>
              <a:off x="5739086" y="3576590"/>
              <a:ext cx="313706" cy="333452"/>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dirty="0">
                  <a:solidFill>
                    <a:schemeClr val="bg2">
                      <a:lumMod val="75000"/>
                    </a:schemeClr>
                  </a:solidFill>
                  <a:latin typeface="+mn-lt"/>
                  <a:ea typeface="+mn-ea"/>
                  <a:cs typeface="+mn-cs"/>
                </a:rPr>
                <a:t>X</a:t>
              </a:r>
              <a:endParaRPr lang="en-US" sz="2800" dirty="0">
                <a:solidFill>
                  <a:schemeClr val="bg2">
                    <a:lumMod val="75000"/>
                  </a:schemeClr>
                </a:solidFill>
              </a:endParaRPr>
            </a:p>
          </p:txBody>
        </p:sp>
        <p:cxnSp>
          <p:nvCxnSpPr>
            <p:cNvPr id="1063" name="Connector: Elbow 1062">
              <a:extLst>
                <a:ext uri="{FF2B5EF4-FFF2-40B4-BE49-F238E27FC236}">
                  <a16:creationId xmlns:a16="http://schemas.microsoft.com/office/drawing/2014/main" id="{F5CD2229-5CB2-6789-D328-1BF0B35950E6}"/>
                </a:ext>
              </a:extLst>
            </p:cNvPr>
            <p:cNvCxnSpPr>
              <a:cxnSpLocks/>
              <a:stCxn id="1078" idx="2"/>
              <a:endCxn id="1062" idx="2"/>
            </p:cNvCxnSpPr>
            <p:nvPr/>
          </p:nvCxnSpPr>
          <p:spPr>
            <a:xfrm rot="16200000" flipH="1">
              <a:off x="5136930" y="3141159"/>
              <a:ext cx="465715" cy="738597"/>
            </a:xfrm>
            <a:prstGeom prst="bentConnector2">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064" name="Connector: Elbow 1063">
              <a:extLst>
                <a:ext uri="{FF2B5EF4-FFF2-40B4-BE49-F238E27FC236}">
                  <a16:creationId xmlns:a16="http://schemas.microsoft.com/office/drawing/2014/main" id="{24E8D07C-5702-BAF2-EC89-108A6E06B06F}"/>
                </a:ext>
              </a:extLst>
            </p:cNvPr>
            <p:cNvCxnSpPr>
              <a:cxnSpLocks/>
              <a:stCxn id="1079" idx="2"/>
              <a:endCxn id="1065" idx="2"/>
            </p:cNvCxnSpPr>
            <p:nvPr/>
          </p:nvCxnSpPr>
          <p:spPr>
            <a:xfrm rot="16200000" flipH="1">
              <a:off x="6882404" y="3177075"/>
              <a:ext cx="472730" cy="659752"/>
            </a:xfrm>
            <a:prstGeom prst="bentConnector2">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065" name="Oval 1064">
              <a:extLst>
                <a:ext uri="{FF2B5EF4-FFF2-40B4-BE49-F238E27FC236}">
                  <a16:creationId xmlns:a16="http://schemas.microsoft.com/office/drawing/2014/main" id="{DE63A05F-E2CC-3D2B-9E08-8763333CFD8B}"/>
                </a:ext>
              </a:extLst>
            </p:cNvPr>
            <p:cNvSpPr/>
            <p:nvPr/>
          </p:nvSpPr>
          <p:spPr>
            <a:xfrm>
              <a:off x="7448645" y="3576590"/>
              <a:ext cx="313706" cy="333452"/>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dirty="0">
                  <a:solidFill>
                    <a:schemeClr val="bg2">
                      <a:lumMod val="75000"/>
                    </a:schemeClr>
                  </a:solidFill>
                  <a:latin typeface="+mn-lt"/>
                  <a:ea typeface="+mn-ea"/>
                  <a:cs typeface="+mn-cs"/>
                </a:rPr>
                <a:t>X</a:t>
              </a:r>
              <a:endParaRPr lang="en-US" sz="2800" dirty="0">
                <a:solidFill>
                  <a:schemeClr val="bg2">
                    <a:lumMod val="75000"/>
                  </a:schemeClr>
                </a:solidFill>
              </a:endParaRPr>
            </a:p>
          </p:txBody>
        </p:sp>
        <p:sp>
          <p:nvSpPr>
            <p:cNvPr id="1066" name="Oval 1065">
              <a:extLst>
                <a:ext uri="{FF2B5EF4-FFF2-40B4-BE49-F238E27FC236}">
                  <a16:creationId xmlns:a16="http://schemas.microsoft.com/office/drawing/2014/main" id="{16BEF5FC-C9ED-24C9-7542-2C7155FF2B98}"/>
                </a:ext>
              </a:extLst>
            </p:cNvPr>
            <p:cNvSpPr/>
            <p:nvPr/>
          </p:nvSpPr>
          <p:spPr>
            <a:xfrm>
              <a:off x="9162410" y="3576590"/>
              <a:ext cx="313706" cy="333452"/>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bg2">
                      <a:lumMod val="75000"/>
                    </a:schemeClr>
                  </a:solidFill>
                  <a:latin typeface="+mn-lt"/>
                  <a:ea typeface="+mn-ea"/>
                  <a:cs typeface="+mn-cs"/>
                </a:rPr>
                <a:t>X</a:t>
              </a:r>
              <a:endParaRPr lang="en-US" sz="2800">
                <a:solidFill>
                  <a:schemeClr val="bg2">
                    <a:lumMod val="75000"/>
                  </a:schemeClr>
                </a:solidFill>
              </a:endParaRPr>
            </a:p>
          </p:txBody>
        </p:sp>
        <p:sp>
          <p:nvSpPr>
            <p:cNvPr id="1067" name="Oval 1066">
              <a:extLst>
                <a:ext uri="{FF2B5EF4-FFF2-40B4-BE49-F238E27FC236}">
                  <a16:creationId xmlns:a16="http://schemas.microsoft.com/office/drawing/2014/main" id="{501C7080-7903-447E-0253-6F33DDEAF69D}"/>
                </a:ext>
              </a:extLst>
            </p:cNvPr>
            <p:cNvSpPr/>
            <p:nvPr/>
          </p:nvSpPr>
          <p:spPr>
            <a:xfrm>
              <a:off x="11054399" y="3576590"/>
              <a:ext cx="313706" cy="333452"/>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bg2">
                      <a:lumMod val="75000"/>
                    </a:schemeClr>
                  </a:solidFill>
                  <a:latin typeface="+mn-lt"/>
                  <a:ea typeface="+mn-ea"/>
                  <a:cs typeface="+mn-cs"/>
                </a:rPr>
                <a:t>X</a:t>
              </a:r>
              <a:endParaRPr lang="en-US" sz="2800">
                <a:solidFill>
                  <a:schemeClr val="bg2">
                    <a:lumMod val="75000"/>
                  </a:schemeClr>
                </a:solidFill>
              </a:endParaRPr>
            </a:p>
          </p:txBody>
        </p:sp>
        <p:cxnSp>
          <p:nvCxnSpPr>
            <p:cNvPr id="1068" name="Connector: Elbow 1067">
              <a:extLst>
                <a:ext uri="{FF2B5EF4-FFF2-40B4-BE49-F238E27FC236}">
                  <a16:creationId xmlns:a16="http://schemas.microsoft.com/office/drawing/2014/main" id="{E95C6CB2-BDC8-93E3-6D8B-5170C4AB3437}"/>
                </a:ext>
              </a:extLst>
            </p:cNvPr>
            <p:cNvCxnSpPr>
              <a:cxnSpLocks/>
              <a:stCxn id="1080" idx="2"/>
              <a:endCxn id="1066" idx="2"/>
            </p:cNvCxnSpPr>
            <p:nvPr/>
          </p:nvCxnSpPr>
          <p:spPr>
            <a:xfrm rot="16200000" flipH="1">
              <a:off x="8590370" y="3171275"/>
              <a:ext cx="472729" cy="671351"/>
            </a:xfrm>
            <a:prstGeom prst="bentConnector2">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069" name="Connector: Elbow 1068">
              <a:extLst>
                <a:ext uri="{FF2B5EF4-FFF2-40B4-BE49-F238E27FC236}">
                  <a16:creationId xmlns:a16="http://schemas.microsoft.com/office/drawing/2014/main" id="{A23B1BB6-9F2C-20D0-DD92-4B7F5430B50B}"/>
                </a:ext>
              </a:extLst>
            </p:cNvPr>
            <p:cNvCxnSpPr>
              <a:cxnSpLocks/>
              <a:stCxn id="1081" idx="2"/>
              <a:endCxn id="1067" idx="2"/>
            </p:cNvCxnSpPr>
            <p:nvPr/>
          </p:nvCxnSpPr>
          <p:spPr>
            <a:xfrm rot="16200000" flipH="1">
              <a:off x="10468696" y="3157612"/>
              <a:ext cx="468835" cy="702571"/>
            </a:xfrm>
            <a:prstGeom prst="bentConnector2">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070" name="Oval 1069">
              <a:extLst>
                <a:ext uri="{FF2B5EF4-FFF2-40B4-BE49-F238E27FC236}">
                  <a16:creationId xmlns:a16="http://schemas.microsoft.com/office/drawing/2014/main" id="{E9302441-0E23-ED96-9DD8-148291BF6600}"/>
                </a:ext>
              </a:extLst>
            </p:cNvPr>
            <p:cNvSpPr/>
            <p:nvPr/>
          </p:nvSpPr>
          <p:spPr>
            <a:xfrm>
              <a:off x="8456985" y="3989349"/>
              <a:ext cx="497967" cy="460310"/>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a:solidFill>
                    <a:schemeClr val="bg2">
                      <a:lumMod val="75000"/>
                    </a:schemeClr>
                  </a:solidFill>
                  <a:latin typeface="+mn-lt"/>
                  <a:ea typeface="+mn-ea"/>
                  <a:cs typeface="+mn-cs"/>
                </a:rPr>
                <a:t>+</a:t>
              </a:r>
              <a:endParaRPr lang="en-US" sz="2800">
                <a:solidFill>
                  <a:schemeClr val="bg2">
                    <a:lumMod val="75000"/>
                  </a:schemeClr>
                </a:solidFill>
              </a:endParaRPr>
            </a:p>
          </p:txBody>
        </p:sp>
        <p:cxnSp>
          <p:nvCxnSpPr>
            <p:cNvPr id="1071" name="Straight Arrow Connector 1070">
              <a:extLst>
                <a:ext uri="{FF2B5EF4-FFF2-40B4-BE49-F238E27FC236}">
                  <a16:creationId xmlns:a16="http://schemas.microsoft.com/office/drawing/2014/main" id="{8FA0FEDF-A250-5E6E-F0ED-1BA009B2068F}"/>
                </a:ext>
              </a:extLst>
            </p:cNvPr>
            <p:cNvCxnSpPr>
              <a:cxnSpLocks/>
              <a:stCxn id="1062" idx="4"/>
              <a:endCxn id="1070" idx="2"/>
            </p:cNvCxnSpPr>
            <p:nvPr/>
          </p:nvCxnSpPr>
          <p:spPr>
            <a:xfrm>
              <a:off x="5895939" y="3910042"/>
              <a:ext cx="2561046" cy="309462"/>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072" name="Straight Arrow Connector 1071">
              <a:extLst>
                <a:ext uri="{FF2B5EF4-FFF2-40B4-BE49-F238E27FC236}">
                  <a16:creationId xmlns:a16="http://schemas.microsoft.com/office/drawing/2014/main" id="{31D96915-3AF2-F6E7-297C-0D55B5640F07}"/>
                </a:ext>
              </a:extLst>
            </p:cNvPr>
            <p:cNvCxnSpPr>
              <a:cxnSpLocks/>
              <a:stCxn id="1065" idx="4"/>
              <a:endCxn id="1070" idx="1"/>
            </p:cNvCxnSpPr>
            <p:nvPr/>
          </p:nvCxnSpPr>
          <p:spPr>
            <a:xfrm>
              <a:off x="7605498" y="3910042"/>
              <a:ext cx="924413" cy="146718"/>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073" name="Straight Arrow Connector 1072">
              <a:extLst>
                <a:ext uri="{FF2B5EF4-FFF2-40B4-BE49-F238E27FC236}">
                  <a16:creationId xmlns:a16="http://schemas.microsoft.com/office/drawing/2014/main" id="{C9BDC843-3B58-E20A-B359-D2741BD1BB34}"/>
                </a:ext>
              </a:extLst>
            </p:cNvPr>
            <p:cNvCxnSpPr>
              <a:cxnSpLocks/>
              <a:stCxn id="1066" idx="4"/>
              <a:endCxn id="1070" idx="7"/>
            </p:cNvCxnSpPr>
            <p:nvPr/>
          </p:nvCxnSpPr>
          <p:spPr>
            <a:xfrm flipH="1">
              <a:off x="8882026" y="3910042"/>
              <a:ext cx="437237" cy="146718"/>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074" name="Straight Arrow Connector 1073">
              <a:extLst>
                <a:ext uri="{FF2B5EF4-FFF2-40B4-BE49-F238E27FC236}">
                  <a16:creationId xmlns:a16="http://schemas.microsoft.com/office/drawing/2014/main" id="{5BC11BD0-BA70-A75B-C44E-A79B35EB4EA3}"/>
                </a:ext>
              </a:extLst>
            </p:cNvPr>
            <p:cNvCxnSpPr>
              <a:cxnSpLocks/>
              <a:stCxn id="1067" idx="4"/>
              <a:endCxn id="1070" idx="6"/>
            </p:cNvCxnSpPr>
            <p:nvPr/>
          </p:nvCxnSpPr>
          <p:spPr>
            <a:xfrm flipH="1">
              <a:off x="8954952" y="3910042"/>
              <a:ext cx="2256300" cy="309462"/>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075" name="TextBox 1074">
              <a:extLst>
                <a:ext uri="{FF2B5EF4-FFF2-40B4-BE49-F238E27FC236}">
                  <a16:creationId xmlns:a16="http://schemas.microsoft.com/office/drawing/2014/main" id="{D9B74457-EE26-815F-D08A-545A3C0B3BA3}"/>
                </a:ext>
              </a:extLst>
            </p:cNvPr>
            <p:cNvSpPr txBox="1"/>
            <p:nvPr/>
          </p:nvSpPr>
          <p:spPr>
            <a:xfrm>
              <a:off x="7819456" y="4573316"/>
              <a:ext cx="1768078"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per-head vector</a:t>
              </a:r>
              <a:endParaRPr lang="en-CA" dirty="0">
                <a:solidFill>
                  <a:schemeClr val="bg2">
                    <a:lumMod val="75000"/>
                  </a:schemeClr>
                </a:solidFill>
              </a:endParaRPr>
            </a:p>
          </p:txBody>
        </p:sp>
        <p:cxnSp>
          <p:nvCxnSpPr>
            <p:cNvPr id="1076" name="Straight Arrow Connector 1075">
              <a:extLst>
                <a:ext uri="{FF2B5EF4-FFF2-40B4-BE49-F238E27FC236}">
                  <a16:creationId xmlns:a16="http://schemas.microsoft.com/office/drawing/2014/main" id="{646DC731-718F-EE2E-B871-07482A0A0AED}"/>
                </a:ext>
              </a:extLst>
            </p:cNvPr>
            <p:cNvCxnSpPr>
              <a:cxnSpLocks/>
              <a:stCxn id="1070" idx="4"/>
              <a:endCxn id="1075" idx="0"/>
            </p:cNvCxnSpPr>
            <p:nvPr/>
          </p:nvCxnSpPr>
          <p:spPr>
            <a:xfrm flipH="1">
              <a:off x="8703495" y="4449659"/>
              <a:ext cx="2474" cy="123657"/>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077" name="Rectangle 1076">
              <a:extLst>
                <a:ext uri="{FF2B5EF4-FFF2-40B4-BE49-F238E27FC236}">
                  <a16:creationId xmlns:a16="http://schemas.microsoft.com/office/drawing/2014/main" id="{150FD923-28CE-B5E9-0441-B79549085B5D}"/>
                </a:ext>
              </a:extLst>
            </p:cNvPr>
            <p:cNvSpPr/>
            <p:nvPr/>
          </p:nvSpPr>
          <p:spPr>
            <a:xfrm>
              <a:off x="5437908" y="2461703"/>
              <a:ext cx="6198535" cy="237569"/>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60120">
                <a:spcAft>
                  <a:spcPts val="600"/>
                </a:spcAft>
              </a:pPr>
              <a:r>
                <a:rPr lang="en-US" sz="1890" kern="1200" dirty="0" err="1">
                  <a:solidFill>
                    <a:schemeClr val="bg2">
                      <a:lumMod val="75000"/>
                    </a:schemeClr>
                  </a:solidFill>
                  <a:latin typeface="+mn-lt"/>
                  <a:ea typeface="+mn-ea"/>
                  <a:cs typeface="+mn-cs"/>
                </a:rPr>
                <a:t>Softmax</a:t>
              </a:r>
              <a:endParaRPr lang="en-CA" dirty="0">
                <a:solidFill>
                  <a:schemeClr val="bg2">
                    <a:lumMod val="75000"/>
                  </a:schemeClr>
                </a:solidFill>
              </a:endParaRPr>
            </a:p>
          </p:txBody>
        </p:sp>
        <p:sp>
          <p:nvSpPr>
            <p:cNvPr id="1078" name="TextBox 1077">
              <a:extLst>
                <a:ext uri="{FF2B5EF4-FFF2-40B4-BE49-F238E27FC236}">
                  <a16:creationId xmlns:a16="http://schemas.microsoft.com/office/drawing/2014/main" id="{1143DF24-5614-D4BF-BDD2-A3994EF3C3C3}"/>
                </a:ext>
              </a:extLst>
            </p:cNvPr>
            <p:cNvSpPr txBox="1"/>
            <p:nvPr/>
          </p:nvSpPr>
          <p:spPr>
            <a:xfrm>
              <a:off x="4566688" y="2894419"/>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v1</a:t>
              </a:r>
              <a:endParaRPr lang="en-CA" dirty="0">
                <a:solidFill>
                  <a:schemeClr val="bg2">
                    <a:lumMod val="75000"/>
                  </a:schemeClr>
                </a:solidFill>
              </a:endParaRPr>
            </a:p>
          </p:txBody>
        </p:sp>
        <p:sp>
          <p:nvSpPr>
            <p:cNvPr id="1079" name="TextBox 1078">
              <a:extLst>
                <a:ext uri="{FF2B5EF4-FFF2-40B4-BE49-F238E27FC236}">
                  <a16:creationId xmlns:a16="http://schemas.microsoft.com/office/drawing/2014/main" id="{D3553D7B-62BE-D86B-3CCF-31804296C471}"/>
                </a:ext>
              </a:extLst>
            </p:cNvPr>
            <p:cNvSpPr txBox="1"/>
            <p:nvPr/>
          </p:nvSpPr>
          <p:spPr>
            <a:xfrm>
              <a:off x="6355092" y="2887404"/>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v2</a:t>
              </a:r>
              <a:endParaRPr lang="en-CA" dirty="0">
                <a:solidFill>
                  <a:schemeClr val="bg2">
                    <a:lumMod val="75000"/>
                  </a:schemeClr>
                </a:solidFill>
              </a:endParaRPr>
            </a:p>
          </p:txBody>
        </p:sp>
        <p:sp>
          <p:nvSpPr>
            <p:cNvPr id="1080" name="TextBox 1079">
              <a:extLst>
                <a:ext uri="{FF2B5EF4-FFF2-40B4-BE49-F238E27FC236}">
                  <a16:creationId xmlns:a16="http://schemas.microsoft.com/office/drawing/2014/main" id="{9921FAD8-51D2-4409-A70E-E807C12A45DA}"/>
                </a:ext>
              </a:extLst>
            </p:cNvPr>
            <p:cNvSpPr txBox="1"/>
            <p:nvPr/>
          </p:nvSpPr>
          <p:spPr>
            <a:xfrm>
              <a:off x="8057258" y="2887405"/>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v3</a:t>
              </a:r>
              <a:endParaRPr lang="en-CA" dirty="0">
                <a:solidFill>
                  <a:schemeClr val="bg2">
                    <a:lumMod val="75000"/>
                  </a:schemeClr>
                </a:solidFill>
              </a:endParaRPr>
            </a:p>
          </p:txBody>
        </p:sp>
        <p:sp>
          <p:nvSpPr>
            <p:cNvPr id="1081" name="TextBox 1080">
              <a:extLst>
                <a:ext uri="{FF2B5EF4-FFF2-40B4-BE49-F238E27FC236}">
                  <a16:creationId xmlns:a16="http://schemas.microsoft.com/office/drawing/2014/main" id="{20AD4A93-7AE6-79EC-8340-1A47EDB22418}"/>
                </a:ext>
              </a:extLst>
            </p:cNvPr>
            <p:cNvSpPr txBox="1"/>
            <p:nvPr/>
          </p:nvSpPr>
          <p:spPr>
            <a:xfrm>
              <a:off x="9918027" y="2891299"/>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bg2">
                      <a:lumMod val="75000"/>
                    </a:schemeClr>
                  </a:solidFill>
                  <a:latin typeface="+mn-lt"/>
                  <a:ea typeface="+mn-ea"/>
                  <a:cs typeface="+mn-cs"/>
                </a:rPr>
                <a:t>vN</a:t>
              </a:r>
              <a:endParaRPr lang="en-CA" dirty="0">
                <a:solidFill>
                  <a:schemeClr val="bg2">
                    <a:lumMod val="75000"/>
                  </a:schemeClr>
                </a:solidFill>
              </a:endParaRPr>
            </a:p>
          </p:txBody>
        </p:sp>
        <p:sp>
          <p:nvSpPr>
            <p:cNvPr id="3" name="TextBox 2">
              <a:extLst>
                <a:ext uri="{FF2B5EF4-FFF2-40B4-BE49-F238E27FC236}">
                  <a16:creationId xmlns:a16="http://schemas.microsoft.com/office/drawing/2014/main" id="{893865D8-16EF-CCD5-BA2D-560AD3C2BCDE}"/>
                </a:ext>
              </a:extLst>
            </p:cNvPr>
            <p:cNvSpPr txBox="1"/>
            <p:nvPr/>
          </p:nvSpPr>
          <p:spPr>
            <a:xfrm>
              <a:off x="4614948" y="899285"/>
              <a:ext cx="86604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q3</a:t>
              </a:r>
              <a:endParaRPr lang="en-CA" dirty="0">
                <a:solidFill>
                  <a:schemeClr val="bg2">
                    <a:lumMod val="75000"/>
                  </a:schemeClr>
                </a:solidFill>
              </a:endParaRPr>
            </a:p>
          </p:txBody>
        </p:sp>
        <p:sp>
          <p:nvSpPr>
            <p:cNvPr id="5" name="TextBox 4">
              <a:extLst>
                <a:ext uri="{FF2B5EF4-FFF2-40B4-BE49-F238E27FC236}">
                  <a16:creationId xmlns:a16="http://schemas.microsoft.com/office/drawing/2014/main" id="{21202B70-5F41-E060-07FA-830F7B1BF650}"/>
                </a:ext>
              </a:extLst>
            </p:cNvPr>
            <p:cNvSpPr txBox="1"/>
            <p:nvPr/>
          </p:nvSpPr>
          <p:spPr>
            <a:xfrm>
              <a:off x="4625774" y="953237"/>
              <a:ext cx="912989"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query4</a:t>
              </a:r>
              <a:endParaRPr lang="en-CA" dirty="0">
                <a:solidFill>
                  <a:schemeClr val="bg2">
                    <a:lumMod val="75000"/>
                  </a:schemeClr>
                </a:solidFill>
              </a:endParaRPr>
            </a:p>
          </p:txBody>
        </p:sp>
        <p:sp>
          <p:nvSpPr>
            <p:cNvPr id="10" name="TextBox 9">
              <a:extLst>
                <a:ext uri="{FF2B5EF4-FFF2-40B4-BE49-F238E27FC236}">
                  <a16:creationId xmlns:a16="http://schemas.microsoft.com/office/drawing/2014/main" id="{76A416B0-5173-B72E-3C16-C433C53E17F5}"/>
                </a:ext>
              </a:extLst>
            </p:cNvPr>
            <p:cNvSpPr txBox="1"/>
            <p:nvPr/>
          </p:nvSpPr>
          <p:spPr>
            <a:xfrm>
              <a:off x="5497352" y="475785"/>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k1</a:t>
              </a:r>
              <a:endParaRPr lang="en-CA" dirty="0">
                <a:solidFill>
                  <a:schemeClr val="bg2">
                    <a:lumMod val="75000"/>
                  </a:schemeClr>
                </a:solidFill>
              </a:endParaRPr>
            </a:p>
          </p:txBody>
        </p:sp>
        <p:sp>
          <p:nvSpPr>
            <p:cNvPr id="11" name="TextBox 10">
              <a:extLst>
                <a:ext uri="{FF2B5EF4-FFF2-40B4-BE49-F238E27FC236}">
                  <a16:creationId xmlns:a16="http://schemas.microsoft.com/office/drawing/2014/main" id="{31AEEE68-D90A-7D70-A3C4-1924B0493A41}"/>
                </a:ext>
              </a:extLst>
            </p:cNvPr>
            <p:cNvSpPr txBox="1"/>
            <p:nvPr/>
          </p:nvSpPr>
          <p:spPr>
            <a:xfrm>
              <a:off x="5555969" y="531667"/>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key1</a:t>
              </a:r>
              <a:endParaRPr lang="en-CA" dirty="0">
                <a:solidFill>
                  <a:schemeClr val="bg2">
                    <a:lumMod val="75000"/>
                  </a:schemeClr>
                </a:solidFill>
              </a:endParaRPr>
            </a:p>
          </p:txBody>
        </p:sp>
        <p:sp>
          <p:nvSpPr>
            <p:cNvPr id="13" name="TextBox 12">
              <a:extLst>
                <a:ext uri="{FF2B5EF4-FFF2-40B4-BE49-F238E27FC236}">
                  <a16:creationId xmlns:a16="http://schemas.microsoft.com/office/drawing/2014/main" id="{50A6F933-7D47-5A40-DFBA-F21F071A3FFC}"/>
                </a:ext>
              </a:extLst>
            </p:cNvPr>
            <p:cNvSpPr txBox="1"/>
            <p:nvPr/>
          </p:nvSpPr>
          <p:spPr>
            <a:xfrm>
              <a:off x="7229719" y="457012"/>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k2</a:t>
              </a:r>
              <a:endParaRPr lang="en-CA" dirty="0">
                <a:solidFill>
                  <a:schemeClr val="bg2">
                    <a:lumMod val="75000"/>
                  </a:schemeClr>
                </a:solidFill>
              </a:endParaRPr>
            </a:p>
          </p:txBody>
        </p:sp>
        <p:sp>
          <p:nvSpPr>
            <p:cNvPr id="15" name="TextBox 14">
              <a:extLst>
                <a:ext uri="{FF2B5EF4-FFF2-40B4-BE49-F238E27FC236}">
                  <a16:creationId xmlns:a16="http://schemas.microsoft.com/office/drawing/2014/main" id="{2BC3CF35-1250-F2FA-2024-A2EDC5465E9D}"/>
                </a:ext>
              </a:extLst>
            </p:cNvPr>
            <p:cNvSpPr txBox="1"/>
            <p:nvPr/>
          </p:nvSpPr>
          <p:spPr>
            <a:xfrm>
              <a:off x="7293386" y="505148"/>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key2</a:t>
              </a:r>
              <a:endParaRPr lang="en-CA" dirty="0">
                <a:solidFill>
                  <a:schemeClr val="bg2">
                    <a:lumMod val="75000"/>
                  </a:schemeClr>
                </a:solidFill>
              </a:endParaRPr>
            </a:p>
          </p:txBody>
        </p:sp>
        <p:sp>
          <p:nvSpPr>
            <p:cNvPr id="16" name="TextBox 15">
              <a:extLst>
                <a:ext uri="{FF2B5EF4-FFF2-40B4-BE49-F238E27FC236}">
                  <a16:creationId xmlns:a16="http://schemas.microsoft.com/office/drawing/2014/main" id="{A2480AC9-4FD7-3421-9CB8-1E42E1C53026}"/>
                </a:ext>
              </a:extLst>
            </p:cNvPr>
            <p:cNvSpPr txBox="1"/>
            <p:nvPr/>
          </p:nvSpPr>
          <p:spPr>
            <a:xfrm>
              <a:off x="8947884" y="451031"/>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k3</a:t>
              </a:r>
              <a:endParaRPr lang="en-CA" dirty="0">
                <a:solidFill>
                  <a:schemeClr val="bg2">
                    <a:lumMod val="75000"/>
                  </a:schemeClr>
                </a:solidFill>
              </a:endParaRPr>
            </a:p>
          </p:txBody>
        </p:sp>
        <p:sp>
          <p:nvSpPr>
            <p:cNvPr id="17" name="TextBox 16">
              <a:extLst>
                <a:ext uri="{FF2B5EF4-FFF2-40B4-BE49-F238E27FC236}">
                  <a16:creationId xmlns:a16="http://schemas.microsoft.com/office/drawing/2014/main" id="{EAADD48E-FCA5-4E79-C61C-C1BE1F800D86}"/>
                </a:ext>
              </a:extLst>
            </p:cNvPr>
            <p:cNvSpPr txBox="1"/>
            <p:nvPr/>
          </p:nvSpPr>
          <p:spPr>
            <a:xfrm>
              <a:off x="9011551" y="497544"/>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key3</a:t>
              </a:r>
              <a:endParaRPr lang="en-CA" dirty="0">
                <a:solidFill>
                  <a:schemeClr val="bg2">
                    <a:lumMod val="75000"/>
                  </a:schemeClr>
                </a:solidFill>
              </a:endParaRPr>
            </a:p>
          </p:txBody>
        </p:sp>
        <p:sp>
          <p:nvSpPr>
            <p:cNvPr id="18" name="TextBox 17">
              <a:extLst>
                <a:ext uri="{FF2B5EF4-FFF2-40B4-BE49-F238E27FC236}">
                  <a16:creationId xmlns:a16="http://schemas.microsoft.com/office/drawing/2014/main" id="{583E431F-A438-C76A-0E64-77D3F220C438}"/>
                </a:ext>
              </a:extLst>
            </p:cNvPr>
            <p:cNvSpPr txBox="1"/>
            <p:nvPr/>
          </p:nvSpPr>
          <p:spPr>
            <a:xfrm>
              <a:off x="10833495" y="461980"/>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bg2">
                      <a:lumMod val="75000"/>
                    </a:schemeClr>
                  </a:solidFill>
                  <a:latin typeface="+mn-lt"/>
                  <a:ea typeface="+mn-ea"/>
                  <a:cs typeface="+mn-cs"/>
                </a:rPr>
                <a:t>kN</a:t>
              </a:r>
              <a:endParaRPr lang="en-CA" dirty="0">
                <a:solidFill>
                  <a:schemeClr val="bg2">
                    <a:lumMod val="75000"/>
                  </a:schemeClr>
                </a:solidFill>
              </a:endParaRPr>
            </a:p>
          </p:txBody>
        </p:sp>
        <p:sp>
          <p:nvSpPr>
            <p:cNvPr id="20" name="TextBox 19">
              <a:extLst>
                <a:ext uri="{FF2B5EF4-FFF2-40B4-BE49-F238E27FC236}">
                  <a16:creationId xmlns:a16="http://schemas.microsoft.com/office/drawing/2014/main" id="{3FE43FF1-7F7F-6CA6-2A7F-69F1B9B06CBB}"/>
                </a:ext>
              </a:extLst>
            </p:cNvPr>
            <p:cNvSpPr txBox="1"/>
            <p:nvPr/>
          </p:nvSpPr>
          <p:spPr>
            <a:xfrm>
              <a:off x="10889025" y="515444"/>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bg2">
                      <a:lumMod val="75000"/>
                    </a:schemeClr>
                  </a:solidFill>
                  <a:latin typeface="+mn-lt"/>
                  <a:ea typeface="+mn-ea"/>
                  <a:cs typeface="+mn-cs"/>
                </a:rPr>
                <a:t>keyN</a:t>
              </a:r>
              <a:endParaRPr lang="en-CA" dirty="0">
                <a:solidFill>
                  <a:schemeClr val="bg2">
                    <a:lumMod val="75000"/>
                  </a:schemeClr>
                </a:solidFill>
              </a:endParaRPr>
            </a:p>
          </p:txBody>
        </p:sp>
        <p:sp>
          <p:nvSpPr>
            <p:cNvPr id="21" name="TextBox 20">
              <a:extLst>
                <a:ext uri="{FF2B5EF4-FFF2-40B4-BE49-F238E27FC236}">
                  <a16:creationId xmlns:a16="http://schemas.microsoft.com/office/drawing/2014/main" id="{0F6E70E4-5243-D63E-CCE5-4571EB0967A2}"/>
                </a:ext>
              </a:extLst>
            </p:cNvPr>
            <p:cNvSpPr txBox="1"/>
            <p:nvPr/>
          </p:nvSpPr>
          <p:spPr>
            <a:xfrm>
              <a:off x="5495130" y="1837275"/>
              <a:ext cx="8676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s</a:t>
              </a:r>
              <a:r>
                <a:rPr lang="en-US" sz="1890" kern="1200" dirty="0">
                  <a:solidFill>
                    <a:schemeClr val="bg2">
                      <a:lumMod val="75000"/>
                    </a:schemeClr>
                  </a:solidFill>
                  <a:latin typeface="+mn-lt"/>
                  <a:ea typeface="+mn-ea"/>
                  <a:cs typeface="+mn-cs"/>
                </a:rPr>
                <a:t>1</a:t>
              </a:r>
              <a:endParaRPr lang="en-CA" dirty="0">
                <a:solidFill>
                  <a:schemeClr val="bg2">
                    <a:lumMod val="75000"/>
                  </a:schemeClr>
                </a:solidFill>
              </a:endParaRPr>
            </a:p>
          </p:txBody>
        </p:sp>
        <p:sp>
          <p:nvSpPr>
            <p:cNvPr id="22" name="TextBox 21">
              <a:extLst>
                <a:ext uri="{FF2B5EF4-FFF2-40B4-BE49-F238E27FC236}">
                  <a16:creationId xmlns:a16="http://schemas.microsoft.com/office/drawing/2014/main" id="{455D4497-54A5-0101-2E9B-96610632221D}"/>
                </a:ext>
              </a:extLst>
            </p:cNvPr>
            <p:cNvSpPr txBox="1"/>
            <p:nvPr/>
          </p:nvSpPr>
          <p:spPr>
            <a:xfrm>
              <a:off x="5552351" y="1876341"/>
              <a:ext cx="8676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score</a:t>
              </a:r>
              <a:r>
                <a:rPr lang="en-US" sz="1890" kern="1200" dirty="0">
                  <a:solidFill>
                    <a:schemeClr val="bg2">
                      <a:lumMod val="75000"/>
                    </a:schemeClr>
                  </a:solidFill>
                  <a:latin typeface="+mn-lt"/>
                  <a:ea typeface="+mn-ea"/>
                  <a:cs typeface="+mn-cs"/>
                </a:rPr>
                <a:t>1</a:t>
              </a:r>
              <a:endParaRPr lang="en-CA" dirty="0">
                <a:solidFill>
                  <a:schemeClr val="bg2">
                    <a:lumMod val="75000"/>
                  </a:schemeClr>
                </a:solidFill>
              </a:endParaRPr>
            </a:p>
          </p:txBody>
        </p:sp>
        <p:sp>
          <p:nvSpPr>
            <p:cNvPr id="24" name="TextBox 23">
              <a:extLst>
                <a:ext uri="{FF2B5EF4-FFF2-40B4-BE49-F238E27FC236}">
                  <a16:creationId xmlns:a16="http://schemas.microsoft.com/office/drawing/2014/main" id="{8D27357B-D005-0317-111D-B865289549EA}"/>
                </a:ext>
              </a:extLst>
            </p:cNvPr>
            <p:cNvSpPr txBox="1"/>
            <p:nvPr/>
          </p:nvSpPr>
          <p:spPr>
            <a:xfrm>
              <a:off x="7233964" y="1841063"/>
              <a:ext cx="8676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s</a:t>
              </a:r>
              <a:r>
                <a:rPr lang="en-US" sz="1890" kern="1200" dirty="0">
                  <a:solidFill>
                    <a:schemeClr val="bg2">
                      <a:lumMod val="75000"/>
                    </a:schemeClr>
                  </a:solidFill>
                  <a:latin typeface="+mn-lt"/>
                  <a:ea typeface="+mn-ea"/>
                  <a:cs typeface="+mn-cs"/>
                </a:rPr>
                <a:t>2</a:t>
              </a:r>
              <a:endParaRPr lang="en-CA" dirty="0">
                <a:solidFill>
                  <a:schemeClr val="bg2">
                    <a:lumMod val="75000"/>
                  </a:schemeClr>
                </a:solidFill>
              </a:endParaRPr>
            </a:p>
          </p:txBody>
        </p:sp>
        <p:sp>
          <p:nvSpPr>
            <p:cNvPr id="25" name="TextBox 24">
              <a:extLst>
                <a:ext uri="{FF2B5EF4-FFF2-40B4-BE49-F238E27FC236}">
                  <a16:creationId xmlns:a16="http://schemas.microsoft.com/office/drawing/2014/main" id="{1801CCD5-76B5-49E4-B0EA-009A7612EF05}"/>
                </a:ext>
              </a:extLst>
            </p:cNvPr>
            <p:cNvSpPr txBox="1"/>
            <p:nvPr/>
          </p:nvSpPr>
          <p:spPr>
            <a:xfrm>
              <a:off x="7303224" y="1883914"/>
              <a:ext cx="8676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score</a:t>
              </a:r>
              <a:r>
                <a:rPr lang="en-US" sz="1890" kern="1200" dirty="0">
                  <a:solidFill>
                    <a:schemeClr val="bg2">
                      <a:lumMod val="75000"/>
                    </a:schemeClr>
                  </a:solidFill>
                  <a:latin typeface="+mn-lt"/>
                  <a:ea typeface="+mn-ea"/>
                  <a:cs typeface="+mn-cs"/>
                </a:rPr>
                <a:t>2</a:t>
              </a:r>
              <a:endParaRPr lang="en-CA" dirty="0">
                <a:solidFill>
                  <a:schemeClr val="bg2">
                    <a:lumMod val="75000"/>
                  </a:schemeClr>
                </a:solidFill>
              </a:endParaRPr>
            </a:p>
          </p:txBody>
        </p:sp>
        <p:sp>
          <p:nvSpPr>
            <p:cNvPr id="27" name="TextBox 26">
              <a:extLst>
                <a:ext uri="{FF2B5EF4-FFF2-40B4-BE49-F238E27FC236}">
                  <a16:creationId xmlns:a16="http://schemas.microsoft.com/office/drawing/2014/main" id="{2138706B-B877-6859-8670-BF967E0370CB}"/>
                </a:ext>
              </a:extLst>
            </p:cNvPr>
            <p:cNvSpPr txBox="1"/>
            <p:nvPr/>
          </p:nvSpPr>
          <p:spPr>
            <a:xfrm>
              <a:off x="8949887" y="1844132"/>
              <a:ext cx="8676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s</a:t>
              </a:r>
              <a:r>
                <a:rPr lang="en-US" sz="1890" kern="1200" dirty="0">
                  <a:solidFill>
                    <a:schemeClr val="bg2">
                      <a:lumMod val="75000"/>
                    </a:schemeClr>
                  </a:solidFill>
                  <a:latin typeface="+mn-lt"/>
                  <a:ea typeface="+mn-ea"/>
                  <a:cs typeface="+mn-cs"/>
                </a:rPr>
                <a:t>3</a:t>
              </a:r>
              <a:endParaRPr lang="en-CA" dirty="0">
                <a:solidFill>
                  <a:schemeClr val="bg2">
                    <a:lumMod val="75000"/>
                  </a:schemeClr>
                </a:solidFill>
              </a:endParaRPr>
            </a:p>
          </p:txBody>
        </p:sp>
        <p:sp>
          <p:nvSpPr>
            <p:cNvPr id="29" name="TextBox 28">
              <a:extLst>
                <a:ext uri="{FF2B5EF4-FFF2-40B4-BE49-F238E27FC236}">
                  <a16:creationId xmlns:a16="http://schemas.microsoft.com/office/drawing/2014/main" id="{19A25257-2135-98F8-6031-1610E47EEFF6}"/>
                </a:ext>
              </a:extLst>
            </p:cNvPr>
            <p:cNvSpPr txBox="1"/>
            <p:nvPr/>
          </p:nvSpPr>
          <p:spPr>
            <a:xfrm>
              <a:off x="9002348" y="1886008"/>
              <a:ext cx="8676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score</a:t>
              </a:r>
              <a:r>
                <a:rPr lang="en-US" sz="1890" kern="1200" dirty="0">
                  <a:solidFill>
                    <a:schemeClr val="bg2">
                      <a:lumMod val="75000"/>
                    </a:schemeClr>
                  </a:solidFill>
                  <a:latin typeface="+mn-lt"/>
                  <a:ea typeface="+mn-ea"/>
                  <a:cs typeface="+mn-cs"/>
                </a:rPr>
                <a:t>3</a:t>
              </a:r>
              <a:endParaRPr lang="en-CA" dirty="0">
                <a:solidFill>
                  <a:schemeClr val="bg2">
                    <a:lumMod val="75000"/>
                  </a:schemeClr>
                </a:solidFill>
              </a:endParaRPr>
            </a:p>
          </p:txBody>
        </p:sp>
        <p:sp>
          <p:nvSpPr>
            <p:cNvPr id="34" name="TextBox 33">
              <a:extLst>
                <a:ext uri="{FF2B5EF4-FFF2-40B4-BE49-F238E27FC236}">
                  <a16:creationId xmlns:a16="http://schemas.microsoft.com/office/drawing/2014/main" id="{1872794B-B995-E3BE-388A-AE95F1E5D968}"/>
                </a:ext>
              </a:extLst>
            </p:cNvPr>
            <p:cNvSpPr txBox="1"/>
            <p:nvPr/>
          </p:nvSpPr>
          <p:spPr>
            <a:xfrm>
              <a:off x="10845432" y="1843050"/>
              <a:ext cx="8676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solidFill>
                    <a:schemeClr val="bg2">
                      <a:lumMod val="75000"/>
                    </a:schemeClr>
                  </a:solidFill>
                </a:rPr>
                <a:t>s</a:t>
              </a:r>
              <a:r>
                <a:rPr lang="en-US" sz="1890" kern="1200" dirty="0" err="1">
                  <a:solidFill>
                    <a:schemeClr val="bg2">
                      <a:lumMod val="75000"/>
                    </a:schemeClr>
                  </a:solidFill>
                  <a:latin typeface="+mn-lt"/>
                  <a:ea typeface="+mn-ea"/>
                  <a:cs typeface="+mn-cs"/>
                </a:rPr>
                <a:t>N</a:t>
              </a:r>
              <a:endParaRPr lang="en-CA" dirty="0">
                <a:solidFill>
                  <a:schemeClr val="bg2">
                    <a:lumMod val="75000"/>
                  </a:schemeClr>
                </a:solidFill>
              </a:endParaRPr>
            </a:p>
          </p:txBody>
        </p:sp>
        <p:sp>
          <p:nvSpPr>
            <p:cNvPr id="35" name="TextBox 34">
              <a:extLst>
                <a:ext uri="{FF2B5EF4-FFF2-40B4-BE49-F238E27FC236}">
                  <a16:creationId xmlns:a16="http://schemas.microsoft.com/office/drawing/2014/main" id="{180AB19C-2721-3569-41FE-890FFB3C771B}"/>
                </a:ext>
              </a:extLst>
            </p:cNvPr>
            <p:cNvSpPr txBox="1"/>
            <p:nvPr/>
          </p:nvSpPr>
          <p:spPr>
            <a:xfrm>
              <a:off x="10910666" y="1888617"/>
              <a:ext cx="8676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solidFill>
                    <a:schemeClr val="bg2">
                      <a:lumMod val="75000"/>
                    </a:schemeClr>
                  </a:solidFill>
                </a:rPr>
                <a:t>score</a:t>
              </a:r>
              <a:r>
                <a:rPr lang="en-US" sz="1890" kern="1200" dirty="0" err="1">
                  <a:solidFill>
                    <a:schemeClr val="bg2">
                      <a:lumMod val="75000"/>
                    </a:schemeClr>
                  </a:solidFill>
                  <a:latin typeface="+mn-lt"/>
                  <a:ea typeface="+mn-ea"/>
                  <a:cs typeface="+mn-cs"/>
                </a:rPr>
                <a:t>N</a:t>
              </a:r>
              <a:endParaRPr lang="en-CA" dirty="0">
                <a:solidFill>
                  <a:schemeClr val="bg2">
                    <a:lumMod val="75000"/>
                  </a:schemeClr>
                </a:solidFill>
              </a:endParaRPr>
            </a:p>
          </p:txBody>
        </p:sp>
        <p:sp>
          <p:nvSpPr>
            <p:cNvPr id="48" name="TextBox 47">
              <a:extLst>
                <a:ext uri="{FF2B5EF4-FFF2-40B4-BE49-F238E27FC236}">
                  <a16:creationId xmlns:a16="http://schemas.microsoft.com/office/drawing/2014/main" id="{D9ADB9E4-A7E6-6F73-0FEE-3C1095D0A2EA}"/>
                </a:ext>
              </a:extLst>
            </p:cNvPr>
            <p:cNvSpPr txBox="1"/>
            <p:nvPr/>
          </p:nvSpPr>
          <p:spPr>
            <a:xfrm>
              <a:off x="4621737" y="2946864"/>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v1</a:t>
              </a:r>
              <a:endParaRPr lang="en-CA" dirty="0">
                <a:solidFill>
                  <a:schemeClr val="bg2">
                    <a:lumMod val="75000"/>
                  </a:schemeClr>
                </a:solidFill>
              </a:endParaRPr>
            </a:p>
          </p:txBody>
        </p:sp>
        <p:sp>
          <p:nvSpPr>
            <p:cNvPr id="49" name="TextBox 48">
              <a:extLst>
                <a:ext uri="{FF2B5EF4-FFF2-40B4-BE49-F238E27FC236}">
                  <a16:creationId xmlns:a16="http://schemas.microsoft.com/office/drawing/2014/main" id="{D76C1CD0-E226-507A-CA38-90689FE015C8}"/>
                </a:ext>
              </a:extLst>
            </p:cNvPr>
            <p:cNvSpPr txBox="1"/>
            <p:nvPr/>
          </p:nvSpPr>
          <p:spPr>
            <a:xfrm>
              <a:off x="4671941" y="2998997"/>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value1</a:t>
              </a:r>
              <a:endParaRPr lang="en-CA" dirty="0">
                <a:solidFill>
                  <a:schemeClr val="bg2">
                    <a:lumMod val="75000"/>
                  </a:schemeClr>
                </a:solidFill>
              </a:endParaRPr>
            </a:p>
          </p:txBody>
        </p:sp>
        <p:sp>
          <p:nvSpPr>
            <p:cNvPr id="50" name="TextBox 49">
              <a:extLst>
                <a:ext uri="{FF2B5EF4-FFF2-40B4-BE49-F238E27FC236}">
                  <a16:creationId xmlns:a16="http://schemas.microsoft.com/office/drawing/2014/main" id="{16A18325-8E1F-F174-D12C-1E278811985D}"/>
                </a:ext>
              </a:extLst>
            </p:cNvPr>
            <p:cNvSpPr txBox="1"/>
            <p:nvPr/>
          </p:nvSpPr>
          <p:spPr>
            <a:xfrm>
              <a:off x="5678976" y="2942994"/>
              <a:ext cx="511350" cy="383182"/>
            </a:xfrm>
            <a:prstGeom prst="rect">
              <a:avLst/>
            </a:prstGeom>
            <a:grpFill/>
            <a:ln>
              <a:solidFill>
                <a:schemeClr val="bg2">
                  <a:lumMod val="9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w</a:t>
              </a:r>
              <a:r>
                <a:rPr lang="en-US" sz="1890" kern="1200" dirty="0">
                  <a:solidFill>
                    <a:schemeClr val="bg2">
                      <a:lumMod val="75000"/>
                    </a:schemeClr>
                  </a:solidFill>
                  <a:latin typeface="+mn-lt"/>
                  <a:ea typeface="+mn-ea"/>
                  <a:cs typeface="+mn-cs"/>
                </a:rPr>
                <a:t>1</a:t>
              </a:r>
              <a:endParaRPr lang="en-CA" dirty="0">
                <a:solidFill>
                  <a:schemeClr val="bg2">
                    <a:lumMod val="75000"/>
                  </a:schemeClr>
                </a:solidFill>
              </a:endParaRPr>
            </a:p>
          </p:txBody>
        </p:sp>
        <p:sp>
          <p:nvSpPr>
            <p:cNvPr id="51" name="TextBox 50">
              <a:extLst>
                <a:ext uri="{FF2B5EF4-FFF2-40B4-BE49-F238E27FC236}">
                  <a16:creationId xmlns:a16="http://schemas.microsoft.com/office/drawing/2014/main" id="{01145A99-2914-6984-3CB8-5514301EB574}"/>
                </a:ext>
              </a:extLst>
            </p:cNvPr>
            <p:cNvSpPr txBox="1"/>
            <p:nvPr/>
          </p:nvSpPr>
          <p:spPr>
            <a:xfrm>
              <a:off x="5739086" y="2992227"/>
              <a:ext cx="511350" cy="383182"/>
            </a:xfrm>
            <a:prstGeom prst="rect">
              <a:avLst/>
            </a:prstGeom>
            <a:grpFill/>
            <a:ln>
              <a:solidFill>
                <a:schemeClr val="bg2">
                  <a:lumMod val="9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w</a:t>
              </a:r>
              <a:r>
                <a:rPr lang="en-US" sz="1890" kern="1200" dirty="0">
                  <a:solidFill>
                    <a:schemeClr val="bg2">
                      <a:lumMod val="75000"/>
                    </a:schemeClr>
                  </a:solidFill>
                  <a:latin typeface="+mn-lt"/>
                  <a:ea typeface="+mn-ea"/>
                  <a:cs typeface="+mn-cs"/>
                </a:rPr>
                <a:t>1</a:t>
              </a:r>
              <a:endParaRPr lang="en-CA" dirty="0">
                <a:solidFill>
                  <a:schemeClr val="bg2">
                    <a:lumMod val="75000"/>
                  </a:schemeClr>
                </a:solidFill>
              </a:endParaRPr>
            </a:p>
          </p:txBody>
        </p:sp>
        <p:sp>
          <p:nvSpPr>
            <p:cNvPr id="52" name="TextBox 51">
              <a:extLst>
                <a:ext uri="{FF2B5EF4-FFF2-40B4-BE49-F238E27FC236}">
                  <a16:creationId xmlns:a16="http://schemas.microsoft.com/office/drawing/2014/main" id="{28836988-8812-F829-61BD-728E2F185F3C}"/>
                </a:ext>
              </a:extLst>
            </p:cNvPr>
            <p:cNvSpPr txBox="1"/>
            <p:nvPr/>
          </p:nvSpPr>
          <p:spPr>
            <a:xfrm>
              <a:off x="6398055" y="2929386"/>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v2</a:t>
              </a:r>
              <a:endParaRPr lang="en-CA" dirty="0">
                <a:solidFill>
                  <a:schemeClr val="bg2">
                    <a:lumMod val="75000"/>
                  </a:schemeClr>
                </a:solidFill>
              </a:endParaRPr>
            </a:p>
          </p:txBody>
        </p:sp>
        <p:sp>
          <p:nvSpPr>
            <p:cNvPr id="53" name="TextBox 52">
              <a:extLst>
                <a:ext uri="{FF2B5EF4-FFF2-40B4-BE49-F238E27FC236}">
                  <a16:creationId xmlns:a16="http://schemas.microsoft.com/office/drawing/2014/main" id="{FF6FE465-1F3E-2E2D-2326-F89129C715CD}"/>
                </a:ext>
              </a:extLst>
            </p:cNvPr>
            <p:cNvSpPr txBox="1"/>
            <p:nvPr/>
          </p:nvSpPr>
          <p:spPr>
            <a:xfrm>
              <a:off x="6447305" y="2979810"/>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value2</a:t>
              </a:r>
              <a:endParaRPr lang="en-CA" dirty="0">
                <a:solidFill>
                  <a:schemeClr val="bg2">
                    <a:lumMod val="75000"/>
                  </a:schemeClr>
                </a:solidFill>
              </a:endParaRPr>
            </a:p>
          </p:txBody>
        </p:sp>
        <p:sp>
          <p:nvSpPr>
            <p:cNvPr id="54" name="TextBox 53">
              <a:extLst>
                <a:ext uri="{FF2B5EF4-FFF2-40B4-BE49-F238E27FC236}">
                  <a16:creationId xmlns:a16="http://schemas.microsoft.com/office/drawing/2014/main" id="{33E050FC-D8FA-2F3A-FBD5-59559DBF0267}"/>
                </a:ext>
              </a:extLst>
            </p:cNvPr>
            <p:cNvSpPr txBox="1"/>
            <p:nvPr/>
          </p:nvSpPr>
          <p:spPr>
            <a:xfrm>
              <a:off x="7395219" y="2940173"/>
              <a:ext cx="5112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w</a:t>
              </a:r>
              <a:r>
                <a:rPr lang="en-US" sz="1890" kern="1200" dirty="0">
                  <a:solidFill>
                    <a:schemeClr val="bg2">
                      <a:lumMod val="75000"/>
                    </a:schemeClr>
                  </a:solidFill>
                  <a:latin typeface="+mn-lt"/>
                  <a:ea typeface="+mn-ea"/>
                  <a:cs typeface="+mn-cs"/>
                </a:rPr>
                <a:t>2</a:t>
              </a:r>
              <a:endParaRPr lang="en-CA" dirty="0">
                <a:solidFill>
                  <a:schemeClr val="bg2">
                    <a:lumMod val="75000"/>
                  </a:schemeClr>
                </a:solidFill>
              </a:endParaRPr>
            </a:p>
          </p:txBody>
        </p:sp>
        <p:sp>
          <p:nvSpPr>
            <p:cNvPr id="55" name="TextBox 54">
              <a:extLst>
                <a:ext uri="{FF2B5EF4-FFF2-40B4-BE49-F238E27FC236}">
                  <a16:creationId xmlns:a16="http://schemas.microsoft.com/office/drawing/2014/main" id="{05EA51AF-473B-35CE-85D8-C0692FC42683}"/>
                </a:ext>
              </a:extLst>
            </p:cNvPr>
            <p:cNvSpPr txBox="1"/>
            <p:nvPr/>
          </p:nvSpPr>
          <p:spPr>
            <a:xfrm>
              <a:off x="7455943" y="2981190"/>
              <a:ext cx="5112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w</a:t>
              </a:r>
              <a:r>
                <a:rPr lang="en-US" sz="1890" kern="1200" dirty="0">
                  <a:solidFill>
                    <a:schemeClr val="bg2">
                      <a:lumMod val="75000"/>
                    </a:schemeClr>
                  </a:solidFill>
                  <a:latin typeface="+mn-lt"/>
                  <a:ea typeface="+mn-ea"/>
                  <a:cs typeface="+mn-cs"/>
                </a:rPr>
                <a:t>2</a:t>
              </a:r>
              <a:endParaRPr lang="en-CA" dirty="0">
                <a:solidFill>
                  <a:schemeClr val="bg2">
                    <a:lumMod val="75000"/>
                  </a:schemeClr>
                </a:solidFill>
              </a:endParaRPr>
            </a:p>
          </p:txBody>
        </p:sp>
        <p:sp>
          <p:nvSpPr>
            <p:cNvPr id="61" name="TextBox 60">
              <a:extLst>
                <a:ext uri="{FF2B5EF4-FFF2-40B4-BE49-F238E27FC236}">
                  <a16:creationId xmlns:a16="http://schemas.microsoft.com/office/drawing/2014/main" id="{495CA34F-CF3B-0775-3790-4FC1EA0D7DD1}"/>
                </a:ext>
              </a:extLst>
            </p:cNvPr>
            <p:cNvSpPr txBox="1"/>
            <p:nvPr/>
          </p:nvSpPr>
          <p:spPr>
            <a:xfrm>
              <a:off x="8095806" y="2923510"/>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v3</a:t>
              </a:r>
              <a:endParaRPr lang="en-CA" dirty="0">
                <a:solidFill>
                  <a:schemeClr val="bg2">
                    <a:lumMod val="75000"/>
                  </a:schemeClr>
                </a:solidFill>
              </a:endParaRPr>
            </a:p>
          </p:txBody>
        </p:sp>
        <p:sp>
          <p:nvSpPr>
            <p:cNvPr id="62" name="TextBox 61">
              <a:extLst>
                <a:ext uri="{FF2B5EF4-FFF2-40B4-BE49-F238E27FC236}">
                  <a16:creationId xmlns:a16="http://schemas.microsoft.com/office/drawing/2014/main" id="{72F5AEE7-9502-9E1B-B8E8-30930614130C}"/>
                </a:ext>
              </a:extLst>
            </p:cNvPr>
            <p:cNvSpPr txBox="1"/>
            <p:nvPr/>
          </p:nvSpPr>
          <p:spPr>
            <a:xfrm>
              <a:off x="8138986" y="2968777"/>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value3</a:t>
              </a:r>
              <a:endParaRPr lang="en-CA" dirty="0">
                <a:solidFill>
                  <a:schemeClr val="bg2">
                    <a:lumMod val="75000"/>
                  </a:schemeClr>
                </a:solidFill>
              </a:endParaRPr>
            </a:p>
          </p:txBody>
        </p:sp>
        <p:sp>
          <p:nvSpPr>
            <p:cNvPr id="63" name="TextBox 62">
              <a:extLst>
                <a:ext uri="{FF2B5EF4-FFF2-40B4-BE49-F238E27FC236}">
                  <a16:creationId xmlns:a16="http://schemas.microsoft.com/office/drawing/2014/main" id="{CF382EEA-70CE-0406-35D1-536D7C2782B1}"/>
                </a:ext>
              </a:extLst>
            </p:cNvPr>
            <p:cNvSpPr txBox="1"/>
            <p:nvPr/>
          </p:nvSpPr>
          <p:spPr>
            <a:xfrm>
              <a:off x="9108733" y="2946864"/>
              <a:ext cx="5112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w</a:t>
              </a:r>
              <a:r>
                <a:rPr lang="en-US" sz="1890" kern="1200" dirty="0">
                  <a:solidFill>
                    <a:schemeClr val="bg2">
                      <a:lumMod val="75000"/>
                    </a:schemeClr>
                  </a:solidFill>
                  <a:latin typeface="+mn-lt"/>
                  <a:ea typeface="+mn-ea"/>
                  <a:cs typeface="+mn-cs"/>
                </a:rPr>
                <a:t>3</a:t>
              </a:r>
              <a:endParaRPr lang="en-CA" dirty="0">
                <a:solidFill>
                  <a:schemeClr val="bg2">
                    <a:lumMod val="75000"/>
                  </a:schemeClr>
                </a:solidFill>
              </a:endParaRPr>
            </a:p>
          </p:txBody>
        </p:sp>
        <p:sp>
          <p:nvSpPr>
            <p:cNvPr id="1024" name="TextBox 1023">
              <a:extLst>
                <a:ext uri="{FF2B5EF4-FFF2-40B4-BE49-F238E27FC236}">
                  <a16:creationId xmlns:a16="http://schemas.microsoft.com/office/drawing/2014/main" id="{72617D2F-1E45-8590-E40E-5FB1A682CF6E}"/>
                </a:ext>
              </a:extLst>
            </p:cNvPr>
            <p:cNvSpPr txBox="1"/>
            <p:nvPr/>
          </p:nvSpPr>
          <p:spPr>
            <a:xfrm>
              <a:off x="9179972" y="2994772"/>
              <a:ext cx="5112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a:solidFill>
                    <a:schemeClr val="bg2">
                      <a:lumMod val="75000"/>
                    </a:schemeClr>
                  </a:solidFill>
                </a:rPr>
                <a:t>w</a:t>
              </a:r>
              <a:r>
                <a:rPr lang="en-US" sz="1890" kern="1200" dirty="0">
                  <a:solidFill>
                    <a:schemeClr val="bg2">
                      <a:lumMod val="75000"/>
                    </a:schemeClr>
                  </a:solidFill>
                  <a:latin typeface="+mn-lt"/>
                  <a:ea typeface="+mn-ea"/>
                  <a:cs typeface="+mn-cs"/>
                </a:rPr>
                <a:t>3</a:t>
              </a:r>
              <a:endParaRPr lang="en-CA" dirty="0">
                <a:solidFill>
                  <a:schemeClr val="bg2">
                    <a:lumMod val="75000"/>
                  </a:schemeClr>
                </a:solidFill>
              </a:endParaRPr>
            </a:p>
          </p:txBody>
        </p:sp>
        <p:sp>
          <p:nvSpPr>
            <p:cNvPr id="1025" name="TextBox 1024">
              <a:extLst>
                <a:ext uri="{FF2B5EF4-FFF2-40B4-BE49-F238E27FC236}">
                  <a16:creationId xmlns:a16="http://schemas.microsoft.com/office/drawing/2014/main" id="{1B4C4A38-B489-62C7-EC23-2E48DCF6B673}"/>
                </a:ext>
              </a:extLst>
            </p:cNvPr>
            <p:cNvSpPr txBox="1"/>
            <p:nvPr/>
          </p:nvSpPr>
          <p:spPr>
            <a:xfrm>
              <a:off x="9971080" y="2934125"/>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bg2">
                      <a:lumMod val="75000"/>
                    </a:schemeClr>
                  </a:solidFill>
                  <a:latin typeface="+mn-lt"/>
                  <a:ea typeface="+mn-ea"/>
                  <a:cs typeface="+mn-cs"/>
                </a:rPr>
                <a:t>vN</a:t>
              </a:r>
              <a:endParaRPr lang="en-CA" dirty="0">
                <a:solidFill>
                  <a:schemeClr val="bg2">
                    <a:lumMod val="75000"/>
                  </a:schemeClr>
                </a:solidFill>
              </a:endParaRPr>
            </a:p>
          </p:txBody>
        </p:sp>
        <p:sp>
          <p:nvSpPr>
            <p:cNvPr id="1026" name="TextBox 1025">
              <a:extLst>
                <a:ext uri="{FF2B5EF4-FFF2-40B4-BE49-F238E27FC236}">
                  <a16:creationId xmlns:a16="http://schemas.microsoft.com/office/drawing/2014/main" id="{2785AB98-488E-A7E6-C2D7-66D3647F515D}"/>
                </a:ext>
              </a:extLst>
            </p:cNvPr>
            <p:cNvSpPr txBox="1"/>
            <p:nvPr/>
          </p:nvSpPr>
          <p:spPr>
            <a:xfrm>
              <a:off x="10020839" y="2992411"/>
              <a:ext cx="867601"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err="1">
                  <a:solidFill>
                    <a:schemeClr val="bg2">
                      <a:lumMod val="75000"/>
                    </a:schemeClr>
                  </a:solidFill>
                  <a:latin typeface="+mn-lt"/>
                  <a:ea typeface="+mn-ea"/>
                  <a:cs typeface="+mn-cs"/>
                </a:rPr>
                <a:t>valueN</a:t>
              </a:r>
              <a:endParaRPr lang="en-CA" dirty="0">
                <a:solidFill>
                  <a:schemeClr val="bg2">
                    <a:lumMod val="75000"/>
                  </a:schemeClr>
                </a:solidFill>
              </a:endParaRPr>
            </a:p>
          </p:txBody>
        </p:sp>
        <p:sp>
          <p:nvSpPr>
            <p:cNvPr id="1028" name="TextBox 1027">
              <a:extLst>
                <a:ext uri="{FF2B5EF4-FFF2-40B4-BE49-F238E27FC236}">
                  <a16:creationId xmlns:a16="http://schemas.microsoft.com/office/drawing/2014/main" id="{FD4C9393-C31D-E4A5-22D1-077E82BA87D2}"/>
                </a:ext>
              </a:extLst>
            </p:cNvPr>
            <p:cNvSpPr txBox="1"/>
            <p:nvPr/>
          </p:nvSpPr>
          <p:spPr>
            <a:xfrm>
              <a:off x="11000199" y="2942994"/>
              <a:ext cx="5112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solidFill>
                    <a:schemeClr val="bg2">
                      <a:lumMod val="75000"/>
                    </a:schemeClr>
                  </a:solidFill>
                </a:rPr>
                <a:t>w</a:t>
              </a:r>
              <a:r>
                <a:rPr lang="en-US" sz="1890" kern="1200" dirty="0" err="1">
                  <a:solidFill>
                    <a:schemeClr val="bg2">
                      <a:lumMod val="75000"/>
                    </a:schemeClr>
                  </a:solidFill>
                  <a:latin typeface="+mn-lt"/>
                  <a:ea typeface="+mn-ea"/>
                  <a:cs typeface="+mn-cs"/>
                </a:rPr>
                <a:t>N</a:t>
              </a:r>
              <a:endParaRPr lang="en-CA" dirty="0">
                <a:solidFill>
                  <a:schemeClr val="bg2">
                    <a:lumMod val="75000"/>
                  </a:schemeClr>
                </a:solidFill>
              </a:endParaRPr>
            </a:p>
          </p:txBody>
        </p:sp>
        <p:sp>
          <p:nvSpPr>
            <p:cNvPr id="1030" name="TextBox 1029">
              <a:extLst>
                <a:ext uri="{FF2B5EF4-FFF2-40B4-BE49-F238E27FC236}">
                  <a16:creationId xmlns:a16="http://schemas.microsoft.com/office/drawing/2014/main" id="{11587E91-485D-3269-3D20-F9C009C24A70}"/>
                </a:ext>
              </a:extLst>
            </p:cNvPr>
            <p:cNvSpPr txBox="1"/>
            <p:nvPr/>
          </p:nvSpPr>
          <p:spPr>
            <a:xfrm>
              <a:off x="11079941" y="3006774"/>
              <a:ext cx="511200"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dirty="0" err="1">
                  <a:solidFill>
                    <a:schemeClr val="bg2">
                      <a:lumMod val="75000"/>
                    </a:schemeClr>
                  </a:solidFill>
                </a:rPr>
                <a:t>w</a:t>
              </a:r>
              <a:r>
                <a:rPr lang="en-US" sz="1890" kern="1200" dirty="0" err="1">
                  <a:solidFill>
                    <a:schemeClr val="bg2">
                      <a:lumMod val="75000"/>
                    </a:schemeClr>
                  </a:solidFill>
                  <a:latin typeface="+mn-lt"/>
                  <a:ea typeface="+mn-ea"/>
                  <a:cs typeface="+mn-cs"/>
                </a:rPr>
                <a:t>N</a:t>
              </a:r>
              <a:endParaRPr lang="en-CA" dirty="0">
                <a:solidFill>
                  <a:schemeClr val="bg2">
                    <a:lumMod val="75000"/>
                  </a:schemeClr>
                </a:solidFill>
              </a:endParaRPr>
            </a:p>
          </p:txBody>
        </p:sp>
        <p:sp>
          <p:nvSpPr>
            <p:cNvPr id="1041" name="TextBox 1040">
              <a:extLst>
                <a:ext uri="{FF2B5EF4-FFF2-40B4-BE49-F238E27FC236}">
                  <a16:creationId xmlns:a16="http://schemas.microsoft.com/office/drawing/2014/main" id="{F12B724C-20E0-6545-8B91-A5EE6DB21312}"/>
                </a:ext>
              </a:extLst>
            </p:cNvPr>
            <p:cNvSpPr txBox="1"/>
            <p:nvPr/>
          </p:nvSpPr>
          <p:spPr>
            <a:xfrm>
              <a:off x="7154232" y="5391635"/>
              <a:ext cx="3102944"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algn="ctr" defTabSz="960120">
                <a:spcAft>
                  <a:spcPts val="600"/>
                </a:spcAft>
              </a:pPr>
              <a:r>
                <a:rPr lang="en-US" sz="1890" kern="1200" dirty="0">
                  <a:solidFill>
                    <a:schemeClr val="bg2">
                      <a:lumMod val="75000"/>
                    </a:schemeClr>
                  </a:solidFill>
                  <a:latin typeface="+mn-lt"/>
                  <a:ea typeface="+mn-ea"/>
                  <a:cs typeface="+mn-cs"/>
                </a:rPr>
                <a:t>Concatenated vector</a:t>
              </a:r>
              <a:endParaRPr lang="en-CA" dirty="0">
                <a:solidFill>
                  <a:schemeClr val="bg2">
                    <a:lumMod val="75000"/>
                  </a:schemeClr>
                </a:solidFill>
              </a:endParaRPr>
            </a:p>
          </p:txBody>
        </p:sp>
        <p:cxnSp>
          <p:nvCxnSpPr>
            <p:cNvPr id="1048" name="Straight Arrow Connector 1047">
              <a:extLst>
                <a:ext uri="{FF2B5EF4-FFF2-40B4-BE49-F238E27FC236}">
                  <a16:creationId xmlns:a16="http://schemas.microsoft.com/office/drawing/2014/main" id="{792AA688-CF57-132D-8C25-9C4F9643632C}"/>
                </a:ext>
              </a:extLst>
            </p:cNvPr>
            <p:cNvCxnSpPr>
              <a:cxnSpLocks/>
              <a:stCxn id="1075" idx="2"/>
              <a:endCxn id="1041" idx="0"/>
            </p:cNvCxnSpPr>
            <p:nvPr/>
          </p:nvCxnSpPr>
          <p:spPr>
            <a:xfrm>
              <a:off x="8703495" y="4956498"/>
              <a:ext cx="2209" cy="435137"/>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057" name="TextBox 1056">
              <a:extLst>
                <a:ext uri="{FF2B5EF4-FFF2-40B4-BE49-F238E27FC236}">
                  <a16:creationId xmlns:a16="http://schemas.microsoft.com/office/drawing/2014/main" id="{9AF86B14-6107-AD06-457C-1E634A486A9B}"/>
                </a:ext>
              </a:extLst>
            </p:cNvPr>
            <p:cNvSpPr txBox="1"/>
            <p:nvPr/>
          </p:nvSpPr>
          <p:spPr>
            <a:xfrm>
              <a:off x="7888447" y="4650444"/>
              <a:ext cx="1768078"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per-head vector</a:t>
              </a:r>
              <a:endParaRPr lang="en-CA" dirty="0">
                <a:solidFill>
                  <a:schemeClr val="bg2">
                    <a:lumMod val="75000"/>
                  </a:schemeClr>
                </a:solidFill>
              </a:endParaRPr>
            </a:p>
          </p:txBody>
        </p:sp>
        <p:sp>
          <p:nvSpPr>
            <p:cNvPr id="1058" name="TextBox 1057">
              <a:extLst>
                <a:ext uri="{FF2B5EF4-FFF2-40B4-BE49-F238E27FC236}">
                  <a16:creationId xmlns:a16="http://schemas.microsoft.com/office/drawing/2014/main" id="{CD6EED42-C1F9-0387-786D-73F967F79019}"/>
                </a:ext>
              </a:extLst>
            </p:cNvPr>
            <p:cNvSpPr txBox="1"/>
            <p:nvPr/>
          </p:nvSpPr>
          <p:spPr>
            <a:xfrm>
              <a:off x="7971856" y="4725716"/>
              <a:ext cx="1768078"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defTabSz="960120">
                <a:spcAft>
                  <a:spcPts val="600"/>
                </a:spcAft>
              </a:pPr>
              <a:r>
                <a:rPr lang="en-US" sz="1890" kern="1200" dirty="0">
                  <a:solidFill>
                    <a:schemeClr val="bg2">
                      <a:lumMod val="75000"/>
                    </a:schemeClr>
                  </a:solidFill>
                  <a:latin typeface="+mn-lt"/>
                  <a:ea typeface="+mn-ea"/>
                  <a:cs typeface="+mn-cs"/>
                </a:rPr>
                <a:t>per-head vector</a:t>
              </a:r>
              <a:endParaRPr lang="en-CA" dirty="0">
                <a:solidFill>
                  <a:schemeClr val="bg2">
                    <a:lumMod val="75000"/>
                  </a:schemeClr>
                </a:solidFill>
              </a:endParaRPr>
            </a:p>
          </p:txBody>
        </p:sp>
        <p:sp>
          <p:nvSpPr>
            <p:cNvPr id="1083" name="TextBox 1082">
              <a:extLst>
                <a:ext uri="{FF2B5EF4-FFF2-40B4-BE49-F238E27FC236}">
                  <a16:creationId xmlns:a16="http://schemas.microsoft.com/office/drawing/2014/main" id="{3DC30F33-6512-5EB0-9DFD-1A180ED72632}"/>
                </a:ext>
              </a:extLst>
            </p:cNvPr>
            <p:cNvSpPr txBox="1"/>
            <p:nvPr/>
          </p:nvSpPr>
          <p:spPr>
            <a:xfrm>
              <a:off x="8682267" y="5072190"/>
              <a:ext cx="1338572" cy="369332"/>
            </a:xfrm>
            <a:prstGeom prst="rect">
              <a:avLst/>
            </a:prstGeom>
            <a:noFill/>
          </p:spPr>
          <p:txBody>
            <a:bodyPr wrap="none" rtlCol="0">
              <a:spAutoFit/>
            </a:bodyPr>
            <a:lstStyle/>
            <a:p>
              <a:r>
                <a:rPr lang="en-US" dirty="0">
                  <a:solidFill>
                    <a:schemeClr val="bg2">
                      <a:lumMod val="75000"/>
                    </a:schemeClr>
                  </a:solidFill>
                </a:rPr>
                <a:t>concatenate</a:t>
              </a:r>
              <a:endParaRPr lang="en-CA" dirty="0">
                <a:solidFill>
                  <a:schemeClr val="bg2">
                    <a:lumMod val="75000"/>
                  </a:schemeClr>
                </a:solidFill>
              </a:endParaRPr>
            </a:p>
          </p:txBody>
        </p:sp>
        <p:sp>
          <p:nvSpPr>
            <p:cNvPr id="46" name="Rectangle: Rounded Corners 45">
              <a:extLst>
                <a:ext uri="{FF2B5EF4-FFF2-40B4-BE49-F238E27FC236}">
                  <a16:creationId xmlns:a16="http://schemas.microsoft.com/office/drawing/2014/main" id="{7D1B217F-C430-7144-4107-248F6A8154B2}"/>
                </a:ext>
              </a:extLst>
            </p:cNvPr>
            <p:cNvSpPr/>
            <p:nvPr/>
          </p:nvSpPr>
          <p:spPr>
            <a:xfrm>
              <a:off x="5619944" y="4948206"/>
              <a:ext cx="949064" cy="830145"/>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schemeClr>
                  </a:solidFill>
                </a:rPr>
                <a:t>Wo</a:t>
              </a:r>
              <a:endParaRPr lang="en-CA" dirty="0">
                <a:solidFill>
                  <a:schemeClr val="bg2">
                    <a:lumMod val="75000"/>
                  </a:schemeClr>
                </a:solidFill>
              </a:endParaRPr>
            </a:p>
          </p:txBody>
        </p:sp>
        <p:cxnSp>
          <p:nvCxnSpPr>
            <p:cNvPr id="1034" name="Straight Arrow Connector 1033">
              <a:extLst>
                <a:ext uri="{FF2B5EF4-FFF2-40B4-BE49-F238E27FC236}">
                  <a16:creationId xmlns:a16="http://schemas.microsoft.com/office/drawing/2014/main" id="{F7E59D40-A029-BBC8-F0DC-9E988E4F6E7B}"/>
                </a:ext>
              </a:extLst>
            </p:cNvPr>
            <p:cNvCxnSpPr>
              <a:cxnSpLocks/>
              <a:stCxn id="1044" idx="4"/>
              <a:endCxn id="1082" idx="0"/>
            </p:cNvCxnSpPr>
            <p:nvPr/>
          </p:nvCxnSpPr>
          <p:spPr>
            <a:xfrm>
              <a:off x="8699042" y="6275471"/>
              <a:ext cx="5003" cy="162487"/>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sp>
          <p:nvSpPr>
            <p:cNvPr id="1044" name="Oval 1043">
              <a:extLst>
                <a:ext uri="{FF2B5EF4-FFF2-40B4-BE49-F238E27FC236}">
                  <a16:creationId xmlns:a16="http://schemas.microsoft.com/office/drawing/2014/main" id="{C72C91F4-EE14-CFFB-DA0A-64EAC18B94AD}"/>
                </a:ext>
              </a:extLst>
            </p:cNvPr>
            <p:cNvSpPr/>
            <p:nvPr/>
          </p:nvSpPr>
          <p:spPr>
            <a:xfrm>
              <a:off x="8542189" y="5942019"/>
              <a:ext cx="313706" cy="333452"/>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dirty="0">
                  <a:solidFill>
                    <a:schemeClr val="bg2">
                      <a:lumMod val="75000"/>
                    </a:schemeClr>
                  </a:solidFill>
                  <a:latin typeface="+mn-lt"/>
                  <a:ea typeface="+mn-ea"/>
                  <a:cs typeface="+mn-cs"/>
                </a:rPr>
                <a:t>X</a:t>
              </a:r>
              <a:endParaRPr lang="en-US" sz="2800" dirty="0">
                <a:solidFill>
                  <a:schemeClr val="bg2">
                    <a:lumMod val="75000"/>
                  </a:schemeClr>
                </a:solidFill>
              </a:endParaRPr>
            </a:p>
          </p:txBody>
        </p:sp>
        <p:cxnSp>
          <p:nvCxnSpPr>
            <p:cNvPr id="1050" name="Straight Arrow Connector 1049">
              <a:extLst>
                <a:ext uri="{FF2B5EF4-FFF2-40B4-BE49-F238E27FC236}">
                  <a16:creationId xmlns:a16="http://schemas.microsoft.com/office/drawing/2014/main" id="{11A7A5C6-7EBC-4C08-F6AB-196C8CF18738}"/>
                </a:ext>
              </a:extLst>
            </p:cNvPr>
            <p:cNvCxnSpPr>
              <a:cxnSpLocks/>
              <a:stCxn id="1041" idx="2"/>
              <a:endCxn id="1044" idx="0"/>
            </p:cNvCxnSpPr>
            <p:nvPr/>
          </p:nvCxnSpPr>
          <p:spPr>
            <a:xfrm flipH="1">
              <a:off x="8699042" y="5774817"/>
              <a:ext cx="6662" cy="167202"/>
            </a:xfrm>
            <a:prstGeom prst="straightConnector1">
              <a:avLst/>
            </a:prstGeom>
            <a:grpFill/>
            <a:ln w="12700">
              <a:tailEnd type="triangle"/>
            </a:ln>
          </p:spPr>
          <p:style>
            <a:lnRef idx="1">
              <a:schemeClr val="dk1"/>
            </a:lnRef>
            <a:fillRef idx="0">
              <a:schemeClr val="dk1"/>
            </a:fillRef>
            <a:effectRef idx="0">
              <a:schemeClr val="dk1"/>
            </a:effectRef>
            <a:fontRef idx="minor">
              <a:schemeClr val="tx1"/>
            </a:fontRef>
          </p:style>
        </p:cxnSp>
        <p:cxnSp>
          <p:nvCxnSpPr>
            <p:cNvPr id="1055" name="Connector: Elbow 1054">
              <a:extLst>
                <a:ext uri="{FF2B5EF4-FFF2-40B4-BE49-F238E27FC236}">
                  <a16:creationId xmlns:a16="http://schemas.microsoft.com/office/drawing/2014/main" id="{EB701366-0D3C-BE6F-262D-4E48425755E3}"/>
                </a:ext>
              </a:extLst>
            </p:cNvPr>
            <p:cNvCxnSpPr>
              <a:stCxn id="46" idx="2"/>
              <a:endCxn id="1044" idx="2"/>
            </p:cNvCxnSpPr>
            <p:nvPr/>
          </p:nvCxnSpPr>
          <p:spPr>
            <a:xfrm rot="16200000" flipH="1">
              <a:off x="7153135" y="4719691"/>
              <a:ext cx="330394" cy="2447713"/>
            </a:xfrm>
            <a:prstGeom prst="bentConnector2">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1082" name="TextBox 1081">
              <a:extLst>
                <a:ext uri="{FF2B5EF4-FFF2-40B4-BE49-F238E27FC236}">
                  <a16:creationId xmlns:a16="http://schemas.microsoft.com/office/drawing/2014/main" id="{067D5E05-5670-29D7-5BDD-CACBDD0EA49A}"/>
                </a:ext>
              </a:extLst>
            </p:cNvPr>
            <p:cNvSpPr txBox="1"/>
            <p:nvPr/>
          </p:nvSpPr>
          <p:spPr>
            <a:xfrm>
              <a:off x="7152573" y="6437958"/>
              <a:ext cx="3102944" cy="383182"/>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pPr algn="ctr" defTabSz="960120">
                <a:spcAft>
                  <a:spcPts val="600"/>
                </a:spcAft>
              </a:pPr>
              <a:r>
                <a:rPr lang="en-US" sz="1890" kern="1200" dirty="0">
                  <a:solidFill>
                    <a:schemeClr val="bg2">
                      <a:lumMod val="75000"/>
                    </a:schemeClr>
                  </a:solidFill>
                  <a:latin typeface="+mn-lt"/>
                  <a:ea typeface="+mn-ea"/>
                  <a:cs typeface="+mn-cs"/>
                </a:rPr>
                <a:t>Context vector</a:t>
              </a:r>
              <a:endParaRPr lang="en-CA" dirty="0">
                <a:solidFill>
                  <a:schemeClr val="bg2">
                    <a:lumMod val="75000"/>
                  </a:schemeClr>
                </a:solidFill>
              </a:endParaRPr>
            </a:p>
          </p:txBody>
        </p:sp>
      </p:grpSp>
      <p:sp>
        <p:nvSpPr>
          <p:cNvPr id="4" name="TextBox 3">
            <a:extLst>
              <a:ext uri="{FF2B5EF4-FFF2-40B4-BE49-F238E27FC236}">
                <a16:creationId xmlns:a16="http://schemas.microsoft.com/office/drawing/2014/main" id="{ECF80A25-D053-9BFC-6F65-C10E6DFD943B}"/>
              </a:ext>
            </a:extLst>
          </p:cNvPr>
          <p:cNvSpPr txBox="1"/>
          <p:nvPr/>
        </p:nvSpPr>
        <p:spPr>
          <a:xfrm>
            <a:off x="5188478" y="1927093"/>
            <a:ext cx="6225532" cy="1477328"/>
          </a:xfrm>
          <a:prstGeom prst="rect">
            <a:avLst/>
          </a:prstGeom>
          <a:solidFill>
            <a:schemeClr val="bg1"/>
          </a:solidFill>
        </p:spPr>
        <p:txBody>
          <a:bodyPr wrap="square" rtlCol="0">
            <a:spAutoFit/>
          </a:bodyPr>
          <a:lstStyle/>
          <a:p>
            <a:endParaRPr lang="en-US" dirty="0"/>
          </a:p>
          <a:p>
            <a:endParaRPr lang="en-US" dirty="0"/>
          </a:p>
          <a:p>
            <a:pPr algn="ctr"/>
            <a:r>
              <a:rPr lang="en-US" dirty="0" err="1"/>
              <a:t>MultiHead</a:t>
            </a:r>
            <a:r>
              <a:rPr lang="en-US" dirty="0"/>
              <a:t>(Q, K, V ) = </a:t>
            </a:r>
            <a:r>
              <a:rPr lang="en-US" dirty="0" err="1"/>
              <a:t>Concat</a:t>
            </a:r>
            <a:r>
              <a:rPr lang="en-US" dirty="0"/>
              <a:t>(head1, ..., </a:t>
            </a:r>
            <a:r>
              <a:rPr lang="en-US" dirty="0" err="1"/>
              <a:t>headH</a:t>
            </a:r>
            <a:r>
              <a:rPr lang="en-US" dirty="0"/>
              <a:t>)Wo</a:t>
            </a:r>
          </a:p>
          <a:p>
            <a:pPr algn="ctr"/>
            <a:endParaRPr lang="en-US" dirty="0"/>
          </a:p>
          <a:p>
            <a:pPr algn="ctr"/>
            <a:endParaRPr lang="en-CA" dirty="0"/>
          </a:p>
        </p:txBody>
      </p:sp>
    </p:spTree>
    <p:extLst>
      <p:ext uri="{BB962C8B-B14F-4D97-AF65-F5344CB8AC3E}">
        <p14:creationId xmlns:p14="http://schemas.microsoft.com/office/powerpoint/2010/main" val="16751233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635000" y="640823"/>
            <a:ext cx="3418659" cy="5583148"/>
          </a:xfrm>
        </p:spPr>
        <p:txBody>
          <a:bodyPr anchor="ctr">
            <a:normAutofit/>
          </a:bodyPr>
          <a:lstStyle/>
          <a:p>
            <a:r>
              <a:rPr lang="en-US" sz="5400" dirty="0"/>
              <a:t>Decoder block</a:t>
            </a:r>
            <a:endParaRPr lang="en-CA" sz="5400" dirty="0"/>
          </a:p>
        </p:txBody>
      </p:sp>
      <p:sp>
        <p:nvSpPr>
          <p:cNvPr id="4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0B996F1-4B0F-C79D-E3D0-71281EA59697}"/>
              </a:ext>
            </a:extLst>
          </p:cNvPr>
          <p:cNvGrpSpPr/>
          <p:nvPr/>
        </p:nvGrpSpPr>
        <p:grpSpPr>
          <a:xfrm>
            <a:off x="5688601" y="640822"/>
            <a:ext cx="4819346" cy="5536145"/>
            <a:chOff x="6738616" y="640822"/>
            <a:chExt cx="4903140" cy="5632398"/>
          </a:xfrm>
        </p:grpSpPr>
        <p:sp>
          <p:nvSpPr>
            <p:cNvPr id="16" name="Rectangle: Rounded Corners 15">
              <a:extLst>
                <a:ext uri="{FF2B5EF4-FFF2-40B4-BE49-F238E27FC236}">
                  <a16:creationId xmlns:a16="http://schemas.microsoft.com/office/drawing/2014/main" id="{269D6AD7-F877-61B4-D5E5-D24B484A5AD8}"/>
                </a:ext>
              </a:extLst>
            </p:cNvPr>
            <p:cNvSpPr/>
            <p:nvPr/>
          </p:nvSpPr>
          <p:spPr>
            <a:xfrm>
              <a:off x="8535684" y="5824816"/>
              <a:ext cx="1671349" cy="448404"/>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94684">
                <a:spcAft>
                  <a:spcPts val="588"/>
                </a:spcAft>
              </a:pPr>
              <a:r>
                <a:rPr lang="en-US" sz="1958" kern="1200">
                  <a:solidFill>
                    <a:schemeClr val="tx1"/>
                  </a:solidFill>
                  <a:latin typeface="+mn-lt"/>
                  <a:ea typeface="+mn-ea"/>
                  <a:cs typeface="+mn-cs"/>
                </a:rPr>
                <a:t>Token</a:t>
              </a:r>
              <a:endParaRPr lang="en-CA">
                <a:solidFill>
                  <a:schemeClr val="tx1"/>
                </a:solidFill>
              </a:endParaRPr>
            </a:p>
          </p:txBody>
        </p:sp>
        <p:sp>
          <p:nvSpPr>
            <p:cNvPr id="17" name="Rectangle: Rounded Corners 16">
              <a:extLst>
                <a:ext uri="{FF2B5EF4-FFF2-40B4-BE49-F238E27FC236}">
                  <a16:creationId xmlns:a16="http://schemas.microsoft.com/office/drawing/2014/main" id="{29C4A04C-5714-7503-8B19-C1F987611217}"/>
                </a:ext>
              </a:extLst>
            </p:cNvPr>
            <p:cNvSpPr/>
            <p:nvPr/>
          </p:nvSpPr>
          <p:spPr>
            <a:xfrm>
              <a:off x="8370210" y="5109698"/>
              <a:ext cx="1994157" cy="47067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94684">
                <a:spcAft>
                  <a:spcPts val="588"/>
                </a:spcAft>
              </a:pPr>
              <a:r>
                <a:rPr lang="en-US" sz="1958" kern="1200">
                  <a:solidFill>
                    <a:srgbClr val="555555"/>
                  </a:solidFill>
                  <a:latin typeface="+mn-lt"/>
                  <a:ea typeface="+mn-ea"/>
                  <a:cs typeface="+mn-cs"/>
                </a:rPr>
                <a:t>Embedding</a:t>
              </a:r>
              <a:endParaRPr lang="en-CA"/>
            </a:p>
          </p:txBody>
        </p:sp>
        <p:sp>
          <p:nvSpPr>
            <p:cNvPr id="18" name="Rectangle: Rounded Corners 17">
              <a:extLst>
                <a:ext uri="{FF2B5EF4-FFF2-40B4-BE49-F238E27FC236}">
                  <a16:creationId xmlns:a16="http://schemas.microsoft.com/office/drawing/2014/main" id="{D863B1AF-556A-2BFD-6770-3B02829B1BD5}"/>
                </a:ext>
              </a:extLst>
            </p:cNvPr>
            <p:cNvSpPr/>
            <p:nvPr/>
          </p:nvSpPr>
          <p:spPr>
            <a:xfrm>
              <a:off x="6959001" y="4177758"/>
              <a:ext cx="1994157" cy="473351"/>
            </a:xfrm>
            <a:prstGeom prst="roundRect">
              <a:avLst/>
            </a:prstGeom>
            <a:solidFill>
              <a:schemeClr val="accent6">
                <a:lumMod val="20000"/>
                <a:lumOff val="80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94684">
                <a:spcAft>
                  <a:spcPts val="588"/>
                </a:spcAft>
              </a:pPr>
              <a:r>
                <a:rPr lang="en-US" sz="1958" kern="1200">
                  <a:solidFill>
                    <a:srgbClr val="555555"/>
                  </a:solidFill>
                  <a:latin typeface="+mn-lt"/>
                  <a:ea typeface="+mn-ea"/>
                  <a:cs typeface="+mn-cs"/>
                </a:rPr>
                <a:t>Attention</a:t>
              </a:r>
              <a:endParaRPr lang="en-CA"/>
            </a:p>
          </p:txBody>
        </p:sp>
        <p:sp>
          <p:nvSpPr>
            <p:cNvPr id="19" name="Rectangle: Rounded Corners 18">
              <a:extLst>
                <a:ext uri="{FF2B5EF4-FFF2-40B4-BE49-F238E27FC236}">
                  <a16:creationId xmlns:a16="http://schemas.microsoft.com/office/drawing/2014/main" id="{BE6EE8FF-81D0-FC9A-CAFC-0AB5F3A442FA}"/>
                </a:ext>
              </a:extLst>
            </p:cNvPr>
            <p:cNvSpPr/>
            <p:nvPr/>
          </p:nvSpPr>
          <p:spPr>
            <a:xfrm>
              <a:off x="6959001" y="2726822"/>
              <a:ext cx="1994157" cy="449083"/>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94684">
                <a:spcAft>
                  <a:spcPts val="588"/>
                </a:spcAft>
              </a:pPr>
              <a:r>
                <a:rPr lang="en-US" sz="1958" kern="1200">
                  <a:solidFill>
                    <a:srgbClr val="555555"/>
                  </a:solidFill>
                  <a:latin typeface="+mn-lt"/>
                  <a:ea typeface="+mn-ea"/>
                  <a:cs typeface="+mn-cs"/>
                </a:rPr>
                <a:t>Feed forward</a:t>
              </a:r>
              <a:endParaRPr lang="en-CA"/>
            </a:p>
          </p:txBody>
        </p:sp>
        <p:sp>
          <p:nvSpPr>
            <p:cNvPr id="21" name="Rectangle: Rounded Corners 20">
              <a:extLst>
                <a:ext uri="{FF2B5EF4-FFF2-40B4-BE49-F238E27FC236}">
                  <a16:creationId xmlns:a16="http://schemas.microsoft.com/office/drawing/2014/main" id="{4E568C85-E464-E155-5362-2DE942817EBF}"/>
                </a:ext>
              </a:extLst>
            </p:cNvPr>
            <p:cNvSpPr/>
            <p:nvPr/>
          </p:nvSpPr>
          <p:spPr>
            <a:xfrm>
              <a:off x="8361548" y="1469252"/>
              <a:ext cx="1994157" cy="480655"/>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94684">
                <a:spcAft>
                  <a:spcPts val="588"/>
                </a:spcAft>
              </a:pPr>
              <a:r>
                <a:rPr lang="en-US" sz="2000" kern="1200" dirty="0">
                  <a:solidFill>
                    <a:srgbClr val="555555"/>
                  </a:solidFill>
                  <a:latin typeface="+mn-lt"/>
                  <a:ea typeface="+mn-ea"/>
                  <a:cs typeface="+mn-cs"/>
                </a:rPr>
                <a:t>Output</a:t>
              </a:r>
              <a:endParaRPr lang="en-CA" sz="2000" dirty="0"/>
            </a:p>
          </p:txBody>
        </p:sp>
        <p:cxnSp>
          <p:nvCxnSpPr>
            <p:cNvPr id="23" name="Straight Arrow Connector 22">
              <a:extLst>
                <a:ext uri="{FF2B5EF4-FFF2-40B4-BE49-F238E27FC236}">
                  <a16:creationId xmlns:a16="http://schemas.microsoft.com/office/drawing/2014/main" id="{09F0434F-1B45-1B28-D81A-760A834E5611}"/>
                </a:ext>
              </a:extLst>
            </p:cNvPr>
            <p:cNvCxnSpPr>
              <a:cxnSpLocks/>
              <a:stCxn id="17" idx="0"/>
              <a:endCxn id="32" idx="1"/>
            </p:cNvCxnSpPr>
            <p:nvPr/>
          </p:nvCxnSpPr>
          <p:spPr>
            <a:xfrm flipH="1" flipV="1">
              <a:off x="9355696" y="3756046"/>
              <a:ext cx="11593" cy="1353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C02424C7-E662-2509-2822-E84E531027A7}"/>
                </a:ext>
              </a:extLst>
            </p:cNvPr>
            <p:cNvCxnSpPr>
              <a:cxnSpLocks/>
              <a:stCxn id="17" idx="0"/>
              <a:endCxn id="18" idx="2"/>
            </p:cNvCxnSpPr>
            <p:nvPr/>
          </p:nvCxnSpPr>
          <p:spPr>
            <a:xfrm rot="16200000" flipV="1">
              <a:off x="8432391" y="4174799"/>
              <a:ext cx="458589" cy="14112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72B1591-5F19-9D38-07FC-0F18A30E88A3}"/>
                </a:ext>
              </a:extLst>
            </p:cNvPr>
            <p:cNvCxnSpPr>
              <a:cxnSpLocks/>
              <a:stCxn id="19" idx="0"/>
              <a:endCxn id="31" idx="1"/>
            </p:cNvCxnSpPr>
            <p:nvPr/>
          </p:nvCxnSpPr>
          <p:spPr>
            <a:xfrm rot="5400000" flipH="1" flipV="1">
              <a:off x="8467262" y="1843788"/>
              <a:ext cx="371853" cy="13942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8596865-A9DA-924C-CACB-D6EF1E330546}"/>
                </a:ext>
              </a:extLst>
            </p:cNvPr>
            <p:cNvCxnSpPr>
              <a:cxnSpLocks/>
              <a:stCxn id="16" idx="0"/>
              <a:endCxn id="17" idx="2"/>
            </p:cNvCxnSpPr>
            <p:nvPr/>
          </p:nvCxnSpPr>
          <p:spPr>
            <a:xfrm flipH="1" flipV="1">
              <a:off x="9367289" y="5580372"/>
              <a:ext cx="4070" cy="244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B38D3ECE-35D0-C6F3-F43A-CC4207EDA70E}"/>
                </a:ext>
              </a:extLst>
            </p:cNvPr>
            <p:cNvSpPr/>
            <p:nvPr/>
          </p:nvSpPr>
          <p:spPr>
            <a:xfrm>
              <a:off x="8364858" y="640822"/>
              <a:ext cx="1994157" cy="54306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94684">
                <a:spcAft>
                  <a:spcPts val="588"/>
                </a:spcAft>
              </a:pPr>
              <a:r>
                <a:rPr lang="en-US" sz="1958" kern="1200" dirty="0">
                  <a:solidFill>
                    <a:schemeClr val="tx1"/>
                  </a:solidFill>
                  <a:latin typeface="+mn-lt"/>
                  <a:ea typeface="+mn-ea"/>
                  <a:cs typeface="+mn-cs"/>
                </a:rPr>
                <a:t>Next token</a:t>
              </a:r>
              <a:endParaRPr lang="en-CA" dirty="0">
                <a:solidFill>
                  <a:schemeClr val="tx1"/>
                </a:solidFill>
              </a:endParaRPr>
            </a:p>
          </p:txBody>
        </p:sp>
        <p:cxnSp>
          <p:nvCxnSpPr>
            <p:cNvPr id="30" name="Straight Arrow Connector 29">
              <a:extLst>
                <a:ext uri="{FF2B5EF4-FFF2-40B4-BE49-F238E27FC236}">
                  <a16:creationId xmlns:a16="http://schemas.microsoft.com/office/drawing/2014/main" id="{26E700AE-7E5A-F079-AFC8-580CC6FD6427}"/>
                </a:ext>
              </a:extLst>
            </p:cNvPr>
            <p:cNvCxnSpPr>
              <a:cxnSpLocks/>
              <a:stCxn id="21" idx="0"/>
              <a:endCxn id="27" idx="2"/>
            </p:cNvCxnSpPr>
            <p:nvPr/>
          </p:nvCxnSpPr>
          <p:spPr>
            <a:xfrm flipV="1">
              <a:off x="9358627" y="1183884"/>
              <a:ext cx="3310" cy="285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Plus Sign 30">
              <a:extLst>
                <a:ext uri="{FF2B5EF4-FFF2-40B4-BE49-F238E27FC236}">
                  <a16:creationId xmlns:a16="http://schemas.microsoft.com/office/drawing/2014/main" id="{FA29ABFA-E506-0123-A2D0-8620B220EEC1}"/>
                </a:ext>
              </a:extLst>
            </p:cNvPr>
            <p:cNvSpPr/>
            <p:nvPr/>
          </p:nvSpPr>
          <p:spPr>
            <a:xfrm>
              <a:off x="9273067" y="2214615"/>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Plus Sign 31">
              <a:extLst>
                <a:ext uri="{FF2B5EF4-FFF2-40B4-BE49-F238E27FC236}">
                  <a16:creationId xmlns:a16="http://schemas.microsoft.com/office/drawing/2014/main" id="{315BCB23-227B-E2E0-6AE3-AE2FE3ACFAE8}"/>
                </a:ext>
              </a:extLst>
            </p:cNvPr>
            <p:cNvSpPr/>
            <p:nvPr/>
          </p:nvSpPr>
          <p:spPr>
            <a:xfrm>
              <a:off x="9278467" y="3615692"/>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3" name="Connector: Elbow 32">
              <a:extLst>
                <a:ext uri="{FF2B5EF4-FFF2-40B4-BE49-F238E27FC236}">
                  <a16:creationId xmlns:a16="http://schemas.microsoft.com/office/drawing/2014/main" id="{9977C1C5-0006-FCC6-9C96-689693F56C0A}"/>
                </a:ext>
              </a:extLst>
            </p:cNvPr>
            <p:cNvCxnSpPr>
              <a:cxnSpLocks/>
              <a:stCxn id="18" idx="0"/>
              <a:endCxn id="32" idx="1"/>
            </p:cNvCxnSpPr>
            <p:nvPr/>
          </p:nvCxnSpPr>
          <p:spPr>
            <a:xfrm rot="5400000" flipH="1" flipV="1">
              <a:off x="8445032" y="3267094"/>
              <a:ext cx="421712" cy="13996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9542E3B-04BC-E407-6EE1-324B0EC68FC9}"/>
                </a:ext>
              </a:extLst>
            </p:cNvPr>
            <p:cNvCxnSpPr>
              <a:cxnSpLocks/>
              <a:stCxn id="32" idx="3"/>
              <a:endCxn id="31" idx="1"/>
            </p:cNvCxnSpPr>
            <p:nvPr/>
          </p:nvCxnSpPr>
          <p:spPr>
            <a:xfrm flipH="1" flipV="1">
              <a:off x="9350296" y="2354969"/>
              <a:ext cx="5400" cy="1282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341B835-2201-7515-3574-50D4FE74361F}"/>
                </a:ext>
              </a:extLst>
            </p:cNvPr>
            <p:cNvCxnSpPr>
              <a:cxnSpLocks/>
              <a:stCxn id="31" idx="3"/>
              <a:endCxn id="21" idx="2"/>
            </p:cNvCxnSpPr>
            <p:nvPr/>
          </p:nvCxnSpPr>
          <p:spPr>
            <a:xfrm flipV="1">
              <a:off x="9350296" y="1949907"/>
              <a:ext cx="8331" cy="286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B1504B4B-EBAA-CC00-DAC3-1A8074289F0A}"/>
                </a:ext>
              </a:extLst>
            </p:cNvPr>
            <p:cNvCxnSpPr>
              <a:cxnSpLocks/>
              <a:stCxn id="32" idx="3"/>
              <a:endCxn id="19" idx="2"/>
            </p:cNvCxnSpPr>
            <p:nvPr/>
          </p:nvCxnSpPr>
          <p:spPr>
            <a:xfrm rot="16200000" flipV="1">
              <a:off x="8425271" y="2706714"/>
              <a:ext cx="461234" cy="13996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3EEC2455-3266-15D1-D92F-B467B6FF983C}"/>
                </a:ext>
              </a:extLst>
            </p:cNvPr>
            <p:cNvSpPr/>
            <p:nvPr/>
          </p:nvSpPr>
          <p:spPr>
            <a:xfrm>
              <a:off x="6738616" y="2170497"/>
              <a:ext cx="4903140" cy="2776888"/>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2000">
                <a:solidFill>
                  <a:schemeClr val="tx1"/>
                </a:solidFill>
              </a:endParaRPr>
            </a:p>
          </p:txBody>
        </p:sp>
      </p:grpSp>
      <p:grpSp>
        <p:nvGrpSpPr>
          <p:cNvPr id="7" name="Group 6">
            <a:extLst>
              <a:ext uri="{FF2B5EF4-FFF2-40B4-BE49-F238E27FC236}">
                <a16:creationId xmlns:a16="http://schemas.microsoft.com/office/drawing/2014/main" id="{227897E7-B3BA-58C9-70DB-5891CC94A118}"/>
              </a:ext>
            </a:extLst>
          </p:cNvPr>
          <p:cNvGrpSpPr/>
          <p:nvPr/>
        </p:nvGrpSpPr>
        <p:grpSpPr>
          <a:xfrm rot="2811885">
            <a:off x="6687018" y="3719712"/>
            <a:ext cx="561739" cy="924362"/>
            <a:chOff x="4979502" y="1152916"/>
            <a:chExt cx="561739" cy="924362"/>
          </a:xfrm>
          <a:solidFill>
            <a:schemeClr val="accent4"/>
          </a:solidFill>
        </p:grpSpPr>
        <p:sp>
          <p:nvSpPr>
            <p:cNvPr id="4" name="Rectangle 3">
              <a:extLst>
                <a:ext uri="{FF2B5EF4-FFF2-40B4-BE49-F238E27FC236}">
                  <a16:creationId xmlns:a16="http://schemas.microsoft.com/office/drawing/2014/main" id="{51706B38-134A-2020-F790-7FA801E28A3C}"/>
                </a:ext>
              </a:extLst>
            </p:cNvPr>
            <p:cNvSpPr/>
            <p:nvPr/>
          </p:nvSpPr>
          <p:spPr>
            <a:xfrm rot="10800000">
              <a:off x="4979502" y="1845495"/>
              <a:ext cx="561739" cy="23178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ECF9113F-B35B-507D-F34A-91C77FCB7C05}"/>
                </a:ext>
              </a:extLst>
            </p:cNvPr>
            <p:cNvSpPr/>
            <p:nvPr/>
          </p:nvSpPr>
          <p:spPr>
            <a:xfrm rot="16200000">
              <a:off x="4971086" y="1498013"/>
              <a:ext cx="915252" cy="2250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5909921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26" name="Rectangle 412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54C01-D022-D6DD-0AC1-8FD96A33B51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Feed forward sublayer</a:t>
            </a:r>
          </a:p>
        </p:txBody>
      </p:sp>
      <p:sp>
        <p:nvSpPr>
          <p:cNvPr id="412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7C901159-0DB6-F6F4-A4AB-F24073EE93C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277954"/>
            <a:ext cx="7214616" cy="4274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9633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ACB535-B512-09DB-626A-C71ED0BE5A06}"/>
              </a:ext>
            </a:extLst>
          </p:cNvPr>
          <p:cNvSpPr>
            <a:spLocks noGrp="1"/>
          </p:cNvSpPr>
          <p:nvPr>
            <p:ph type="title"/>
          </p:nvPr>
        </p:nvSpPr>
        <p:spPr>
          <a:xfrm>
            <a:off x="572493" y="238539"/>
            <a:ext cx="11018520" cy="1434415"/>
          </a:xfrm>
        </p:spPr>
        <p:txBody>
          <a:bodyPr anchor="b">
            <a:normAutofit/>
          </a:bodyPr>
          <a:lstStyle/>
          <a:p>
            <a:r>
              <a:rPr lang="en-US" sz="5400" dirty="0"/>
              <a:t>Feed forward sublayer</a:t>
            </a:r>
            <a:endParaRPr lang="en-CA" sz="5400" dirty="0"/>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2F4918B-DF67-5AF3-DE62-EC2F12FF85AD}"/>
              </a:ext>
            </a:extLst>
          </p:cNvPr>
          <p:cNvSpPr>
            <a:spLocks noGrp="1"/>
          </p:cNvSpPr>
          <p:nvPr>
            <p:ph idx="1"/>
          </p:nvPr>
        </p:nvSpPr>
        <p:spPr>
          <a:xfrm>
            <a:off x="572493" y="2071316"/>
            <a:ext cx="3712494" cy="4119172"/>
          </a:xfrm>
        </p:spPr>
        <p:txBody>
          <a:bodyPr anchor="t">
            <a:normAutofit/>
          </a:bodyPr>
          <a:lstStyle/>
          <a:p>
            <a:r>
              <a:rPr lang="en-US" sz="2200" dirty="0"/>
              <a:t>The only place in the network having non-linearity</a:t>
            </a:r>
          </a:p>
          <a:p>
            <a:r>
              <a:rPr lang="en-US" sz="2200" dirty="0"/>
              <a:t>Enhances the model’s capacity to represent complex, non-linear transformations</a:t>
            </a:r>
          </a:p>
          <a:p>
            <a:r>
              <a:rPr lang="en-US" sz="2200" dirty="0"/>
              <a:t>Has most of the model weights</a:t>
            </a:r>
          </a:p>
        </p:txBody>
      </p:sp>
      <p:grpSp>
        <p:nvGrpSpPr>
          <p:cNvPr id="280" name="Group 279">
            <a:extLst>
              <a:ext uri="{FF2B5EF4-FFF2-40B4-BE49-F238E27FC236}">
                <a16:creationId xmlns:a16="http://schemas.microsoft.com/office/drawing/2014/main" id="{4D263CA0-975B-ABD3-9128-0A611FAA4640}"/>
              </a:ext>
            </a:extLst>
          </p:cNvPr>
          <p:cNvGrpSpPr/>
          <p:nvPr/>
        </p:nvGrpSpPr>
        <p:grpSpPr>
          <a:xfrm>
            <a:off x="4443573" y="2071318"/>
            <a:ext cx="7376131" cy="3969888"/>
            <a:chOff x="3140764" y="2214973"/>
            <a:chExt cx="8345036" cy="4265342"/>
          </a:xfrm>
        </p:grpSpPr>
        <p:grpSp>
          <p:nvGrpSpPr>
            <p:cNvPr id="268" name="Group 267">
              <a:extLst>
                <a:ext uri="{FF2B5EF4-FFF2-40B4-BE49-F238E27FC236}">
                  <a16:creationId xmlns:a16="http://schemas.microsoft.com/office/drawing/2014/main" id="{738D179E-8159-60EA-7FCD-3AF73D1EBB24}"/>
                </a:ext>
              </a:extLst>
            </p:cNvPr>
            <p:cNvGrpSpPr/>
            <p:nvPr/>
          </p:nvGrpSpPr>
          <p:grpSpPr>
            <a:xfrm>
              <a:off x="3140764" y="2214973"/>
              <a:ext cx="8345036" cy="4265342"/>
              <a:chOff x="3140764" y="2214973"/>
              <a:chExt cx="8345036" cy="4265342"/>
            </a:xfrm>
          </p:grpSpPr>
          <p:sp>
            <p:nvSpPr>
              <p:cNvPr id="4" name="Rectangle: Rounded Corners 3">
                <a:extLst>
                  <a:ext uri="{FF2B5EF4-FFF2-40B4-BE49-F238E27FC236}">
                    <a16:creationId xmlns:a16="http://schemas.microsoft.com/office/drawing/2014/main" id="{5B90EF72-ADB8-C35F-3F9F-20806145A910}"/>
                  </a:ext>
                </a:extLst>
              </p:cNvPr>
              <p:cNvSpPr/>
              <p:nvPr/>
            </p:nvSpPr>
            <p:spPr>
              <a:xfrm>
                <a:off x="4035793" y="2214973"/>
                <a:ext cx="6346560" cy="4265342"/>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2000">
                  <a:solidFill>
                    <a:schemeClr val="tx1"/>
                  </a:solidFill>
                </a:endParaRPr>
              </a:p>
            </p:txBody>
          </p:sp>
          <p:grpSp>
            <p:nvGrpSpPr>
              <p:cNvPr id="21" name="Group 20">
                <a:extLst>
                  <a:ext uri="{FF2B5EF4-FFF2-40B4-BE49-F238E27FC236}">
                    <a16:creationId xmlns:a16="http://schemas.microsoft.com/office/drawing/2014/main" id="{5FDCE4A9-70C9-AEA1-3CF9-E1168425594F}"/>
                  </a:ext>
                </a:extLst>
              </p:cNvPr>
              <p:cNvGrpSpPr/>
              <p:nvPr/>
            </p:nvGrpSpPr>
            <p:grpSpPr>
              <a:xfrm>
                <a:off x="3140764" y="3682448"/>
                <a:ext cx="864706" cy="1936475"/>
                <a:chOff x="3140764" y="3682448"/>
                <a:chExt cx="864706" cy="1936475"/>
              </a:xfrm>
            </p:grpSpPr>
            <p:cxnSp>
              <p:nvCxnSpPr>
                <p:cNvPr id="7" name="Straight Arrow Connector 6">
                  <a:extLst>
                    <a:ext uri="{FF2B5EF4-FFF2-40B4-BE49-F238E27FC236}">
                      <a16:creationId xmlns:a16="http://schemas.microsoft.com/office/drawing/2014/main" id="{AF56F0BF-2226-5B7D-0782-348951443D1D}"/>
                    </a:ext>
                  </a:extLst>
                </p:cNvPr>
                <p:cNvCxnSpPr/>
                <p:nvPr/>
              </p:nvCxnSpPr>
              <p:spPr>
                <a:xfrm>
                  <a:off x="3140765" y="3682448"/>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1EEA222-F35F-BA51-5AD7-800B0ED9CCA7}"/>
                    </a:ext>
                  </a:extLst>
                </p:cNvPr>
                <p:cNvCxnSpPr/>
                <p:nvPr/>
              </p:nvCxnSpPr>
              <p:spPr>
                <a:xfrm>
                  <a:off x="3140765" y="3854726"/>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30BCDE6-733A-8B19-680C-58876B2FD4EC}"/>
                    </a:ext>
                  </a:extLst>
                </p:cNvPr>
                <p:cNvCxnSpPr/>
                <p:nvPr/>
              </p:nvCxnSpPr>
              <p:spPr>
                <a:xfrm>
                  <a:off x="3140765" y="4043570"/>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B047B69-4D8C-48FF-0CAC-AAEDB83EECDA}"/>
                    </a:ext>
                  </a:extLst>
                </p:cNvPr>
                <p:cNvCxnSpPr/>
                <p:nvPr/>
              </p:nvCxnSpPr>
              <p:spPr>
                <a:xfrm>
                  <a:off x="3140765" y="4215848"/>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C4437B0-8D78-870E-0AA9-4866258DDC39}"/>
                    </a:ext>
                  </a:extLst>
                </p:cNvPr>
                <p:cNvCxnSpPr/>
                <p:nvPr/>
              </p:nvCxnSpPr>
              <p:spPr>
                <a:xfrm>
                  <a:off x="3140764" y="4376531"/>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87C70B9-8970-D87B-DF6B-223B11EC3565}"/>
                    </a:ext>
                  </a:extLst>
                </p:cNvPr>
                <p:cNvCxnSpPr/>
                <p:nvPr/>
              </p:nvCxnSpPr>
              <p:spPr>
                <a:xfrm>
                  <a:off x="3140764" y="4548809"/>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BEED0B-7B88-F055-E9B5-86C2F6728AB6}"/>
                    </a:ext>
                  </a:extLst>
                </p:cNvPr>
                <p:cNvCxnSpPr/>
                <p:nvPr/>
              </p:nvCxnSpPr>
              <p:spPr>
                <a:xfrm>
                  <a:off x="3140764" y="4737653"/>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6A51D4D-D635-A235-440D-6D0D04ED1BCF}"/>
                    </a:ext>
                  </a:extLst>
                </p:cNvPr>
                <p:cNvCxnSpPr/>
                <p:nvPr/>
              </p:nvCxnSpPr>
              <p:spPr>
                <a:xfrm>
                  <a:off x="3140764" y="4909931"/>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55240FF-A632-0394-B7A8-D980E332AB5A}"/>
                    </a:ext>
                  </a:extLst>
                </p:cNvPr>
                <p:cNvCxnSpPr/>
                <p:nvPr/>
              </p:nvCxnSpPr>
              <p:spPr>
                <a:xfrm>
                  <a:off x="3140764" y="5085523"/>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CEC859-6C1D-6FF5-61EA-E373CCD95AFA}"/>
                    </a:ext>
                  </a:extLst>
                </p:cNvPr>
                <p:cNvCxnSpPr/>
                <p:nvPr/>
              </p:nvCxnSpPr>
              <p:spPr>
                <a:xfrm>
                  <a:off x="3140764" y="5257801"/>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A5B3D80-D4C4-D217-EE67-9FF63F605D02}"/>
                    </a:ext>
                  </a:extLst>
                </p:cNvPr>
                <p:cNvCxnSpPr/>
                <p:nvPr/>
              </p:nvCxnSpPr>
              <p:spPr>
                <a:xfrm>
                  <a:off x="3140764" y="5446645"/>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CD759F1-F8C7-177B-24C0-63EF5B26D3FE}"/>
                    </a:ext>
                  </a:extLst>
                </p:cNvPr>
                <p:cNvCxnSpPr/>
                <p:nvPr/>
              </p:nvCxnSpPr>
              <p:spPr>
                <a:xfrm>
                  <a:off x="3140764" y="5618923"/>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54F1AF97-ABAE-53D7-7AEC-60B1FBDE4B53}"/>
                  </a:ext>
                </a:extLst>
              </p:cNvPr>
              <p:cNvGrpSpPr/>
              <p:nvPr/>
            </p:nvGrpSpPr>
            <p:grpSpPr>
              <a:xfrm>
                <a:off x="10621094" y="3603016"/>
                <a:ext cx="864706" cy="1936475"/>
                <a:chOff x="3140764" y="3682448"/>
                <a:chExt cx="864706" cy="1936475"/>
              </a:xfrm>
            </p:grpSpPr>
            <p:cxnSp>
              <p:nvCxnSpPr>
                <p:cNvPr id="23" name="Straight Arrow Connector 22">
                  <a:extLst>
                    <a:ext uri="{FF2B5EF4-FFF2-40B4-BE49-F238E27FC236}">
                      <a16:creationId xmlns:a16="http://schemas.microsoft.com/office/drawing/2014/main" id="{EEF4D711-6B34-D492-D596-6C3511C3F77A}"/>
                    </a:ext>
                  </a:extLst>
                </p:cNvPr>
                <p:cNvCxnSpPr/>
                <p:nvPr/>
              </p:nvCxnSpPr>
              <p:spPr>
                <a:xfrm>
                  <a:off x="3140765" y="3682448"/>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801C9EA-95C6-A48D-D673-E30C1ED3A4C8}"/>
                    </a:ext>
                  </a:extLst>
                </p:cNvPr>
                <p:cNvCxnSpPr/>
                <p:nvPr/>
              </p:nvCxnSpPr>
              <p:spPr>
                <a:xfrm>
                  <a:off x="3140765" y="3854726"/>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7385DF4-C9D1-CFA4-755A-096CBC79E45B}"/>
                    </a:ext>
                  </a:extLst>
                </p:cNvPr>
                <p:cNvCxnSpPr/>
                <p:nvPr/>
              </p:nvCxnSpPr>
              <p:spPr>
                <a:xfrm>
                  <a:off x="3140765" y="4043570"/>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0D7C814-79AC-45AC-2C09-50FB7DEE04CD}"/>
                    </a:ext>
                  </a:extLst>
                </p:cNvPr>
                <p:cNvCxnSpPr/>
                <p:nvPr/>
              </p:nvCxnSpPr>
              <p:spPr>
                <a:xfrm>
                  <a:off x="3140765" y="4215848"/>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F7B3A4C-25D6-A31D-806A-3C4D60E08C04}"/>
                    </a:ext>
                  </a:extLst>
                </p:cNvPr>
                <p:cNvCxnSpPr/>
                <p:nvPr/>
              </p:nvCxnSpPr>
              <p:spPr>
                <a:xfrm>
                  <a:off x="3140764" y="4376531"/>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5CDCC4F-30CA-87CD-58E5-373F7F016951}"/>
                    </a:ext>
                  </a:extLst>
                </p:cNvPr>
                <p:cNvCxnSpPr/>
                <p:nvPr/>
              </p:nvCxnSpPr>
              <p:spPr>
                <a:xfrm>
                  <a:off x="3140764" y="4548809"/>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F1826E9-1C19-671E-78D9-17F041472AA3}"/>
                    </a:ext>
                  </a:extLst>
                </p:cNvPr>
                <p:cNvCxnSpPr/>
                <p:nvPr/>
              </p:nvCxnSpPr>
              <p:spPr>
                <a:xfrm>
                  <a:off x="3140764" y="4737653"/>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5EDE8C7-74CA-8916-9947-59C41F545128}"/>
                    </a:ext>
                  </a:extLst>
                </p:cNvPr>
                <p:cNvCxnSpPr/>
                <p:nvPr/>
              </p:nvCxnSpPr>
              <p:spPr>
                <a:xfrm>
                  <a:off x="3140764" y="4909931"/>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6B7F39E-9909-F66F-F9B0-E3F9DB316552}"/>
                    </a:ext>
                  </a:extLst>
                </p:cNvPr>
                <p:cNvCxnSpPr/>
                <p:nvPr/>
              </p:nvCxnSpPr>
              <p:spPr>
                <a:xfrm>
                  <a:off x="3140764" y="5085523"/>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F4451EC-EE57-B064-8C63-D898EBD6318E}"/>
                    </a:ext>
                  </a:extLst>
                </p:cNvPr>
                <p:cNvCxnSpPr/>
                <p:nvPr/>
              </p:nvCxnSpPr>
              <p:spPr>
                <a:xfrm>
                  <a:off x="3140764" y="5257801"/>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0F5996F-FCF6-8BAD-9585-9325887CD691}"/>
                    </a:ext>
                  </a:extLst>
                </p:cNvPr>
                <p:cNvCxnSpPr/>
                <p:nvPr/>
              </p:nvCxnSpPr>
              <p:spPr>
                <a:xfrm>
                  <a:off x="3140764" y="5446645"/>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9C2DE09-2CA6-E3CB-4641-2B5B858AEA4D}"/>
                    </a:ext>
                  </a:extLst>
                </p:cNvPr>
                <p:cNvCxnSpPr/>
                <p:nvPr/>
              </p:nvCxnSpPr>
              <p:spPr>
                <a:xfrm>
                  <a:off x="3140764" y="5618923"/>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6" name="Rectangle: Rounded Corners 35">
                <a:extLst>
                  <a:ext uri="{FF2B5EF4-FFF2-40B4-BE49-F238E27FC236}">
                    <a16:creationId xmlns:a16="http://schemas.microsoft.com/office/drawing/2014/main" id="{7E8AE335-5CC9-6B2E-4784-02297E67926A}"/>
                  </a:ext>
                </a:extLst>
              </p:cNvPr>
              <p:cNvSpPr/>
              <p:nvPr/>
            </p:nvSpPr>
            <p:spPr>
              <a:xfrm>
                <a:off x="4552122" y="2976770"/>
                <a:ext cx="939248" cy="6510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Head 1</a:t>
                </a:r>
                <a:endParaRPr lang="en-CA" dirty="0">
                  <a:solidFill>
                    <a:schemeClr val="tx1"/>
                  </a:solidFill>
                </a:endParaRPr>
              </a:p>
            </p:txBody>
          </p:sp>
          <p:sp>
            <p:nvSpPr>
              <p:cNvPr id="37" name="Rectangle: Rounded Corners 36">
                <a:extLst>
                  <a:ext uri="{FF2B5EF4-FFF2-40B4-BE49-F238E27FC236}">
                    <a16:creationId xmlns:a16="http://schemas.microsoft.com/office/drawing/2014/main" id="{74B9EFCB-A4C9-4103-8549-B5A9893BCF21}"/>
                  </a:ext>
                </a:extLst>
              </p:cNvPr>
              <p:cNvSpPr/>
              <p:nvPr/>
            </p:nvSpPr>
            <p:spPr>
              <a:xfrm>
                <a:off x="4552122" y="3805395"/>
                <a:ext cx="939248" cy="6510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Head 2</a:t>
                </a:r>
                <a:endParaRPr lang="en-CA" dirty="0">
                  <a:solidFill>
                    <a:schemeClr val="tx1"/>
                  </a:solidFill>
                </a:endParaRPr>
              </a:p>
            </p:txBody>
          </p:sp>
          <p:sp>
            <p:nvSpPr>
              <p:cNvPr id="38" name="Rectangle: Rounded Corners 37">
                <a:extLst>
                  <a:ext uri="{FF2B5EF4-FFF2-40B4-BE49-F238E27FC236}">
                    <a16:creationId xmlns:a16="http://schemas.microsoft.com/office/drawing/2014/main" id="{2FF6E0D4-3228-D588-EBBD-FBD7D7401038}"/>
                  </a:ext>
                </a:extLst>
              </p:cNvPr>
              <p:cNvSpPr/>
              <p:nvPr/>
            </p:nvSpPr>
            <p:spPr>
              <a:xfrm>
                <a:off x="4552122" y="4634020"/>
                <a:ext cx="939248" cy="6510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Head 3</a:t>
                </a:r>
                <a:endParaRPr lang="en-CA" dirty="0">
                  <a:solidFill>
                    <a:schemeClr val="tx1"/>
                  </a:solidFill>
                </a:endParaRPr>
              </a:p>
            </p:txBody>
          </p:sp>
          <p:sp>
            <p:nvSpPr>
              <p:cNvPr id="39" name="Rectangle: Rounded Corners 38">
                <a:extLst>
                  <a:ext uri="{FF2B5EF4-FFF2-40B4-BE49-F238E27FC236}">
                    <a16:creationId xmlns:a16="http://schemas.microsoft.com/office/drawing/2014/main" id="{261A19C4-CA2D-99D2-EF56-407BA8C4093F}"/>
                  </a:ext>
                </a:extLst>
              </p:cNvPr>
              <p:cNvSpPr/>
              <p:nvPr/>
            </p:nvSpPr>
            <p:spPr>
              <a:xfrm>
                <a:off x="4552122" y="5628281"/>
                <a:ext cx="939248" cy="65101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Head h</a:t>
                </a:r>
                <a:endParaRPr lang="en-CA" dirty="0">
                  <a:solidFill>
                    <a:schemeClr val="tx1"/>
                  </a:solidFill>
                </a:endParaRPr>
              </a:p>
            </p:txBody>
          </p:sp>
          <p:grpSp>
            <p:nvGrpSpPr>
              <p:cNvPr id="110" name="Group 109">
                <a:extLst>
                  <a:ext uri="{FF2B5EF4-FFF2-40B4-BE49-F238E27FC236}">
                    <a16:creationId xmlns:a16="http://schemas.microsoft.com/office/drawing/2014/main" id="{1CD46B4F-C656-84CD-5880-54350B066790}"/>
                  </a:ext>
                </a:extLst>
              </p:cNvPr>
              <p:cNvGrpSpPr/>
              <p:nvPr/>
            </p:nvGrpSpPr>
            <p:grpSpPr>
              <a:xfrm>
                <a:off x="4035793" y="3160643"/>
                <a:ext cx="516329" cy="2962647"/>
                <a:chOff x="4035793" y="3160643"/>
                <a:chExt cx="516329" cy="2962647"/>
              </a:xfrm>
            </p:grpSpPr>
            <p:cxnSp>
              <p:nvCxnSpPr>
                <p:cNvPr id="41" name="Straight Arrow Connector 40">
                  <a:extLst>
                    <a:ext uri="{FF2B5EF4-FFF2-40B4-BE49-F238E27FC236}">
                      <a16:creationId xmlns:a16="http://schemas.microsoft.com/office/drawing/2014/main" id="{AC1A47FF-442A-9178-DC9E-06020CB74838}"/>
                    </a:ext>
                  </a:extLst>
                </p:cNvPr>
                <p:cNvCxnSpPr/>
                <p:nvPr/>
              </p:nvCxnSpPr>
              <p:spPr>
                <a:xfrm flipV="1">
                  <a:off x="4052200" y="3160643"/>
                  <a:ext cx="460165" cy="52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9CD08D5-2BAE-C9EF-87D6-A00324DA859F}"/>
                    </a:ext>
                  </a:extLst>
                </p:cNvPr>
                <p:cNvCxnSpPr>
                  <a:endCxn id="36" idx="1"/>
                </p:cNvCxnSpPr>
                <p:nvPr/>
              </p:nvCxnSpPr>
              <p:spPr>
                <a:xfrm flipV="1">
                  <a:off x="4035793" y="3302277"/>
                  <a:ext cx="516329" cy="552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2A41B20-F3D0-B51D-777B-C68805CD484F}"/>
                    </a:ext>
                  </a:extLst>
                </p:cNvPr>
                <p:cNvCxnSpPr>
                  <a:cxnSpLocks/>
                </p:cNvCxnSpPr>
                <p:nvPr/>
              </p:nvCxnSpPr>
              <p:spPr>
                <a:xfrm flipV="1">
                  <a:off x="4052200" y="3564835"/>
                  <a:ext cx="499922" cy="478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37C2F9E-080E-8EDF-6B6B-16EF140FA3AD}"/>
                    </a:ext>
                  </a:extLst>
                </p:cNvPr>
                <p:cNvCxnSpPr>
                  <a:cxnSpLocks/>
                </p:cNvCxnSpPr>
                <p:nvPr/>
              </p:nvCxnSpPr>
              <p:spPr>
                <a:xfrm flipV="1">
                  <a:off x="4052200" y="3989691"/>
                  <a:ext cx="453191" cy="226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4A1C682-4D40-0BA6-87A3-936548072169}"/>
                    </a:ext>
                  </a:extLst>
                </p:cNvPr>
                <p:cNvCxnSpPr>
                  <a:cxnSpLocks/>
                  <a:endCxn id="37" idx="1"/>
                </p:cNvCxnSpPr>
                <p:nvPr/>
              </p:nvCxnSpPr>
              <p:spPr>
                <a:xfrm flipV="1">
                  <a:off x="4052200" y="4130902"/>
                  <a:ext cx="499922" cy="244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128845E-E0C7-2E6F-28AA-2ECC3BED7DD7}"/>
                    </a:ext>
                  </a:extLst>
                </p:cNvPr>
                <p:cNvCxnSpPr>
                  <a:cxnSpLocks/>
                </p:cNvCxnSpPr>
                <p:nvPr/>
              </p:nvCxnSpPr>
              <p:spPr>
                <a:xfrm flipV="1">
                  <a:off x="4052199" y="4375735"/>
                  <a:ext cx="460166" cy="177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9F91D1F-5065-8195-74D4-71D843D7412A}"/>
                    </a:ext>
                  </a:extLst>
                </p:cNvPr>
                <p:cNvCxnSpPr/>
                <p:nvPr/>
              </p:nvCxnSpPr>
              <p:spPr>
                <a:xfrm>
                  <a:off x="4052199" y="4737653"/>
                  <a:ext cx="460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18674D1-CFA3-B4FA-3D44-EE8A937ED2F3}"/>
                    </a:ext>
                  </a:extLst>
                </p:cNvPr>
                <p:cNvCxnSpPr>
                  <a:endCxn id="38" idx="1"/>
                </p:cNvCxnSpPr>
                <p:nvPr/>
              </p:nvCxnSpPr>
              <p:spPr>
                <a:xfrm>
                  <a:off x="4052199" y="4909931"/>
                  <a:ext cx="4104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20160A2-68D6-D2F3-8139-385EE9548A43}"/>
                    </a:ext>
                  </a:extLst>
                </p:cNvPr>
                <p:cNvCxnSpPr/>
                <p:nvPr/>
              </p:nvCxnSpPr>
              <p:spPr>
                <a:xfrm>
                  <a:off x="4035793" y="5085523"/>
                  <a:ext cx="4765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3859C5B-0666-08B6-6220-3527F970426A}"/>
                    </a:ext>
                  </a:extLst>
                </p:cNvPr>
                <p:cNvCxnSpPr/>
                <p:nvPr/>
              </p:nvCxnSpPr>
              <p:spPr>
                <a:xfrm>
                  <a:off x="4052199" y="5257801"/>
                  <a:ext cx="499923" cy="41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7007197-141C-296E-5564-25F861C8335C}"/>
                    </a:ext>
                  </a:extLst>
                </p:cNvPr>
                <p:cNvCxnSpPr/>
                <p:nvPr/>
              </p:nvCxnSpPr>
              <p:spPr>
                <a:xfrm>
                  <a:off x="4052199" y="5457008"/>
                  <a:ext cx="453192" cy="424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3B8BE53-6C5E-AC7D-91B5-6EEBA1A950E6}"/>
                    </a:ext>
                  </a:extLst>
                </p:cNvPr>
                <p:cNvCxnSpPr/>
                <p:nvPr/>
              </p:nvCxnSpPr>
              <p:spPr>
                <a:xfrm>
                  <a:off x="4075565" y="5647007"/>
                  <a:ext cx="429826" cy="476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9" name="Rectangle: Rounded Corners 68">
                <a:extLst>
                  <a:ext uri="{FF2B5EF4-FFF2-40B4-BE49-F238E27FC236}">
                    <a16:creationId xmlns:a16="http://schemas.microsoft.com/office/drawing/2014/main" id="{1B271C79-3523-97BA-E7E1-19AFB2AC1FAF}"/>
                  </a:ext>
                </a:extLst>
              </p:cNvPr>
              <p:cNvSpPr/>
              <p:nvPr/>
            </p:nvSpPr>
            <p:spPr>
              <a:xfrm rot="5400000">
                <a:off x="5176725" y="4327970"/>
                <a:ext cx="2962649" cy="6279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Concat</a:t>
                </a:r>
                <a:r>
                  <a:rPr lang="en-US" dirty="0">
                    <a:solidFill>
                      <a:schemeClr val="tx1"/>
                    </a:solidFill>
                  </a:rPr>
                  <a:t> and project</a:t>
                </a:r>
                <a:endParaRPr lang="en-CA" dirty="0">
                  <a:solidFill>
                    <a:schemeClr val="tx1"/>
                  </a:solidFill>
                </a:endParaRPr>
              </a:p>
            </p:txBody>
          </p:sp>
          <p:cxnSp>
            <p:nvCxnSpPr>
              <p:cNvPr id="71" name="Straight Arrow Connector 70">
                <a:extLst>
                  <a:ext uri="{FF2B5EF4-FFF2-40B4-BE49-F238E27FC236}">
                    <a16:creationId xmlns:a16="http://schemas.microsoft.com/office/drawing/2014/main" id="{AF3455FD-59B3-5EA9-2933-23B162C7FD05}"/>
                  </a:ext>
                </a:extLst>
              </p:cNvPr>
              <p:cNvCxnSpPr/>
              <p:nvPr/>
            </p:nvCxnSpPr>
            <p:spPr>
              <a:xfrm>
                <a:off x="5531127" y="3101009"/>
                <a:ext cx="824947" cy="273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E0E5573-CDCA-4CF8-E8F6-DF8D7E9F70FC}"/>
                  </a:ext>
                </a:extLst>
              </p:cNvPr>
              <p:cNvCxnSpPr>
                <a:stCxn id="36" idx="3"/>
              </p:cNvCxnSpPr>
              <p:nvPr/>
            </p:nvCxnSpPr>
            <p:spPr>
              <a:xfrm>
                <a:off x="5491370" y="3302277"/>
                <a:ext cx="812924" cy="262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0A67881-1ACA-8668-1ED5-B79B9E32B329}"/>
                  </a:ext>
                </a:extLst>
              </p:cNvPr>
              <p:cNvCxnSpPr/>
              <p:nvPr/>
            </p:nvCxnSpPr>
            <p:spPr>
              <a:xfrm>
                <a:off x="5531127" y="3483666"/>
                <a:ext cx="766193" cy="297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FA73A23-D074-7FC8-1028-7DC5CDFE0E57}"/>
                  </a:ext>
                </a:extLst>
              </p:cNvPr>
              <p:cNvCxnSpPr>
                <a:cxnSpLocks/>
              </p:cNvCxnSpPr>
              <p:nvPr/>
            </p:nvCxnSpPr>
            <p:spPr>
              <a:xfrm>
                <a:off x="5484396" y="3854726"/>
                <a:ext cx="859654" cy="188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A582125-0A65-0DEE-40E4-1EE8E3B734E1}"/>
                  </a:ext>
                </a:extLst>
              </p:cNvPr>
              <p:cNvCxnSpPr>
                <a:cxnSpLocks/>
                <a:stCxn id="37" idx="3"/>
              </p:cNvCxnSpPr>
              <p:nvPr/>
            </p:nvCxnSpPr>
            <p:spPr>
              <a:xfrm>
                <a:off x="5491370" y="4130902"/>
                <a:ext cx="812924" cy="173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19E88D4-9C11-F9FA-0924-E72EF5BBFAF1}"/>
                  </a:ext>
                </a:extLst>
              </p:cNvPr>
              <p:cNvCxnSpPr>
                <a:cxnSpLocks/>
              </p:cNvCxnSpPr>
              <p:nvPr/>
            </p:nvCxnSpPr>
            <p:spPr>
              <a:xfrm>
                <a:off x="5484396" y="4375735"/>
                <a:ext cx="859654" cy="173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9D1A416A-095F-8E63-6F15-3C1539030A1C}"/>
                  </a:ext>
                </a:extLst>
              </p:cNvPr>
              <p:cNvCxnSpPr/>
              <p:nvPr/>
            </p:nvCxnSpPr>
            <p:spPr>
              <a:xfrm>
                <a:off x="5531127" y="4800600"/>
                <a:ext cx="812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282BFB4-D360-756C-DB36-7AEE96D08732}"/>
                  </a:ext>
                </a:extLst>
              </p:cNvPr>
              <p:cNvCxnSpPr>
                <a:stCxn id="38" idx="3"/>
              </p:cNvCxnSpPr>
              <p:nvPr/>
            </p:nvCxnSpPr>
            <p:spPr>
              <a:xfrm>
                <a:off x="5491370" y="4959527"/>
                <a:ext cx="864704" cy="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472E19F-F002-958F-3572-9649A54AE7D7}"/>
                  </a:ext>
                </a:extLst>
              </p:cNvPr>
              <p:cNvCxnSpPr/>
              <p:nvPr/>
            </p:nvCxnSpPr>
            <p:spPr>
              <a:xfrm>
                <a:off x="5531127" y="5176456"/>
                <a:ext cx="812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A2F3564-CAA4-FE0D-75F7-C43B71CFCA28}"/>
                  </a:ext>
                </a:extLst>
              </p:cNvPr>
              <p:cNvCxnSpPr/>
              <p:nvPr/>
            </p:nvCxnSpPr>
            <p:spPr>
              <a:xfrm flipV="1">
                <a:off x="5484396" y="5506278"/>
                <a:ext cx="852681" cy="198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774DA15-3291-0B51-F8C4-B33CDCB34A05}"/>
                  </a:ext>
                </a:extLst>
              </p:cNvPr>
              <p:cNvCxnSpPr>
                <a:stCxn id="39" idx="3"/>
              </p:cNvCxnSpPr>
              <p:nvPr/>
            </p:nvCxnSpPr>
            <p:spPr>
              <a:xfrm flipV="1">
                <a:off x="5491370" y="5704962"/>
                <a:ext cx="852680" cy="248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648380F-BD99-5B3B-DEE7-95B595A1E46C}"/>
                  </a:ext>
                </a:extLst>
              </p:cNvPr>
              <p:cNvCxnSpPr/>
              <p:nvPr/>
            </p:nvCxnSpPr>
            <p:spPr>
              <a:xfrm flipV="1">
                <a:off x="5531127" y="5903745"/>
                <a:ext cx="773166" cy="219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0CA7F480-B4BE-3B11-E3F8-1F86C49E4BCB}"/>
                  </a:ext>
                </a:extLst>
              </p:cNvPr>
              <p:cNvGrpSpPr/>
              <p:nvPr/>
            </p:nvGrpSpPr>
            <p:grpSpPr>
              <a:xfrm>
                <a:off x="7036416" y="3619532"/>
                <a:ext cx="864706" cy="1936475"/>
                <a:chOff x="3140764" y="3682448"/>
                <a:chExt cx="864706" cy="1936475"/>
              </a:xfrm>
            </p:grpSpPr>
            <p:cxnSp>
              <p:nvCxnSpPr>
                <p:cNvPr id="98" name="Straight Arrow Connector 97">
                  <a:extLst>
                    <a:ext uri="{FF2B5EF4-FFF2-40B4-BE49-F238E27FC236}">
                      <a16:creationId xmlns:a16="http://schemas.microsoft.com/office/drawing/2014/main" id="{A994BD36-BA50-3659-15CE-6B205ED671C5}"/>
                    </a:ext>
                  </a:extLst>
                </p:cNvPr>
                <p:cNvCxnSpPr/>
                <p:nvPr/>
              </p:nvCxnSpPr>
              <p:spPr>
                <a:xfrm>
                  <a:off x="3140765" y="3682448"/>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6F35B71B-34DB-84D9-502A-822136400FA3}"/>
                    </a:ext>
                  </a:extLst>
                </p:cNvPr>
                <p:cNvCxnSpPr/>
                <p:nvPr/>
              </p:nvCxnSpPr>
              <p:spPr>
                <a:xfrm>
                  <a:off x="3140765" y="3854726"/>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3C720FF-5A4C-FF22-C8DF-F183AB29DE16}"/>
                    </a:ext>
                  </a:extLst>
                </p:cNvPr>
                <p:cNvCxnSpPr/>
                <p:nvPr/>
              </p:nvCxnSpPr>
              <p:spPr>
                <a:xfrm>
                  <a:off x="3140765" y="4043570"/>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51A46382-A792-6C10-E34B-967788827E91}"/>
                    </a:ext>
                  </a:extLst>
                </p:cNvPr>
                <p:cNvCxnSpPr/>
                <p:nvPr/>
              </p:nvCxnSpPr>
              <p:spPr>
                <a:xfrm>
                  <a:off x="3140765" y="4215848"/>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EE31928-178B-1B25-EA43-60A323C6AE91}"/>
                    </a:ext>
                  </a:extLst>
                </p:cNvPr>
                <p:cNvCxnSpPr/>
                <p:nvPr/>
              </p:nvCxnSpPr>
              <p:spPr>
                <a:xfrm>
                  <a:off x="3140764" y="4376531"/>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2D289FF-B668-D5D0-6CA8-039B8559EA0D}"/>
                    </a:ext>
                  </a:extLst>
                </p:cNvPr>
                <p:cNvCxnSpPr/>
                <p:nvPr/>
              </p:nvCxnSpPr>
              <p:spPr>
                <a:xfrm>
                  <a:off x="3140764" y="4548809"/>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096F632A-EC44-3CE1-9E64-DDFD607605EF}"/>
                    </a:ext>
                  </a:extLst>
                </p:cNvPr>
                <p:cNvCxnSpPr/>
                <p:nvPr/>
              </p:nvCxnSpPr>
              <p:spPr>
                <a:xfrm>
                  <a:off x="3140764" y="4737653"/>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584A4C5-7A57-1FA3-F4DE-A86F0A2BE505}"/>
                    </a:ext>
                  </a:extLst>
                </p:cNvPr>
                <p:cNvCxnSpPr/>
                <p:nvPr/>
              </p:nvCxnSpPr>
              <p:spPr>
                <a:xfrm>
                  <a:off x="3140764" y="4909931"/>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50B64D61-4C9F-F48A-4D51-65E6752253AF}"/>
                    </a:ext>
                  </a:extLst>
                </p:cNvPr>
                <p:cNvCxnSpPr/>
                <p:nvPr/>
              </p:nvCxnSpPr>
              <p:spPr>
                <a:xfrm>
                  <a:off x="3140764" y="5085523"/>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37246FD-3D5E-7CAE-CB94-F406D5E2F731}"/>
                    </a:ext>
                  </a:extLst>
                </p:cNvPr>
                <p:cNvCxnSpPr/>
                <p:nvPr/>
              </p:nvCxnSpPr>
              <p:spPr>
                <a:xfrm>
                  <a:off x="3140764" y="5257801"/>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3A060C31-67AC-61AC-E85D-4A941DA8755B}"/>
                    </a:ext>
                  </a:extLst>
                </p:cNvPr>
                <p:cNvCxnSpPr/>
                <p:nvPr/>
              </p:nvCxnSpPr>
              <p:spPr>
                <a:xfrm>
                  <a:off x="3140764" y="5446645"/>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41EFB0C2-C842-4BF5-6C1A-D5DAB20CA672}"/>
                    </a:ext>
                  </a:extLst>
                </p:cNvPr>
                <p:cNvCxnSpPr/>
                <p:nvPr/>
              </p:nvCxnSpPr>
              <p:spPr>
                <a:xfrm>
                  <a:off x="3140764" y="5618923"/>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3AEFECA8-E236-8A81-2658-D1615F19E454}"/>
                  </a:ext>
                </a:extLst>
              </p:cNvPr>
              <p:cNvGrpSpPr/>
              <p:nvPr/>
            </p:nvGrpSpPr>
            <p:grpSpPr>
              <a:xfrm>
                <a:off x="9391404" y="3597133"/>
                <a:ext cx="864706" cy="1936475"/>
                <a:chOff x="3140764" y="3682448"/>
                <a:chExt cx="864706" cy="1936475"/>
              </a:xfrm>
            </p:grpSpPr>
            <p:cxnSp>
              <p:nvCxnSpPr>
                <p:cNvPr id="172" name="Straight Arrow Connector 171">
                  <a:extLst>
                    <a:ext uri="{FF2B5EF4-FFF2-40B4-BE49-F238E27FC236}">
                      <a16:creationId xmlns:a16="http://schemas.microsoft.com/office/drawing/2014/main" id="{791053DF-412B-9E85-3E3F-76475F7A7FDC}"/>
                    </a:ext>
                  </a:extLst>
                </p:cNvPr>
                <p:cNvCxnSpPr/>
                <p:nvPr/>
              </p:nvCxnSpPr>
              <p:spPr>
                <a:xfrm>
                  <a:off x="3140765" y="3682448"/>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EF833AD3-766B-2219-C3FA-2E9F144511BA}"/>
                    </a:ext>
                  </a:extLst>
                </p:cNvPr>
                <p:cNvCxnSpPr/>
                <p:nvPr/>
              </p:nvCxnSpPr>
              <p:spPr>
                <a:xfrm>
                  <a:off x="3140765" y="3854726"/>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A221E6AE-9708-2757-4B85-FEC5303F4D7F}"/>
                    </a:ext>
                  </a:extLst>
                </p:cNvPr>
                <p:cNvCxnSpPr/>
                <p:nvPr/>
              </p:nvCxnSpPr>
              <p:spPr>
                <a:xfrm>
                  <a:off x="3140765" y="4043570"/>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F50EB494-ACA2-A3C4-FBAB-D1B2A7E6CF83}"/>
                    </a:ext>
                  </a:extLst>
                </p:cNvPr>
                <p:cNvCxnSpPr/>
                <p:nvPr/>
              </p:nvCxnSpPr>
              <p:spPr>
                <a:xfrm>
                  <a:off x="3140765" y="4215848"/>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8815BA8B-0322-F29D-F3E6-B2AA7095CA4A}"/>
                    </a:ext>
                  </a:extLst>
                </p:cNvPr>
                <p:cNvCxnSpPr/>
                <p:nvPr/>
              </p:nvCxnSpPr>
              <p:spPr>
                <a:xfrm>
                  <a:off x="3140764" y="4376531"/>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125362B1-ACF0-9D2D-0921-6F18ADAF30BC}"/>
                    </a:ext>
                  </a:extLst>
                </p:cNvPr>
                <p:cNvCxnSpPr/>
                <p:nvPr/>
              </p:nvCxnSpPr>
              <p:spPr>
                <a:xfrm>
                  <a:off x="3140764" y="4548809"/>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2AB949D8-EF3C-B30F-F5D8-52D086019A39}"/>
                    </a:ext>
                  </a:extLst>
                </p:cNvPr>
                <p:cNvCxnSpPr/>
                <p:nvPr/>
              </p:nvCxnSpPr>
              <p:spPr>
                <a:xfrm>
                  <a:off x="3140764" y="4737653"/>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6925D8D2-0512-A747-EBDA-DC36271BBFE3}"/>
                    </a:ext>
                  </a:extLst>
                </p:cNvPr>
                <p:cNvCxnSpPr/>
                <p:nvPr/>
              </p:nvCxnSpPr>
              <p:spPr>
                <a:xfrm>
                  <a:off x="3140764" y="4909931"/>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199C9FA3-2C8A-CD47-7528-B59382A00871}"/>
                    </a:ext>
                  </a:extLst>
                </p:cNvPr>
                <p:cNvCxnSpPr/>
                <p:nvPr/>
              </p:nvCxnSpPr>
              <p:spPr>
                <a:xfrm>
                  <a:off x="3140764" y="5085523"/>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E6931098-EB3D-6DB3-D33E-9C79EC4D6A37}"/>
                    </a:ext>
                  </a:extLst>
                </p:cNvPr>
                <p:cNvCxnSpPr/>
                <p:nvPr/>
              </p:nvCxnSpPr>
              <p:spPr>
                <a:xfrm>
                  <a:off x="3140764" y="5257801"/>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EB066D2A-7612-C87D-81CF-140441080793}"/>
                    </a:ext>
                  </a:extLst>
                </p:cNvPr>
                <p:cNvCxnSpPr/>
                <p:nvPr/>
              </p:nvCxnSpPr>
              <p:spPr>
                <a:xfrm>
                  <a:off x="3140764" y="5446645"/>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2811A256-C4B7-DCFC-3DDD-AF7542589CFC}"/>
                    </a:ext>
                  </a:extLst>
                </p:cNvPr>
                <p:cNvCxnSpPr/>
                <p:nvPr/>
              </p:nvCxnSpPr>
              <p:spPr>
                <a:xfrm>
                  <a:off x="3140764" y="5618923"/>
                  <a:ext cx="8647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67" name="Group 266">
                <a:extLst>
                  <a:ext uri="{FF2B5EF4-FFF2-40B4-BE49-F238E27FC236}">
                    <a16:creationId xmlns:a16="http://schemas.microsoft.com/office/drawing/2014/main" id="{5E040D5E-E8AC-9E8D-62F9-832C24FE5566}"/>
                  </a:ext>
                </a:extLst>
              </p:cNvPr>
              <p:cNvGrpSpPr/>
              <p:nvPr/>
            </p:nvGrpSpPr>
            <p:grpSpPr>
              <a:xfrm>
                <a:off x="7929617" y="2981735"/>
                <a:ext cx="1345585" cy="3453867"/>
                <a:chOff x="7929617" y="2981735"/>
                <a:chExt cx="1345585" cy="3453867"/>
              </a:xfrm>
            </p:grpSpPr>
            <p:sp>
              <p:nvSpPr>
                <p:cNvPr id="146" name="Oval 145">
                  <a:extLst>
                    <a:ext uri="{FF2B5EF4-FFF2-40B4-BE49-F238E27FC236}">
                      <a16:creationId xmlns:a16="http://schemas.microsoft.com/office/drawing/2014/main" id="{AF0B4DFA-85CD-CDE6-17C3-99A1F79A58C5}"/>
                    </a:ext>
                  </a:extLst>
                </p:cNvPr>
                <p:cNvSpPr/>
                <p:nvPr/>
              </p:nvSpPr>
              <p:spPr>
                <a:xfrm>
                  <a:off x="8559094" y="6317991"/>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Oval 110">
                  <a:extLst>
                    <a:ext uri="{FF2B5EF4-FFF2-40B4-BE49-F238E27FC236}">
                      <a16:creationId xmlns:a16="http://schemas.microsoft.com/office/drawing/2014/main" id="{C2A60B46-0159-ADC4-781B-7A6E0708A434}"/>
                    </a:ext>
                  </a:extLst>
                </p:cNvPr>
                <p:cNvSpPr/>
                <p:nvPr/>
              </p:nvSpPr>
              <p:spPr>
                <a:xfrm>
                  <a:off x="7947851" y="3564835"/>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Oval 111">
                  <a:extLst>
                    <a:ext uri="{FF2B5EF4-FFF2-40B4-BE49-F238E27FC236}">
                      <a16:creationId xmlns:a16="http://schemas.microsoft.com/office/drawing/2014/main" id="{8917CC2F-F570-437C-42CD-EA8785EA3B34}"/>
                    </a:ext>
                  </a:extLst>
                </p:cNvPr>
                <p:cNvSpPr/>
                <p:nvPr/>
              </p:nvSpPr>
              <p:spPr>
                <a:xfrm>
                  <a:off x="7946195" y="3742085"/>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 name="Oval 112">
                  <a:extLst>
                    <a:ext uri="{FF2B5EF4-FFF2-40B4-BE49-F238E27FC236}">
                      <a16:creationId xmlns:a16="http://schemas.microsoft.com/office/drawing/2014/main" id="{0002873D-A5DE-D463-060D-7BCC752EF8A7}"/>
                    </a:ext>
                  </a:extLst>
                </p:cNvPr>
                <p:cNvSpPr/>
                <p:nvPr/>
              </p:nvSpPr>
              <p:spPr>
                <a:xfrm>
                  <a:off x="7949498" y="3919335"/>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 name="Oval 113">
                  <a:extLst>
                    <a:ext uri="{FF2B5EF4-FFF2-40B4-BE49-F238E27FC236}">
                      <a16:creationId xmlns:a16="http://schemas.microsoft.com/office/drawing/2014/main" id="{A1647C67-FBB9-36A4-EF24-75D6A5C18221}"/>
                    </a:ext>
                  </a:extLst>
                </p:cNvPr>
                <p:cNvSpPr/>
                <p:nvPr/>
              </p:nvSpPr>
              <p:spPr>
                <a:xfrm>
                  <a:off x="7944537" y="4098244"/>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 name="Oval 114">
                  <a:extLst>
                    <a:ext uri="{FF2B5EF4-FFF2-40B4-BE49-F238E27FC236}">
                      <a16:creationId xmlns:a16="http://schemas.microsoft.com/office/drawing/2014/main" id="{F8BE775C-46F8-60BD-3170-0AEF371FA2D9}"/>
                    </a:ext>
                  </a:extLst>
                </p:cNvPr>
                <p:cNvSpPr/>
                <p:nvPr/>
              </p:nvSpPr>
              <p:spPr>
                <a:xfrm>
                  <a:off x="7944533" y="4267207"/>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Oval 115">
                  <a:extLst>
                    <a:ext uri="{FF2B5EF4-FFF2-40B4-BE49-F238E27FC236}">
                      <a16:creationId xmlns:a16="http://schemas.microsoft.com/office/drawing/2014/main" id="{EE2F09C2-1608-4393-E094-26AB79F351AF}"/>
                    </a:ext>
                  </a:extLst>
                </p:cNvPr>
                <p:cNvSpPr/>
                <p:nvPr/>
              </p:nvSpPr>
              <p:spPr>
                <a:xfrm>
                  <a:off x="7939561" y="4436175"/>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Oval 116">
                  <a:extLst>
                    <a:ext uri="{FF2B5EF4-FFF2-40B4-BE49-F238E27FC236}">
                      <a16:creationId xmlns:a16="http://schemas.microsoft.com/office/drawing/2014/main" id="{727BB4E7-2AC3-3D05-113F-55C0C0E2691C}"/>
                    </a:ext>
                  </a:extLst>
                </p:cNvPr>
                <p:cNvSpPr/>
                <p:nvPr/>
              </p:nvSpPr>
              <p:spPr>
                <a:xfrm>
                  <a:off x="7929619" y="4615079"/>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 name="Oval 117">
                  <a:extLst>
                    <a:ext uri="{FF2B5EF4-FFF2-40B4-BE49-F238E27FC236}">
                      <a16:creationId xmlns:a16="http://schemas.microsoft.com/office/drawing/2014/main" id="{D8025263-3822-98B5-BC3B-DF22E1706BE1}"/>
                    </a:ext>
                  </a:extLst>
                </p:cNvPr>
                <p:cNvSpPr/>
                <p:nvPr/>
              </p:nvSpPr>
              <p:spPr>
                <a:xfrm>
                  <a:off x="7929617" y="4784031"/>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9" name="Oval 118">
                  <a:extLst>
                    <a:ext uri="{FF2B5EF4-FFF2-40B4-BE49-F238E27FC236}">
                      <a16:creationId xmlns:a16="http://schemas.microsoft.com/office/drawing/2014/main" id="{39600F9C-44E9-B95F-BE4D-2372B4763CE3}"/>
                    </a:ext>
                  </a:extLst>
                </p:cNvPr>
                <p:cNvSpPr/>
                <p:nvPr/>
              </p:nvSpPr>
              <p:spPr>
                <a:xfrm>
                  <a:off x="7941221" y="4959631"/>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 name="Oval 119">
                  <a:extLst>
                    <a:ext uri="{FF2B5EF4-FFF2-40B4-BE49-F238E27FC236}">
                      <a16:creationId xmlns:a16="http://schemas.microsoft.com/office/drawing/2014/main" id="{C10D5286-5977-BA99-D4E8-D9AA99457C92}"/>
                    </a:ext>
                  </a:extLst>
                </p:cNvPr>
                <p:cNvSpPr/>
                <p:nvPr/>
              </p:nvSpPr>
              <p:spPr>
                <a:xfrm>
                  <a:off x="7939565" y="5136881"/>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 name="Oval 120">
                  <a:extLst>
                    <a:ext uri="{FF2B5EF4-FFF2-40B4-BE49-F238E27FC236}">
                      <a16:creationId xmlns:a16="http://schemas.microsoft.com/office/drawing/2014/main" id="{309085B8-67F7-FBB0-D817-CD5B8ADF6C05}"/>
                    </a:ext>
                  </a:extLst>
                </p:cNvPr>
                <p:cNvSpPr/>
                <p:nvPr/>
              </p:nvSpPr>
              <p:spPr>
                <a:xfrm>
                  <a:off x="7942868" y="5314131"/>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 name="Oval 121">
                  <a:extLst>
                    <a:ext uri="{FF2B5EF4-FFF2-40B4-BE49-F238E27FC236}">
                      <a16:creationId xmlns:a16="http://schemas.microsoft.com/office/drawing/2014/main" id="{9593DFCF-1576-9C55-3211-3476E19D807F}"/>
                    </a:ext>
                  </a:extLst>
                </p:cNvPr>
                <p:cNvSpPr/>
                <p:nvPr/>
              </p:nvSpPr>
              <p:spPr>
                <a:xfrm>
                  <a:off x="7937907" y="5493040"/>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7" name="Oval 126">
                  <a:extLst>
                    <a:ext uri="{FF2B5EF4-FFF2-40B4-BE49-F238E27FC236}">
                      <a16:creationId xmlns:a16="http://schemas.microsoft.com/office/drawing/2014/main" id="{8E42A709-8BF7-E206-A531-D83B0D2B4575}"/>
                    </a:ext>
                  </a:extLst>
                </p:cNvPr>
                <p:cNvSpPr/>
                <p:nvPr/>
              </p:nvSpPr>
              <p:spPr>
                <a:xfrm>
                  <a:off x="8567393" y="2981735"/>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8" name="Oval 127">
                  <a:extLst>
                    <a:ext uri="{FF2B5EF4-FFF2-40B4-BE49-F238E27FC236}">
                      <a16:creationId xmlns:a16="http://schemas.microsoft.com/office/drawing/2014/main" id="{F122C022-5D8F-3827-0847-A1475824DC92}"/>
                    </a:ext>
                  </a:extLst>
                </p:cNvPr>
                <p:cNvSpPr/>
                <p:nvPr/>
              </p:nvSpPr>
              <p:spPr>
                <a:xfrm>
                  <a:off x="8565737" y="3158985"/>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9" name="Oval 128">
                  <a:extLst>
                    <a:ext uri="{FF2B5EF4-FFF2-40B4-BE49-F238E27FC236}">
                      <a16:creationId xmlns:a16="http://schemas.microsoft.com/office/drawing/2014/main" id="{3CCC496C-099E-9042-A46B-8B22E5947F07}"/>
                    </a:ext>
                  </a:extLst>
                </p:cNvPr>
                <p:cNvSpPr/>
                <p:nvPr/>
              </p:nvSpPr>
              <p:spPr>
                <a:xfrm>
                  <a:off x="8569040" y="3336235"/>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0" name="Oval 129">
                  <a:extLst>
                    <a:ext uri="{FF2B5EF4-FFF2-40B4-BE49-F238E27FC236}">
                      <a16:creationId xmlns:a16="http://schemas.microsoft.com/office/drawing/2014/main" id="{8C9F50FD-B9C7-D7F7-5302-A7C3CB3E58F5}"/>
                    </a:ext>
                  </a:extLst>
                </p:cNvPr>
                <p:cNvSpPr/>
                <p:nvPr/>
              </p:nvSpPr>
              <p:spPr>
                <a:xfrm>
                  <a:off x="8564079" y="3515144"/>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1" name="Oval 130">
                  <a:extLst>
                    <a:ext uri="{FF2B5EF4-FFF2-40B4-BE49-F238E27FC236}">
                      <a16:creationId xmlns:a16="http://schemas.microsoft.com/office/drawing/2014/main" id="{FA4CE433-DF33-E506-5AFB-A75FF3BC0602}"/>
                    </a:ext>
                  </a:extLst>
                </p:cNvPr>
                <p:cNvSpPr/>
                <p:nvPr/>
              </p:nvSpPr>
              <p:spPr>
                <a:xfrm>
                  <a:off x="8564075" y="3684107"/>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2" name="Oval 131">
                  <a:extLst>
                    <a:ext uri="{FF2B5EF4-FFF2-40B4-BE49-F238E27FC236}">
                      <a16:creationId xmlns:a16="http://schemas.microsoft.com/office/drawing/2014/main" id="{B65A8DE5-1466-C369-91FF-48707A067545}"/>
                    </a:ext>
                  </a:extLst>
                </p:cNvPr>
                <p:cNvSpPr/>
                <p:nvPr/>
              </p:nvSpPr>
              <p:spPr>
                <a:xfrm>
                  <a:off x="8559103" y="3853075"/>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3" name="Oval 132">
                  <a:extLst>
                    <a:ext uri="{FF2B5EF4-FFF2-40B4-BE49-F238E27FC236}">
                      <a16:creationId xmlns:a16="http://schemas.microsoft.com/office/drawing/2014/main" id="{29C820FE-4BF0-62E1-CD03-7E504F4F8A28}"/>
                    </a:ext>
                  </a:extLst>
                </p:cNvPr>
                <p:cNvSpPr/>
                <p:nvPr/>
              </p:nvSpPr>
              <p:spPr>
                <a:xfrm>
                  <a:off x="8549161" y="4031979"/>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4" name="Oval 133">
                  <a:extLst>
                    <a:ext uri="{FF2B5EF4-FFF2-40B4-BE49-F238E27FC236}">
                      <a16:creationId xmlns:a16="http://schemas.microsoft.com/office/drawing/2014/main" id="{6F728052-5E09-FBFF-D77E-20B6AC1D9E11}"/>
                    </a:ext>
                  </a:extLst>
                </p:cNvPr>
                <p:cNvSpPr/>
                <p:nvPr/>
              </p:nvSpPr>
              <p:spPr>
                <a:xfrm>
                  <a:off x="8549159" y="4200931"/>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5" name="Oval 134">
                  <a:extLst>
                    <a:ext uri="{FF2B5EF4-FFF2-40B4-BE49-F238E27FC236}">
                      <a16:creationId xmlns:a16="http://schemas.microsoft.com/office/drawing/2014/main" id="{FF360D07-5AC9-46E1-CABB-CEDD5B72BD30}"/>
                    </a:ext>
                  </a:extLst>
                </p:cNvPr>
                <p:cNvSpPr/>
                <p:nvPr/>
              </p:nvSpPr>
              <p:spPr>
                <a:xfrm>
                  <a:off x="8560763" y="4376531"/>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6" name="Oval 135">
                  <a:extLst>
                    <a:ext uri="{FF2B5EF4-FFF2-40B4-BE49-F238E27FC236}">
                      <a16:creationId xmlns:a16="http://schemas.microsoft.com/office/drawing/2014/main" id="{BC4F3734-B2E8-1D70-457B-28D34E0E253F}"/>
                    </a:ext>
                  </a:extLst>
                </p:cNvPr>
                <p:cNvSpPr/>
                <p:nvPr/>
              </p:nvSpPr>
              <p:spPr>
                <a:xfrm>
                  <a:off x="8559107" y="4553781"/>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7" name="Oval 136">
                  <a:extLst>
                    <a:ext uri="{FF2B5EF4-FFF2-40B4-BE49-F238E27FC236}">
                      <a16:creationId xmlns:a16="http://schemas.microsoft.com/office/drawing/2014/main" id="{1E2924F9-4929-A9A5-30B8-07C433C9AD91}"/>
                    </a:ext>
                  </a:extLst>
                </p:cNvPr>
                <p:cNvSpPr/>
                <p:nvPr/>
              </p:nvSpPr>
              <p:spPr>
                <a:xfrm>
                  <a:off x="8562410" y="4731031"/>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8" name="Oval 137">
                  <a:extLst>
                    <a:ext uri="{FF2B5EF4-FFF2-40B4-BE49-F238E27FC236}">
                      <a16:creationId xmlns:a16="http://schemas.microsoft.com/office/drawing/2014/main" id="{16B8B9C8-716B-FE9C-877D-69633D3C343C}"/>
                    </a:ext>
                  </a:extLst>
                </p:cNvPr>
                <p:cNvSpPr/>
                <p:nvPr/>
              </p:nvSpPr>
              <p:spPr>
                <a:xfrm>
                  <a:off x="8557449" y="4909940"/>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9" name="Oval 138">
                  <a:extLst>
                    <a:ext uri="{FF2B5EF4-FFF2-40B4-BE49-F238E27FC236}">
                      <a16:creationId xmlns:a16="http://schemas.microsoft.com/office/drawing/2014/main" id="{96FD1FF8-4629-8720-7CB8-115A98EE4F62}"/>
                    </a:ext>
                  </a:extLst>
                </p:cNvPr>
                <p:cNvSpPr/>
                <p:nvPr/>
              </p:nvSpPr>
              <p:spPr>
                <a:xfrm>
                  <a:off x="8552469" y="5088831"/>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0" name="Oval 139">
                  <a:extLst>
                    <a:ext uri="{FF2B5EF4-FFF2-40B4-BE49-F238E27FC236}">
                      <a16:creationId xmlns:a16="http://schemas.microsoft.com/office/drawing/2014/main" id="{1710592E-2324-9583-139B-83AD95588575}"/>
                    </a:ext>
                  </a:extLst>
                </p:cNvPr>
                <p:cNvSpPr/>
                <p:nvPr/>
              </p:nvSpPr>
              <p:spPr>
                <a:xfrm>
                  <a:off x="8559103" y="5264431"/>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1" name="Oval 140">
                  <a:extLst>
                    <a:ext uri="{FF2B5EF4-FFF2-40B4-BE49-F238E27FC236}">
                      <a16:creationId xmlns:a16="http://schemas.microsoft.com/office/drawing/2014/main" id="{9299B90B-C89A-2AC7-C5E6-023588FF820F}"/>
                    </a:ext>
                  </a:extLst>
                </p:cNvPr>
                <p:cNvSpPr/>
                <p:nvPr/>
              </p:nvSpPr>
              <p:spPr>
                <a:xfrm>
                  <a:off x="8557447" y="5441681"/>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2" name="Oval 141">
                  <a:extLst>
                    <a:ext uri="{FF2B5EF4-FFF2-40B4-BE49-F238E27FC236}">
                      <a16:creationId xmlns:a16="http://schemas.microsoft.com/office/drawing/2014/main" id="{BC5473DD-4747-5077-6BCE-249DBE6AD983}"/>
                    </a:ext>
                  </a:extLst>
                </p:cNvPr>
                <p:cNvSpPr/>
                <p:nvPr/>
              </p:nvSpPr>
              <p:spPr>
                <a:xfrm>
                  <a:off x="8560750" y="5618931"/>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3" name="Oval 142">
                  <a:extLst>
                    <a:ext uri="{FF2B5EF4-FFF2-40B4-BE49-F238E27FC236}">
                      <a16:creationId xmlns:a16="http://schemas.microsoft.com/office/drawing/2014/main" id="{E86A0B5F-02A2-6BE6-0D37-97445E64C750}"/>
                    </a:ext>
                  </a:extLst>
                </p:cNvPr>
                <p:cNvSpPr/>
                <p:nvPr/>
              </p:nvSpPr>
              <p:spPr>
                <a:xfrm>
                  <a:off x="8555789" y="5797840"/>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4" name="Oval 143">
                  <a:extLst>
                    <a:ext uri="{FF2B5EF4-FFF2-40B4-BE49-F238E27FC236}">
                      <a16:creationId xmlns:a16="http://schemas.microsoft.com/office/drawing/2014/main" id="{E08783E1-3D54-4792-5140-24683F70E6E0}"/>
                    </a:ext>
                  </a:extLst>
                </p:cNvPr>
                <p:cNvSpPr/>
                <p:nvPr/>
              </p:nvSpPr>
              <p:spPr>
                <a:xfrm>
                  <a:off x="8560752" y="5961832"/>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5" name="Oval 144">
                  <a:extLst>
                    <a:ext uri="{FF2B5EF4-FFF2-40B4-BE49-F238E27FC236}">
                      <a16:creationId xmlns:a16="http://schemas.microsoft.com/office/drawing/2014/main" id="{93670396-591D-8962-139F-A077C318885B}"/>
                    </a:ext>
                  </a:extLst>
                </p:cNvPr>
                <p:cNvSpPr/>
                <p:nvPr/>
              </p:nvSpPr>
              <p:spPr>
                <a:xfrm>
                  <a:off x="8564055" y="6139082"/>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7" name="Oval 146">
                  <a:extLst>
                    <a:ext uri="{FF2B5EF4-FFF2-40B4-BE49-F238E27FC236}">
                      <a16:creationId xmlns:a16="http://schemas.microsoft.com/office/drawing/2014/main" id="{6D4C62BD-B758-706F-BD9E-B9467A1A19D0}"/>
                    </a:ext>
                  </a:extLst>
                </p:cNvPr>
                <p:cNvSpPr/>
                <p:nvPr/>
              </p:nvSpPr>
              <p:spPr>
                <a:xfrm>
                  <a:off x="9163736" y="3563170"/>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8" name="Oval 147">
                  <a:extLst>
                    <a:ext uri="{FF2B5EF4-FFF2-40B4-BE49-F238E27FC236}">
                      <a16:creationId xmlns:a16="http://schemas.microsoft.com/office/drawing/2014/main" id="{C8234BDD-8871-1FC7-D55E-255D5F0C10FC}"/>
                    </a:ext>
                  </a:extLst>
                </p:cNvPr>
                <p:cNvSpPr/>
                <p:nvPr/>
              </p:nvSpPr>
              <p:spPr>
                <a:xfrm>
                  <a:off x="9162080" y="3740420"/>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9" name="Oval 148">
                  <a:extLst>
                    <a:ext uri="{FF2B5EF4-FFF2-40B4-BE49-F238E27FC236}">
                      <a16:creationId xmlns:a16="http://schemas.microsoft.com/office/drawing/2014/main" id="{F123A00A-2AFA-98D3-2FDB-0F9AB6CC2882}"/>
                    </a:ext>
                  </a:extLst>
                </p:cNvPr>
                <p:cNvSpPr/>
                <p:nvPr/>
              </p:nvSpPr>
              <p:spPr>
                <a:xfrm>
                  <a:off x="9165383" y="3917670"/>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0" name="Oval 149">
                  <a:extLst>
                    <a:ext uri="{FF2B5EF4-FFF2-40B4-BE49-F238E27FC236}">
                      <a16:creationId xmlns:a16="http://schemas.microsoft.com/office/drawing/2014/main" id="{C713456E-B628-0F2E-58EA-17709F66A3D9}"/>
                    </a:ext>
                  </a:extLst>
                </p:cNvPr>
                <p:cNvSpPr/>
                <p:nvPr/>
              </p:nvSpPr>
              <p:spPr>
                <a:xfrm>
                  <a:off x="9160422" y="4096579"/>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1" name="Oval 150">
                  <a:extLst>
                    <a:ext uri="{FF2B5EF4-FFF2-40B4-BE49-F238E27FC236}">
                      <a16:creationId xmlns:a16="http://schemas.microsoft.com/office/drawing/2014/main" id="{98CF3935-EF44-64B7-267F-1A579EDD4710}"/>
                    </a:ext>
                  </a:extLst>
                </p:cNvPr>
                <p:cNvSpPr/>
                <p:nvPr/>
              </p:nvSpPr>
              <p:spPr>
                <a:xfrm>
                  <a:off x="9160418" y="4265542"/>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2" name="Oval 151">
                  <a:extLst>
                    <a:ext uri="{FF2B5EF4-FFF2-40B4-BE49-F238E27FC236}">
                      <a16:creationId xmlns:a16="http://schemas.microsoft.com/office/drawing/2014/main" id="{45DE63EE-6A03-4AF3-7621-9352B58E5DDF}"/>
                    </a:ext>
                  </a:extLst>
                </p:cNvPr>
                <p:cNvSpPr/>
                <p:nvPr/>
              </p:nvSpPr>
              <p:spPr>
                <a:xfrm>
                  <a:off x="9155446" y="4434510"/>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3" name="Oval 152">
                  <a:extLst>
                    <a:ext uri="{FF2B5EF4-FFF2-40B4-BE49-F238E27FC236}">
                      <a16:creationId xmlns:a16="http://schemas.microsoft.com/office/drawing/2014/main" id="{9C332DC2-7C0A-2F7C-A66C-7B40CA5E25E5}"/>
                    </a:ext>
                  </a:extLst>
                </p:cNvPr>
                <p:cNvSpPr/>
                <p:nvPr/>
              </p:nvSpPr>
              <p:spPr>
                <a:xfrm>
                  <a:off x="9145504" y="4613414"/>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4" name="Oval 153">
                  <a:extLst>
                    <a:ext uri="{FF2B5EF4-FFF2-40B4-BE49-F238E27FC236}">
                      <a16:creationId xmlns:a16="http://schemas.microsoft.com/office/drawing/2014/main" id="{D900E900-D957-EF0E-AA23-5235E168DAB1}"/>
                    </a:ext>
                  </a:extLst>
                </p:cNvPr>
                <p:cNvSpPr/>
                <p:nvPr/>
              </p:nvSpPr>
              <p:spPr>
                <a:xfrm>
                  <a:off x="9145502" y="4782366"/>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5" name="Oval 154">
                  <a:extLst>
                    <a:ext uri="{FF2B5EF4-FFF2-40B4-BE49-F238E27FC236}">
                      <a16:creationId xmlns:a16="http://schemas.microsoft.com/office/drawing/2014/main" id="{E2EFA543-418F-AD1E-22C4-0FF08B4721A3}"/>
                    </a:ext>
                  </a:extLst>
                </p:cNvPr>
                <p:cNvSpPr/>
                <p:nvPr/>
              </p:nvSpPr>
              <p:spPr>
                <a:xfrm>
                  <a:off x="9157106" y="4957966"/>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6" name="Oval 155">
                  <a:extLst>
                    <a:ext uri="{FF2B5EF4-FFF2-40B4-BE49-F238E27FC236}">
                      <a16:creationId xmlns:a16="http://schemas.microsoft.com/office/drawing/2014/main" id="{C14A06C6-7A75-A940-1845-6FDEE63AB725}"/>
                    </a:ext>
                  </a:extLst>
                </p:cNvPr>
                <p:cNvSpPr/>
                <p:nvPr/>
              </p:nvSpPr>
              <p:spPr>
                <a:xfrm>
                  <a:off x="9155450" y="5135216"/>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7" name="Oval 156">
                  <a:extLst>
                    <a:ext uri="{FF2B5EF4-FFF2-40B4-BE49-F238E27FC236}">
                      <a16:creationId xmlns:a16="http://schemas.microsoft.com/office/drawing/2014/main" id="{F298AAD6-F5A7-0600-9CCE-33F28BF1D519}"/>
                    </a:ext>
                  </a:extLst>
                </p:cNvPr>
                <p:cNvSpPr/>
                <p:nvPr/>
              </p:nvSpPr>
              <p:spPr>
                <a:xfrm>
                  <a:off x="9158753" y="5312466"/>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8" name="Oval 157">
                  <a:extLst>
                    <a:ext uri="{FF2B5EF4-FFF2-40B4-BE49-F238E27FC236}">
                      <a16:creationId xmlns:a16="http://schemas.microsoft.com/office/drawing/2014/main" id="{5801794B-A3BD-DEB9-B822-903074E37394}"/>
                    </a:ext>
                  </a:extLst>
                </p:cNvPr>
                <p:cNvSpPr/>
                <p:nvPr/>
              </p:nvSpPr>
              <p:spPr>
                <a:xfrm>
                  <a:off x="9153792" y="5491375"/>
                  <a:ext cx="109819" cy="117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5" name="Straight Arrow Connector 184">
                  <a:extLst>
                    <a:ext uri="{FF2B5EF4-FFF2-40B4-BE49-F238E27FC236}">
                      <a16:creationId xmlns:a16="http://schemas.microsoft.com/office/drawing/2014/main" id="{0B6E7CD9-3DE0-8BB9-A639-17500D9BE080}"/>
                    </a:ext>
                  </a:extLst>
                </p:cNvPr>
                <p:cNvCxnSpPr>
                  <a:stCxn id="111" idx="7"/>
                  <a:endCxn id="127" idx="1"/>
                </p:cNvCxnSpPr>
                <p:nvPr/>
              </p:nvCxnSpPr>
              <p:spPr>
                <a:xfrm flipV="1">
                  <a:off x="8041587" y="2998959"/>
                  <a:ext cx="541889" cy="583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000FA4A7-A426-D020-DEC7-A74638E44AD7}"/>
                    </a:ext>
                  </a:extLst>
                </p:cNvPr>
                <p:cNvCxnSpPr>
                  <a:stCxn id="111" idx="3"/>
                  <a:endCxn id="128" idx="3"/>
                </p:cNvCxnSpPr>
                <p:nvPr/>
              </p:nvCxnSpPr>
              <p:spPr>
                <a:xfrm flipV="1">
                  <a:off x="7963934" y="3259372"/>
                  <a:ext cx="617886" cy="405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260ABF38-AED2-7805-E934-EAA3B4946E5C}"/>
                    </a:ext>
                  </a:extLst>
                </p:cNvPr>
                <p:cNvCxnSpPr>
                  <a:stCxn id="111" idx="6"/>
                  <a:endCxn id="130" idx="1"/>
                </p:cNvCxnSpPr>
                <p:nvPr/>
              </p:nvCxnSpPr>
              <p:spPr>
                <a:xfrm flipV="1">
                  <a:off x="8057670" y="3532368"/>
                  <a:ext cx="522492" cy="91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7D67D5FB-9FBE-60C2-67D2-739E3828C356}"/>
                    </a:ext>
                  </a:extLst>
                </p:cNvPr>
                <p:cNvCxnSpPr>
                  <a:stCxn id="111" idx="5"/>
                  <a:endCxn id="129" idx="2"/>
                </p:cNvCxnSpPr>
                <p:nvPr/>
              </p:nvCxnSpPr>
              <p:spPr>
                <a:xfrm flipV="1">
                  <a:off x="8041587" y="3395041"/>
                  <a:ext cx="527453" cy="270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225AAC2A-2CF3-5FC6-33A5-9FE58CDF158A}"/>
                    </a:ext>
                  </a:extLst>
                </p:cNvPr>
                <p:cNvCxnSpPr>
                  <a:stCxn id="111" idx="5"/>
                  <a:endCxn id="131" idx="2"/>
                </p:cNvCxnSpPr>
                <p:nvPr/>
              </p:nvCxnSpPr>
              <p:spPr>
                <a:xfrm>
                  <a:off x="8041587" y="3665222"/>
                  <a:ext cx="522488" cy="77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EE086D02-77B6-07AF-3FBC-1E61648F2468}"/>
                    </a:ext>
                  </a:extLst>
                </p:cNvPr>
                <p:cNvCxnSpPr>
                  <a:cxnSpLocks/>
                  <a:stCxn id="111" idx="6"/>
                  <a:endCxn id="132" idx="2"/>
                </p:cNvCxnSpPr>
                <p:nvPr/>
              </p:nvCxnSpPr>
              <p:spPr>
                <a:xfrm>
                  <a:off x="8057670" y="3623641"/>
                  <a:ext cx="501433" cy="288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C1EBC943-9F6C-BF5B-4C4E-C8DEDA2D0B1A}"/>
                    </a:ext>
                  </a:extLst>
                </p:cNvPr>
                <p:cNvCxnSpPr>
                  <a:stCxn id="112" idx="7"/>
                  <a:endCxn id="127" idx="2"/>
                </p:cNvCxnSpPr>
                <p:nvPr/>
              </p:nvCxnSpPr>
              <p:spPr>
                <a:xfrm flipV="1">
                  <a:off x="8039931" y="3040541"/>
                  <a:ext cx="527462" cy="718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25B4E937-4E71-7AD9-E322-EF62179A4B08}"/>
                    </a:ext>
                  </a:extLst>
                </p:cNvPr>
                <p:cNvCxnSpPr>
                  <a:stCxn id="112" idx="6"/>
                  <a:endCxn id="128" idx="2"/>
                </p:cNvCxnSpPr>
                <p:nvPr/>
              </p:nvCxnSpPr>
              <p:spPr>
                <a:xfrm flipV="1">
                  <a:off x="8056014" y="3217791"/>
                  <a:ext cx="509723" cy="583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F6942AE4-8075-83E1-53AD-CE425E45098C}"/>
                    </a:ext>
                  </a:extLst>
                </p:cNvPr>
                <p:cNvCxnSpPr>
                  <a:stCxn id="112" idx="6"/>
                  <a:endCxn id="129" idx="3"/>
                </p:cNvCxnSpPr>
                <p:nvPr/>
              </p:nvCxnSpPr>
              <p:spPr>
                <a:xfrm flipV="1">
                  <a:off x="8056014" y="3436622"/>
                  <a:ext cx="529109" cy="364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3449C35B-5F6D-66A0-BE3F-F3822C1FA403}"/>
                    </a:ext>
                  </a:extLst>
                </p:cNvPr>
                <p:cNvCxnSpPr>
                  <a:stCxn id="112" idx="6"/>
                  <a:endCxn id="131" idx="2"/>
                </p:cNvCxnSpPr>
                <p:nvPr/>
              </p:nvCxnSpPr>
              <p:spPr>
                <a:xfrm flipV="1">
                  <a:off x="8056014" y="3742913"/>
                  <a:ext cx="508061" cy="57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EED9A600-4291-1FCB-3390-03FD1C04EB53}"/>
                    </a:ext>
                  </a:extLst>
                </p:cNvPr>
                <p:cNvCxnSpPr>
                  <a:stCxn id="112" idx="6"/>
                  <a:endCxn id="132" idx="2"/>
                </p:cNvCxnSpPr>
                <p:nvPr/>
              </p:nvCxnSpPr>
              <p:spPr>
                <a:xfrm>
                  <a:off x="8056014" y="3800891"/>
                  <a:ext cx="503089" cy="110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A1BB7FFF-41E7-6D8C-9CDF-211FE6CEA094}"/>
                    </a:ext>
                  </a:extLst>
                </p:cNvPr>
                <p:cNvCxnSpPr>
                  <a:stCxn id="127" idx="7"/>
                  <a:endCxn id="147" idx="2"/>
                </p:cNvCxnSpPr>
                <p:nvPr/>
              </p:nvCxnSpPr>
              <p:spPr>
                <a:xfrm>
                  <a:off x="8661129" y="2998959"/>
                  <a:ext cx="502607" cy="623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5FE33AEB-1AA7-6507-6302-216D7B544770}"/>
                    </a:ext>
                  </a:extLst>
                </p:cNvPr>
                <p:cNvCxnSpPr>
                  <a:stCxn id="127" idx="2"/>
                  <a:endCxn id="148" idx="2"/>
                </p:cNvCxnSpPr>
                <p:nvPr/>
              </p:nvCxnSpPr>
              <p:spPr>
                <a:xfrm>
                  <a:off x="8567393" y="3040541"/>
                  <a:ext cx="594687" cy="758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8C9F65E5-117A-7BF1-C06E-E805FE2FFB10}"/>
                    </a:ext>
                  </a:extLst>
                </p:cNvPr>
                <p:cNvCxnSpPr>
                  <a:stCxn id="127" idx="5"/>
                  <a:endCxn id="148" idx="2"/>
                </p:cNvCxnSpPr>
                <p:nvPr/>
              </p:nvCxnSpPr>
              <p:spPr>
                <a:xfrm>
                  <a:off x="8661129" y="3082122"/>
                  <a:ext cx="500951" cy="71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0C53907D-B32E-4BC8-CFDA-4EC9C4361445}"/>
                    </a:ext>
                  </a:extLst>
                </p:cNvPr>
                <p:cNvCxnSpPr>
                  <a:stCxn id="127" idx="7"/>
                  <a:endCxn id="149" idx="2"/>
                </p:cNvCxnSpPr>
                <p:nvPr/>
              </p:nvCxnSpPr>
              <p:spPr>
                <a:xfrm>
                  <a:off x="8661129" y="2998959"/>
                  <a:ext cx="504254" cy="977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F9C3F562-ED35-F9EA-700D-0BC2EC2FE2EB}"/>
                    </a:ext>
                  </a:extLst>
                </p:cNvPr>
                <p:cNvCxnSpPr>
                  <a:stCxn id="127" idx="6"/>
                  <a:endCxn id="150" idx="3"/>
                </p:cNvCxnSpPr>
                <p:nvPr/>
              </p:nvCxnSpPr>
              <p:spPr>
                <a:xfrm>
                  <a:off x="8677212" y="3040541"/>
                  <a:ext cx="499293" cy="1156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6F8D8820-7ED8-E8D0-FC1E-40A61D204A8D}"/>
                    </a:ext>
                  </a:extLst>
                </p:cNvPr>
                <p:cNvCxnSpPr>
                  <a:stCxn id="128" idx="5"/>
                  <a:endCxn id="149" idx="2"/>
                </p:cNvCxnSpPr>
                <p:nvPr/>
              </p:nvCxnSpPr>
              <p:spPr>
                <a:xfrm>
                  <a:off x="8659473" y="3259372"/>
                  <a:ext cx="505910" cy="71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D0B21464-D6C8-20C1-FBE8-BC87E1958DBA}"/>
                    </a:ext>
                  </a:extLst>
                </p:cNvPr>
                <p:cNvCxnSpPr>
                  <a:stCxn id="128" idx="6"/>
                  <a:endCxn id="150" idx="2"/>
                </p:cNvCxnSpPr>
                <p:nvPr/>
              </p:nvCxnSpPr>
              <p:spPr>
                <a:xfrm>
                  <a:off x="8675556" y="3217791"/>
                  <a:ext cx="484866" cy="937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3BEC4DF1-59AE-9445-1664-759A07EA7609}"/>
                    </a:ext>
                  </a:extLst>
                </p:cNvPr>
                <p:cNvCxnSpPr>
                  <a:stCxn id="129" idx="6"/>
                  <a:endCxn id="147" idx="1"/>
                </p:cNvCxnSpPr>
                <p:nvPr/>
              </p:nvCxnSpPr>
              <p:spPr>
                <a:xfrm>
                  <a:off x="8678859" y="3395041"/>
                  <a:ext cx="500960" cy="185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FB32D6C1-CC20-7825-E5CE-1C2D2201133A}"/>
                    </a:ext>
                  </a:extLst>
                </p:cNvPr>
                <p:cNvCxnSpPr>
                  <a:stCxn id="129" idx="5"/>
                  <a:endCxn id="148" idx="1"/>
                </p:cNvCxnSpPr>
                <p:nvPr/>
              </p:nvCxnSpPr>
              <p:spPr>
                <a:xfrm>
                  <a:off x="8662776" y="3436622"/>
                  <a:ext cx="515387" cy="321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605374DF-ED01-2694-519E-97719690BF00}"/>
                    </a:ext>
                  </a:extLst>
                </p:cNvPr>
                <p:cNvCxnSpPr>
                  <a:stCxn id="129" idx="5"/>
                  <a:endCxn id="150" idx="2"/>
                </p:cNvCxnSpPr>
                <p:nvPr/>
              </p:nvCxnSpPr>
              <p:spPr>
                <a:xfrm>
                  <a:off x="8662776" y="3436622"/>
                  <a:ext cx="497646" cy="718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46BDE8BB-8CF2-A6E2-AD0E-5F6DEFB3BD43}"/>
                    </a:ext>
                  </a:extLst>
                </p:cNvPr>
                <p:cNvCxnSpPr>
                  <a:stCxn id="130" idx="6"/>
                  <a:endCxn id="151" idx="3"/>
                </p:cNvCxnSpPr>
                <p:nvPr/>
              </p:nvCxnSpPr>
              <p:spPr>
                <a:xfrm>
                  <a:off x="8673898" y="3573950"/>
                  <a:ext cx="502603" cy="791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5DD1FEBF-B3EA-094D-36E2-2BFADA9605EA}"/>
                    </a:ext>
                  </a:extLst>
                </p:cNvPr>
                <p:cNvSpPr txBox="1"/>
                <p:nvPr/>
              </p:nvSpPr>
              <p:spPr>
                <a:xfrm rot="5400000">
                  <a:off x="8047420" y="4621000"/>
                  <a:ext cx="1728358" cy="369332"/>
                </a:xfrm>
                <a:prstGeom prst="rect">
                  <a:avLst/>
                </a:prstGeom>
                <a:noFill/>
              </p:spPr>
              <p:txBody>
                <a:bodyPr wrap="none" rtlCol="0">
                  <a:spAutoFit/>
                </a:bodyPr>
                <a:lstStyle/>
                <a:p>
                  <a:r>
                    <a:rPr lang="en-US" dirty="0"/>
                    <a:t>…………………….….</a:t>
                  </a:r>
                  <a:endParaRPr lang="en-CA" dirty="0"/>
                </a:p>
              </p:txBody>
            </p:sp>
            <p:sp>
              <p:nvSpPr>
                <p:cNvPr id="230" name="TextBox 229">
                  <a:extLst>
                    <a:ext uri="{FF2B5EF4-FFF2-40B4-BE49-F238E27FC236}">
                      <a16:creationId xmlns:a16="http://schemas.microsoft.com/office/drawing/2014/main" id="{E903C91D-86BE-F8CF-216D-3FDA9CD50BC7}"/>
                    </a:ext>
                  </a:extLst>
                </p:cNvPr>
                <p:cNvSpPr txBox="1"/>
                <p:nvPr/>
              </p:nvSpPr>
              <p:spPr>
                <a:xfrm rot="5400000">
                  <a:off x="7513427" y="4590480"/>
                  <a:ext cx="1728358" cy="369332"/>
                </a:xfrm>
                <a:prstGeom prst="rect">
                  <a:avLst/>
                </a:prstGeom>
                <a:noFill/>
              </p:spPr>
              <p:txBody>
                <a:bodyPr wrap="none" rtlCol="0">
                  <a:spAutoFit/>
                </a:bodyPr>
                <a:lstStyle/>
                <a:p>
                  <a:r>
                    <a:rPr lang="en-US" dirty="0"/>
                    <a:t>…………………….….</a:t>
                  </a:r>
                  <a:endParaRPr lang="en-CA" dirty="0"/>
                </a:p>
              </p:txBody>
            </p:sp>
            <p:cxnSp>
              <p:nvCxnSpPr>
                <p:cNvPr id="232" name="Straight Arrow Connector 231">
                  <a:extLst>
                    <a:ext uri="{FF2B5EF4-FFF2-40B4-BE49-F238E27FC236}">
                      <a16:creationId xmlns:a16="http://schemas.microsoft.com/office/drawing/2014/main" id="{3DF0CD7B-356E-7DD1-02E2-50AEFE9C7D03}"/>
                    </a:ext>
                  </a:extLst>
                </p:cNvPr>
                <p:cNvCxnSpPr>
                  <a:stCxn id="122" idx="5"/>
                  <a:endCxn id="146" idx="2"/>
                </p:cNvCxnSpPr>
                <p:nvPr/>
              </p:nvCxnSpPr>
              <p:spPr>
                <a:xfrm>
                  <a:off x="8031643" y="5593427"/>
                  <a:ext cx="527451" cy="783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5E502329-7B72-D050-827B-FBEBF9DA8A2B}"/>
                    </a:ext>
                  </a:extLst>
                </p:cNvPr>
                <p:cNvCxnSpPr>
                  <a:stCxn id="122" idx="5"/>
                  <a:endCxn id="145" idx="1"/>
                </p:cNvCxnSpPr>
                <p:nvPr/>
              </p:nvCxnSpPr>
              <p:spPr>
                <a:xfrm>
                  <a:off x="8031643" y="5593427"/>
                  <a:ext cx="548495" cy="562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4B6B4935-430E-99AB-E2AC-1D6F610B4698}"/>
                    </a:ext>
                  </a:extLst>
                </p:cNvPr>
                <p:cNvCxnSpPr>
                  <a:stCxn id="122" idx="4"/>
                  <a:endCxn id="144" idx="1"/>
                </p:cNvCxnSpPr>
                <p:nvPr/>
              </p:nvCxnSpPr>
              <p:spPr>
                <a:xfrm>
                  <a:off x="7992817" y="5610651"/>
                  <a:ext cx="584018" cy="368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14B9FDA4-0E2D-E1A5-283E-7A5A839D55CC}"/>
                    </a:ext>
                  </a:extLst>
                </p:cNvPr>
                <p:cNvCxnSpPr>
                  <a:stCxn id="122" idx="4"/>
                  <a:endCxn id="143" idx="1"/>
                </p:cNvCxnSpPr>
                <p:nvPr/>
              </p:nvCxnSpPr>
              <p:spPr>
                <a:xfrm>
                  <a:off x="7992817" y="5610651"/>
                  <a:ext cx="579055" cy="204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FEE1033D-314B-EA99-DA7F-2B4A050C950D}"/>
                    </a:ext>
                  </a:extLst>
                </p:cNvPr>
                <p:cNvCxnSpPr>
                  <a:stCxn id="143" idx="6"/>
                  <a:endCxn id="158" idx="3"/>
                </p:cNvCxnSpPr>
                <p:nvPr/>
              </p:nvCxnSpPr>
              <p:spPr>
                <a:xfrm flipV="1">
                  <a:off x="8665608" y="5591762"/>
                  <a:ext cx="504267" cy="264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7C368AFE-3CE8-8E6F-55DF-60378DA8C4FC}"/>
                    </a:ext>
                  </a:extLst>
                </p:cNvPr>
                <p:cNvCxnSpPr>
                  <a:stCxn id="144" idx="4"/>
                  <a:endCxn id="158" idx="3"/>
                </p:cNvCxnSpPr>
                <p:nvPr/>
              </p:nvCxnSpPr>
              <p:spPr>
                <a:xfrm flipV="1">
                  <a:off x="8615662" y="5591762"/>
                  <a:ext cx="554213" cy="487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06D73DC4-BCD3-E0FF-1ED0-8A20F96D0071}"/>
                    </a:ext>
                  </a:extLst>
                </p:cNvPr>
                <p:cNvCxnSpPr>
                  <a:stCxn id="145" idx="4"/>
                  <a:endCxn id="158" idx="4"/>
                </p:cNvCxnSpPr>
                <p:nvPr/>
              </p:nvCxnSpPr>
              <p:spPr>
                <a:xfrm flipV="1">
                  <a:off x="8618965" y="5608986"/>
                  <a:ext cx="589737" cy="647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AA81E4AC-76F7-7A54-49D9-59BDB8E168DA}"/>
                    </a:ext>
                  </a:extLst>
                </p:cNvPr>
                <p:cNvCxnSpPr>
                  <a:stCxn id="146" idx="5"/>
                </p:cNvCxnSpPr>
                <p:nvPr/>
              </p:nvCxnSpPr>
              <p:spPr>
                <a:xfrm flipV="1">
                  <a:off x="8652830" y="5639325"/>
                  <a:ext cx="547181" cy="779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752B446C-789A-0FE9-FEB3-F6F088A56E42}"/>
                    </a:ext>
                  </a:extLst>
                </p:cNvPr>
                <p:cNvCxnSpPr>
                  <a:stCxn id="131" idx="3"/>
                  <a:endCxn id="147" idx="3"/>
                </p:cNvCxnSpPr>
                <p:nvPr/>
              </p:nvCxnSpPr>
              <p:spPr>
                <a:xfrm flipV="1">
                  <a:off x="8580158" y="3663557"/>
                  <a:ext cx="599661" cy="120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A987BB97-A0E4-D648-9D37-58AA41FD1295}"/>
                    </a:ext>
                  </a:extLst>
                </p:cNvPr>
                <p:cNvCxnSpPr>
                  <a:stCxn id="132" idx="5"/>
                  <a:endCxn id="148" idx="2"/>
                </p:cNvCxnSpPr>
                <p:nvPr/>
              </p:nvCxnSpPr>
              <p:spPr>
                <a:xfrm flipV="1">
                  <a:off x="8652839" y="3799226"/>
                  <a:ext cx="509241" cy="154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14D94441-C37B-0997-16EF-37AC5A2A20AE}"/>
                    </a:ext>
                  </a:extLst>
                </p:cNvPr>
                <p:cNvCxnSpPr>
                  <a:endCxn id="150" idx="1"/>
                </p:cNvCxnSpPr>
                <p:nvPr/>
              </p:nvCxnSpPr>
              <p:spPr>
                <a:xfrm>
                  <a:off x="8704172" y="4001640"/>
                  <a:ext cx="449620" cy="119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F544DC5C-DA4B-CDEB-F8E0-C934B1323723}"/>
                    </a:ext>
                  </a:extLst>
                </p:cNvPr>
                <p:cNvCxnSpPr>
                  <a:stCxn id="131" idx="6"/>
                  <a:endCxn id="150" idx="1"/>
                </p:cNvCxnSpPr>
                <p:nvPr/>
              </p:nvCxnSpPr>
              <p:spPr>
                <a:xfrm>
                  <a:off x="8673894" y="3742913"/>
                  <a:ext cx="502611" cy="370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71238E3F-3648-6E6F-E2C4-C97F66BA31AD}"/>
                    </a:ext>
                  </a:extLst>
                </p:cNvPr>
                <p:cNvCxnSpPr>
                  <a:endCxn id="147" idx="1"/>
                </p:cNvCxnSpPr>
                <p:nvPr/>
              </p:nvCxnSpPr>
              <p:spPr>
                <a:xfrm flipV="1">
                  <a:off x="8665608" y="3580394"/>
                  <a:ext cx="514211" cy="37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3715119F-883F-EB1B-EF49-E8D4AE46867A}"/>
                    </a:ext>
                  </a:extLst>
                </p:cNvPr>
                <p:cNvCxnSpPr/>
                <p:nvPr/>
              </p:nvCxnSpPr>
              <p:spPr>
                <a:xfrm flipV="1">
                  <a:off x="8675541" y="3958541"/>
                  <a:ext cx="470924" cy="19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7F65D73F-DA29-3F65-F44A-B5C473BB322B}"/>
                    </a:ext>
                  </a:extLst>
                </p:cNvPr>
                <p:cNvCxnSpPr>
                  <a:stCxn id="113" idx="6"/>
                  <a:endCxn id="130" idx="2"/>
                </p:cNvCxnSpPr>
                <p:nvPr/>
              </p:nvCxnSpPr>
              <p:spPr>
                <a:xfrm flipV="1">
                  <a:off x="8059317" y="3573950"/>
                  <a:ext cx="504762" cy="404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03C078A0-16EE-52EA-074C-3C0B419EBF11}"/>
                    </a:ext>
                  </a:extLst>
                </p:cNvPr>
                <p:cNvCxnSpPr>
                  <a:stCxn id="113" idx="6"/>
                </p:cNvCxnSpPr>
                <p:nvPr/>
              </p:nvCxnSpPr>
              <p:spPr>
                <a:xfrm flipV="1">
                  <a:off x="8059317" y="3941487"/>
                  <a:ext cx="496472" cy="36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274" name="Group 273">
              <a:extLst>
                <a:ext uri="{FF2B5EF4-FFF2-40B4-BE49-F238E27FC236}">
                  <a16:creationId xmlns:a16="http://schemas.microsoft.com/office/drawing/2014/main" id="{8F169923-D34C-30FF-2D1C-C58FA92AB524}"/>
                </a:ext>
              </a:extLst>
            </p:cNvPr>
            <p:cNvGrpSpPr/>
            <p:nvPr/>
          </p:nvGrpSpPr>
          <p:grpSpPr>
            <a:xfrm>
              <a:off x="4164497" y="2542629"/>
              <a:ext cx="3311266" cy="1004045"/>
              <a:chOff x="4164497" y="2542629"/>
              <a:chExt cx="3311266" cy="1004045"/>
            </a:xfrm>
            <a:solidFill>
              <a:schemeClr val="accent1">
                <a:lumMod val="40000"/>
                <a:lumOff val="60000"/>
              </a:schemeClr>
            </a:solidFill>
          </p:grpSpPr>
          <p:sp>
            <p:nvSpPr>
              <p:cNvPr id="269" name="Rectangle 268">
                <a:extLst>
                  <a:ext uri="{FF2B5EF4-FFF2-40B4-BE49-F238E27FC236}">
                    <a16:creationId xmlns:a16="http://schemas.microsoft.com/office/drawing/2014/main" id="{58FEDAEF-9EF3-205B-B9AA-D50CA529BE2C}"/>
                  </a:ext>
                </a:extLst>
              </p:cNvPr>
              <p:cNvSpPr/>
              <p:nvPr/>
            </p:nvSpPr>
            <p:spPr>
              <a:xfrm>
                <a:off x="4164497" y="2542629"/>
                <a:ext cx="197908" cy="75964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0" name="Rectangle 269">
                <a:extLst>
                  <a:ext uri="{FF2B5EF4-FFF2-40B4-BE49-F238E27FC236}">
                    <a16:creationId xmlns:a16="http://schemas.microsoft.com/office/drawing/2014/main" id="{719E56D0-F1DD-25DF-A19C-65D86E7A3B3D}"/>
                  </a:ext>
                </a:extLst>
              </p:cNvPr>
              <p:cNvSpPr/>
              <p:nvPr/>
            </p:nvSpPr>
            <p:spPr>
              <a:xfrm>
                <a:off x="4182240" y="2547549"/>
                <a:ext cx="3163709" cy="16007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2" name="Arrow: Down 271">
                <a:extLst>
                  <a:ext uri="{FF2B5EF4-FFF2-40B4-BE49-F238E27FC236}">
                    <a16:creationId xmlns:a16="http://schemas.microsoft.com/office/drawing/2014/main" id="{FEE72F8F-410D-8212-521F-DE64E9F851D4}"/>
                  </a:ext>
                </a:extLst>
              </p:cNvPr>
              <p:cNvSpPr/>
              <p:nvPr/>
            </p:nvSpPr>
            <p:spPr>
              <a:xfrm>
                <a:off x="7150000" y="2554351"/>
                <a:ext cx="325763" cy="992323"/>
              </a:xfrm>
              <a:prstGeom prst="downArrow">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79" name="Group 278">
              <a:extLst>
                <a:ext uri="{FF2B5EF4-FFF2-40B4-BE49-F238E27FC236}">
                  <a16:creationId xmlns:a16="http://schemas.microsoft.com/office/drawing/2014/main" id="{09885676-782D-8D1A-C988-B1B10E4601B7}"/>
                </a:ext>
              </a:extLst>
            </p:cNvPr>
            <p:cNvGrpSpPr/>
            <p:nvPr/>
          </p:nvGrpSpPr>
          <p:grpSpPr>
            <a:xfrm>
              <a:off x="7533872" y="2560660"/>
              <a:ext cx="2384071" cy="1004046"/>
              <a:chOff x="7533872" y="2560660"/>
              <a:chExt cx="2384071" cy="1004046"/>
            </a:xfrm>
            <a:solidFill>
              <a:schemeClr val="accent1">
                <a:lumMod val="40000"/>
                <a:lumOff val="60000"/>
              </a:schemeClr>
            </a:solidFill>
          </p:grpSpPr>
          <p:sp>
            <p:nvSpPr>
              <p:cNvPr id="276" name="Rectangle 275">
                <a:extLst>
                  <a:ext uri="{FF2B5EF4-FFF2-40B4-BE49-F238E27FC236}">
                    <a16:creationId xmlns:a16="http://schemas.microsoft.com/office/drawing/2014/main" id="{BDBD29F3-7732-41CB-0B2D-C136C0F6FE21}"/>
                  </a:ext>
                </a:extLst>
              </p:cNvPr>
              <p:cNvSpPr/>
              <p:nvPr/>
            </p:nvSpPr>
            <p:spPr>
              <a:xfrm>
                <a:off x="7533872" y="2560660"/>
                <a:ext cx="119843" cy="9717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7" name="Rectangle 276">
                <a:extLst>
                  <a:ext uri="{FF2B5EF4-FFF2-40B4-BE49-F238E27FC236}">
                    <a16:creationId xmlns:a16="http://schemas.microsoft.com/office/drawing/2014/main" id="{7EAE6F0D-07E0-509C-9993-1C886D9CE4E7}"/>
                  </a:ext>
                </a:extLst>
              </p:cNvPr>
              <p:cNvSpPr/>
              <p:nvPr/>
            </p:nvSpPr>
            <p:spPr>
              <a:xfrm>
                <a:off x="7546647" y="2565581"/>
                <a:ext cx="2277832" cy="16007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8" name="Arrow: Down 277">
                <a:extLst>
                  <a:ext uri="{FF2B5EF4-FFF2-40B4-BE49-F238E27FC236}">
                    <a16:creationId xmlns:a16="http://schemas.microsoft.com/office/drawing/2014/main" id="{1A850865-BB69-5493-1410-0E187483C4DF}"/>
                  </a:ext>
                </a:extLst>
              </p:cNvPr>
              <p:cNvSpPr/>
              <p:nvPr/>
            </p:nvSpPr>
            <p:spPr>
              <a:xfrm>
                <a:off x="9683398" y="2572383"/>
                <a:ext cx="234545" cy="992323"/>
              </a:xfrm>
              <a:prstGeom prst="downArrow">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Tree>
    <p:extLst>
      <p:ext uri="{BB962C8B-B14F-4D97-AF65-F5344CB8AC3E}">
        <p14:creationId xmlns:p14="http://schemas.microsoft.com/office/powerpoint/2010/main" val="5110577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635000" y="640823"/>
            <a:ext cx="3418659" cy="5583148"/>
          </a:xfrm>
        </p:spPr>
        <p:txBody>
          <a:bodyPr anchor="ctr">
            <a:normAutofit/>
          </a:bodyPr>
          <a:lstStyle/>
          <a:p>
            <a:r>
              <a:rPr lang="en-US" sz="5400" dirty="0"/>
              <a:t>Decoder block</a:t>
            </a:r>
            <a:endParaRPr lang="en-CA" sz="5400" dirty="0"/>
          </a:p>
        </p:txBody>
      </p:sp>
      <p:sp>
        <p:nvSpPr>
          <p:cNvPr id="4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0B996F1-4B0F-C79D-E3D0-71281EA59697}"/>
              </a:ext>
            </a:extLst>
          </p:cNvPr>
          <p:cNvGrpSpPr/>
          <p:nvPr/>
        </p:nvGrpSpPr>
        <p:grpSpPr>
          <a:xfrm>
            <a:off x="5688601" y="640822"/>
            <a:ext cx="4819346" cy="5536145"/>
            <a:chOff x="6738616" y="640822"/>
            <a:chExt cx="4903140" cy="5632398"/>
          </a:xfrm>
        </p:grpSpPr>
        <p:sp>
          <p:nvSpPr>
            <p:cNvPr id="16" name="Rectangle: Rounded Corners 15">
              <a:extLst>
                <a:ext uri="{FF2B5EF4-FFF2-40B4-BE49-F238E27FC236}">
                  <a16:creationId xmlns:a16="http://schemas.microsoft.com/office/drawing/2014/main" id="{269D6AD7-F877-61B4-D5E5-D24B484A5AD8}"/>
                </a:ext>
              </a:extLst>
            </p:cNvPr>
            <p:cNvSpPr/>
            <p:nvPr/>
          </p:nvSpPr>
          <p:spPr>
            <a:xfrm>
              <a:off x="8535684" y="5824816"/>
              <a:ext cx="1671349" cy="448404"/>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94684">
                <a:spcAft>
                  <a:spcPts val="588"/>
                </a:spcAft>
              </a:pPr>
              <a:r>
                <a:rPr lang="en-US" sz="1958" kern="1200">
                  <a:solidFill>
                    <a:schemeClr val="tx1"/>
                  </a:solidFill>
                  <a:latin typeface="+mn-lt"/>
                  <a:ea typeface="+mn-ea"/>
                  <a:cs typeface="+mn-cs"/>
                </a:rPr>
                <a:t>Token</a:t>
              </a:r>
              <a:endParaRPr lang="en-CA">
                <a:solidFill>
                  <a:schemeClr val="tx1"/>
                </a:solidFill>
              </a:endParaRPr>
            </a:p>
          </p:txBody>
        </p:sp>
        <p:sp>
          <p:nvSpPr>
            <p:cNvPr id="17" name="Rectangle: Rounded Corners 16">
              <a:extLst>
                <a:ext uri="{FF2B5EF4-FFF2-40B4-BE49-F238E27FC236}">
                  <a16:creationId xmlns:a16="http://schemas.microsoft.com/office/drawing/2014/main" id="{29C4A04C-5714-7503-8B19-C1F987611217}"/>
                </a:ext>
              </a:extLst>
            </p:cNvPr>
            <p:cNvSpPr/>
            <p:nvPr/>
          </p:nvSpPr>
          <p:spPr>
            <a:xfrm>
              <a:off x="8370210" y="5109698"/>
              <a:ext cx="1994157" cy="47067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94684">
                <a:spcAft>
                  <a:spcPts val="588"/>
                </a:spcAft>
              </a:pPr>
              <a:r>
                <a:rPr lang="en-US" sz="1958" kern="1200">
                  <a:solidFill>
                    <a:srgbClr val="555555"/>
                  </a:solidFill>
                  <a:latin typeface="+mn-lt"/>
                  <a:ea typeface="+mn-ea"/>
                  <a:cs typeface="+mn-cs"/>
                </a:rPr>
                <a:t>Embedding</a:t>
              </a:r>
              <a:endParaRPr lang="en-CA"/>
            </a:p>
          </p:txBody>
        </p:sp>
        <p:sp>
          <p:nvSpPr>
            <p:cNvPr id="18" name="Rectangle: Rounded Corners 17">
              <a:extLst>
                <a:ext uri="{FF2B5EF4-FFF2-40B4-BE49-F238E27FC236}">
                  <a16:creationId xmlns:a16="http://schemas.microsoft.com/office/drawing/2014/main" id="{D863B1AF-556A-2BFD-6770-3B02829B1BD5}"/>
                </a:ext>
              </a:extLst>
            </p:cNvPr>
            <p:cNvSpPr/>
            <p:nvPr/>
          </p:nvSpPr>
          <p:spPr>
            <a:xfrm>
              <a:off x="6959001" y="4177758"/>
              <a:ext cx="1994157" cy="473351"/>
            </a:xfrm>
            <a:prstGeom prst="roundRect">
              <a:avLst/>
            </a:prstGeom>
            <a:solidFill>
              <a:schemeClr val="accent6">
                <a:lumMod val="20000"/>
                <a:lumOff val="80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94684">
                <a:spcAft>
                  <a:spcPts val="588"/>
                </a:spcAft>
              </a:pPr>
              <a:r>
                <a:rPr lang="en-US" sz="1958" kern="1200">
                  <a:solidFill>
                    <a:srgbClr val="555555"/>
                  </a:solidFill>
                  <a:latin typeface="+mn-lt"/>
                  <a:ea typeface="+mn-ea"/>
                  <a:cs typeface="+mn-cs"/>
                </a:rPr>
                <a:t>Attention</a:t>
              </a:r>
              <a:endParaRPr lang="en-CA"/>
            </a:p>
          </p:txBody>
        </p:sp>
        <p:sp>
          <p:nvSpPr>
            <p:cNvPr id="19" name="Rectangle: Rounded Corners 18">
              <a:extLst>
                <a:ext uri="{FF2B5EF4-FFF2-40B4-BE49-F238E27FC236}">
                  <a16:creationId xmlns:a16="http://schemas.microsoft.com/office/drawing/2014/main" id="{BE6EE8FF-81D0-FC9A-CAFC-0AB5F3A442FA}"/>
                </a:ext>
              </a:extLst>
            </p:cNvPr>
            <p:cNvSpPr/>
            <p:nvPr/>
          </p:nvSpPr>
          <p:spPr>
            <a:xfrm>
              <a:off x="6959001" y="2726822"/>
              <a:ext cx="1994157" cy="449083"/>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94684">
                <a:spcAft>
                  <a:spcPts val="588"/>
                </a:spcAft>
              </a:pPr>
              <a:r>
                <a:rPr lang="en-US" sz="1958" kern="1200">
                  <a:solidFill>
                    <a:srgbClr val="555555"/>
                  </a:solidFill>
                  <a:latin typeface="+mn-lt"/>
                  <a:ea typeface="+mn-ea"/>
                  <a:cs typeface="+mn-cs"/>
                </a:rPr>
                <a:t>Feed forward</a:t>
              </a:r>
              <a:endParaRPr lang="en-CA"/>
            </a:p>
          </p:txBody>
        </p:sp>
        <p:sp>
          <p:nvSpPr>
            <p:cNvPr id="21" name="Rectangle: Rounded Corners 20">
              <a:extLst>
                <a:ext uri="{FF2B5EF4-FFF2-40B4-BE49-F238E27FC236}">
                  <a16:creationId xmlns:a16="http://schemas.microsoft.com/office/drawing/2014/main" id="{4E568C85-E464-E155-5362-2DE942817EBF}"/>
                </a:ext>
              </a:extLst>
            </p:cNvPr>
            <p:cNvSpPr/>
            <p:nvPr/>
          </p:nvSpPr>
          <p:spPr>
            <a:xfrm>
              <a:off x="8361548" y="1469252"/>
              <a:ext cx="1994157" cy="480655"/>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94684">
                <a:spcAft>
                  <a:spcPts val="588"/>
                </a:spcAft>
              </a:pPr>
              <a:r>
                <a:rPr lang="en-US" sz="2000" kern="1200" dirty="0">
                  <a:solidFill>
                    <a:srgbClr val="555555"/>
                  </a:solidFill>
                  <a:latin typeface="+mn-lt"/>
                  <a:ea typeface="+mn-ea"/>
                  <a:cs typeface="+mn-cs"/>
                </a:rPr>
                <a:t>Output</a:t>
              </a:r>
              <a:endParaRPr lang="en-CA" sz="2000" dirty="0"/>
            </a:p>
          </p:txBody>
        </p:sp>
        <p:cxnSp>
          <p:nvCxnSpPr>
            <p:cNvPr id="23" name="Straight Arrow Connector 22">
              <a:extLst>
                <a:ext uri="{FF2B5EF4-FFF2-40B4-BE49-F238E27FC236}">
                  <a16:creationId xmlns:a16="http://schemas.microsoft.com/office/drawing/2014/main" id="{09F0434F-1B45-1B28-D81A-760A834E5611}"/>
                </a:ext>
              </a:extLst>
            </p:cNvPr>
            <p:cNvCxnSpPr>
              <a:cxnSpLocks/>
              <a:stCxn id="17" idx="0"/>
              <a:endCxn id="32" idx="1"/>
            </p:cNvCxnSpPr>
            <p:nvPr/>
          </p:nvCxnSpPr>
          <p:spPr>
            <a:xfrm flipH="1" flipV="1">
              <a:off x="9355696" y="3756046"/>
              <a:ext cx="11593" cy="1353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C02424C7-E662-2509-2822-E84E531027A7}"/>
                </a:ext>
              </a:extLst>
            </p:cNvPr>
            <p:cNvCxnSpPr>
              <a:cxnSpLocks/>
              <a:stCxn id="17" idx="0"/>
              <a:endCxn id="18" idx="2"/>
            </p:cNvCxnSpPr>
            <p:nvPr/>
          </p:nvCxnSpPr>
          <p:spPr>
            <a:xfrm rot="16200000" flipV="1">
              <a:off x="8432391" y="4174799"/>
              <a:ext cx="458589" cy="14112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72B1591-5F19-9D38-07FC-0F18A30E88A3}"/>
                </a:ext>
              </a:extLst>
            </p:cNvPr>
            <p:cNvCxnSpPr>
              <a:cxnSpLocks/>
              <a:stCxn id="19" idx="0"/>
              <a:endCxn id="31" idx="1"/>
            </p:cNvCxnSpPr>
            <p:nvPr/>
          </p:nvCxnSpPr>
          <p:spPr>
            <a:xfrm rot="5400000" flipH="1" flipV="1">
              <a:off x="8467262" y="1843788"/>
              <a:ext cx="371853" cy="13942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8596865-A9DA-924C-CACB-D6EF1E330546}"/>
                </a:ext>
              </a:extLst>
            </p:cNvPr>
            <p:cNvCxnSpPr>
              <a:cxnSpLocks/>
              <a:stCxn id="16" idx="0"/>
              <a:endCxn id="17" idx="2"/>
            </p:cNvCxnSpPr>
            <p:nvPr/>
          </p:nvCxnSpPr>
          <p:spPr>
            <a:xfrm flipH="1" flipV="1">
              <a:off x="9367289" y="5580372"/>
              <a:ext cx="4070" cy="244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B38D3ECE-35D0-C6F3-F43A-CC4207EDA70E}"/>
                </a:ext>
              </a:extLst>
            </p:cNvPr>
            <p:cNvSpPr/>
            <p:nvPr/>
          </p:nvSpPr>
          <p:spPr>
            <a:xfrm>
              <a:off x="8364858" y="640822"/>
              <a:ext cx="1994157" cy="54306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94684">
                <a:spcAft>
                  <a:spcPts val="588"/>
                </a:spcAft>
              </a:pPr>
              <a:r>
                <a:rPr lang="en-US" sz="1958" kern="1200" dirty="0">
                  <a:solidFill>
                    <a:schemeClr val="tx1"/>
                  </a:solidFill>
                  <a:latin typeface="+mn-lt"/>
                  <a:ea typeface="+mn-ea"/>
                  <a:cs typeface="+mn-cs"/>
                </a:rPr>
                <a:t>Next token</a:t>
              </a:r>
              <a:endParaRPr lang="en-CA" dirty="0">
                <a:solidFill>
                  <a:schemeClr val="tx1"/>
                </a:solidFill>
              </a:endParaRPr>
            </a:p>
          </p:txBody>
        </p:sp>
        <p:cxnSp>
          <p:nvCxnSpPr>
            <p:cNvPr id="30" name="Straight Arrow Connector 29">
              <a:extLst>
                <a:ext uri="{FF2B5EF4-FFF2-40B4-BE49-F238E27FC236}">
                  <a16:creationId xmlns:a16="http://schemas.microsoft.com/office/drawing/2014/main" id="{26E700AE-7E5A-F079-AFC8-580CC6FD6427}"/>
                </a:ext>
              </a:extLst>
            </p:cNvPr>
            <p:cNvCxnSpPr>
              <a:cxnSpLocks/>
              <a:stCxn id="21" idx="0"/>
              <a:endCxn id="27" idx="2"/>
            </p:cNvCxnSpPr>
            <p:nvPr/>
          </p:nvCxnSpPr>
          <p:spPr>
            <a:xfrm flipV="1">
              <a:off x="9358627" y="1183884"/>
              <a:ext cx="3310" cy="285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Plus Sign 30">
              <a:extLst>
                <a:ext uri="{FF2B5EF4-FFF2-40B4-BE49-F238E27FC236}">
                  <a16:creationId xmlns:a16="http://schemas.microsoft.com/office/drawing/2014/main" id="{FA29ABFA-E506-0123-A2D0-8620B220EEC1}"/>
                </a:ext>
              </a:extLst>
            </p:cNvPr>
            <p:cNvSpPr/>
            <p:nvPr/>
          </p:nvSpPr>
          <p:spPr>
            <a:xfrm>
              <a:off x="9273067" y="2214615"/>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Plus Sign 31">
              <a:extLst>
                <a:ext uri="{FF2B5EF4-FFF2-40B4-BE49-F238E27FC236}">
                  <a16:creationId xmlns:a16="http://schemas.microsoft.com/office/drawing/2014/main" id="{315BCB23-227B-E2E0-6AE3-AE2FE3ACFAE8}"/>
                </a:ext>
              </a:extLst>
            </p:cNvPr>
            <p:cNvSpPr/>
            <p:nvPr/>
          </p:nvSpPr>
          <p:spPr>
            <a:xfrm>
              <a:off x="9278467" y="3615692"/>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3" name="Connector: Elbow 32">
              <a:extLst>
                <a:ext uri="{FF2B5EF4-FFF2-40B4-BE49-F238E27FC236}">
                  <a16:creationId xmlns:a16="http://schemas.microsoft.com/office/drawing/2014/main" id="{9977C1C5-0006-FCC6-9C96-689693F56C0A}"/>
                </a:ext>
              </a:extLst>
            </p:cNvPr>
            <p:cNvCxnSpPr>
              <a:cxnSpLocks/>
              <a:stCxn id="18" idx="0"/>
              <a:endCxn id="32" idx="1"/>
            </p:cNvCxnSpPr>
            <p:nvPr/>
          </p:nvCxnSpPr>
          <p:spPr>
            <a:xfrm rot="5400000" flipH="1" flipV="1">
              <a:off x="8445032" y="3267094"/>
              <a:ext cx="421712" cy="13996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9542E3B-04BC-E407-6EE1-324B0EC68FC9}"/>
                </a:ext>
              </a:extLst>
            </p:cNvPr>
            <p:cNvCxnSpPr>
              <a:cxnSpLocks/>
              <a:stCxn id="32" idx="3"/>
              <a:endCxn id="31" idx="1"/>
            </p:cNvCxnSpPr>
            <p:nvPr/>
          </p:nvCxnSpPr>
          <p:spPr>
            <a:xfrm flipH="1" flipV="1">
              <a:off x="9350296" y="2354969"/>
              <a:ext cx="5400" cy="1282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341B835-2201-7515-3574-50D4FE74361F}"/>
                </a:ext>
              </a:extLst>
            </p:cNvPr>
            <p:cNvCxnSpPr>
              <a:cxnSpLocks/>
              <a:stCxn id="31" idx="3"/>
              <a:endCxn id="21" idx="2"/>
            </p:cNvCxnSpPr>
            <p:nvPr/>
          </p:nvCxnSpPr>
          <p:spPr>
            <a:xfrm flipV="1">
              <a:off x="9350296" y="1949907"/>
              <a:ext cx="8331" cy="286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B1504B4B-EBAA-CC00-DAC3-1A8074289F0A}"/>
                </a:ext>
              </a:extLst>
            </p:cNvPr>
            <p:cNvCxnSpPr>
              <a:cxnSpLocks/>
              <a:stCxn id="32" idx="3"/>
              <a:endCxn id="19" idx="2"/>
            </p:cNvCxnSpPr>
            <p:nvPr/>
          </p:nvCxnSpPr>
          <p:spPr>
            <a:xfrm rot="16200000" flipV="1">
              <a:off x="8425271" y="2706714"/>
              <a:ext cx="461234" cy="13996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3EEC2455-3266-15D1-D92F-B467B6FF983C}"/>
                </a:ext>
              </a:extLst>
            </p:cNvPr>
            <p:cNvSpPr/>
            <p:nvPr/>
          </p:nvSpPr>
          <p:spPr>
            <a:xfrm>
              <a:off x="6738616" y="2170497"/>
              <a:ext cx="4903140" cy="2776888"/>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2000">
                <a:solidFill>
                  <a:schemeClr val="tx1"/>
                </a:solidFill>
              </a:endParaRPr>
            </a:p>
          </p:txBody>
        </p:sp>
      </p:grpSp>
      <p:grpSp>
        <p:nvGrpSpPr>
          <p:cNvPr id="7" name="Group 6">
            <a:extLst>
              <a:ext uri="{FF2B5EF4-FFF2-40B4-BE49-F238E27FC236}">
                <a16:creationId xmlns:a16="http://schemas.microsoft.com/office/drawing/2014/main" id="{227897E7-B3BA-58C9-70DB-5891CC94A118}"/>
              </a:ext>
            </a:extLst>
          </p:cNvPr>
          <p:cNvGrpSpPr/>
          <p:nvPr/>
        </p:nvGrpSpPr>
        <p:grpSpPr>
          <a:xfrm rot="2811885">
            <a:off x="6687018" y="3719712"/>
            <a:ext cx="561739" cy="924362"/>
            <a:chOff x="4979502" y="1152916"/>
            <a:chExt cx="561739" cy="924362"/>
          </a:xfrm>
          <a:solidFill>
            <a:schemeClr val="accent4"/>
          </a:solidFill>
        </p:grpSpPr>
        <p:sp>
          <p:nvSpPr>
            <p:cNvPr id="4" name="Rectangle 3">
              <a:extLst>
                <a:ext uri="{FF2B5EF4-FFF2-40B4-BE49-F238E27FC236}">
                  <a16:creationId xmlns:a16="http://schemas.microsoft.com/office/drawing/2014/main" id="{51706B38-134A-2020-F790-7FA801E28A3C}"/>
                </a:ext>
              </a:extLst>
            </p:cNvPr>
            <p:cNvSpPr/>
            <p:nvPr/>
          </p:nvSpPr>
          <p:spPr>
            <a:xfrm rot="10800000">
              <a:off x="4979502" y="1845495"/>
              <a:ext cx="561739" cy="23178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ECF9113F-B35B-507D-F34A-91C77FCB7C05}"/>
                </a:ext>
              </a:extLst>
            </p:cNvPr>
            <p:cNvSpPr/>
            <p:nvPr/>
          </p:nvSpPr>
          <p:spPr>
            <a:xfrm rot="16200000">
              <a:off x="4971086" y="1498013"/>
              <a:ext cx="915252" cy="2250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 name="Group 2">
            <a:extLst>
              <a:ext uri="{FF2B5EF4-FFF2-40B4-BE49-F238E27FC236}">
                <a16:creationId xmlns:a16="http://schemas.microsoft.com/office/drawing/2014/main" id="{746EA3A3-7B4F-F0BE-031E-6C2B6C28FA66}"/>
              </a:ext>
            </a:extLst>
          </p:cNvPr>
          <p:cNvGrpSpPr/>
          <p:nvPr/>
        </p:nvGrpSpPr>
        <p:grpSpPr>
          <a:xfrm rot="2811885">
            <a:off x="6599082" y="2195252"/>
            <a:ext cx="561739" cy="924362"/>
            <a:chOff x="4979502" y="1152916"/>
            <a:chExt cx="561739" cy="924362"/>
          </a:xfrm>
          <a:solidFill>
            <a:schemeClr val="accent4"/>
          </a:solidFill>
        </p:grpSpPr>
        <p:sp>
          <p:nvSpPr>
            <p:cNvPr id="6" name="Rectangle 5">
              <a:extLst>
                <a:ext uri="{FF2B5EF4-FFF2-40B4-BE49-F238E27FC236}">
                  <a16:creationId xmlns:a16="http://schemas.microsoft.com/office/drawing/2014/main" id="{C8636BCC-12A6-3711-1577-EC41B9E83B1E}"/>
                </a:ext>
              </a:extLst>
            </p:cNvPr>
            <p:cNvSpPr/>
            <p:nvPr/>
          </p:nvSpPr>
          <p:spPr>
            <a:xfrm rot="10800000">
              <a:off x="4979502" y="1845495"/>
              <a:ext cx="561739" cy="23178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9947ED09-481B-FA13-609B-626F80D41790}"/>
                </a:ext>
              </a:extLst>
            </p:cNvPr>
            <p:cNvSpPr/>
            <p:nvPr/>
          </p:nvSpPr>
          <p:spPr>
            <a:xfrm rot="16200000">
              <a:off x="4971086" y="1498013"/>
              <a:ext cx="915252" cy="2250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10734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55D89-81BB-F5CE-31A5-046ACA5B3E3A}"/>
              </a:ext>
            </a:extLst>
          </p:cNvPr>
          <p:cNvSpPr>
            <a:spLocks noGrp="1"/>
          </p:cNvSpPr>
          <p:nvPr>
            <p:ph type="title"/>
          </p:nvPr>
        </p:nvSpPr>
        <p:spPr>
          <a:xfrm>
            <a:off x="838200" y="365125"/>
            <a:ext cx="10515600" cy="1325563"/>
          </a:xfrm>
        </p:spPr>
        <p:txBody>
          <a:bodyPr>
            <a:normAutofit/>
          </a:bodyPr>
          <a:lstStyle/>
          <a:p>
            <a:r>
              <a:rPr lang="en-US" sz="5400"/>
              <a:t>Primers</a:t>
            </a:r>
            <a:endParaRPr lang="en-CA"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49195D-4BD7-9DD0-C038-C33945734658}"/>
              </a:ext>
            </a:extLst>
          </p:cNvPr>
          <p:cNvSpPr>
            <a:spLocks noGrp="1"/>
          </p:cNvSpPr>
          <p:nvPr>
            <p:ph idx="1"/>
          </p:nvPr>
        </p:nvSpPr>
        <p:spPr>
          <a:xfrm>
            <a:off x="838200" y="1929384"/>
            <a:ext cx="10515600" cy="4251960"/>
          </a:xfrm>
        </p:spPr>
        <p:txBody>
          <a:bodyPr>
            <a:normAutofit/>
          </a:bodyPr>
          <a:lstStyle/>
          <a:p>
            <a:r>
              <a:rPr lang="en-CA" sz="2200" dirty="0"/>
              <a:t>Basic neural network</a:t>
            </a:r>
          </a:p>
          <a:p>
            <a:r>
              <a:rPr lang="en-CA" sz="2200" dirty="0"/>
              <a:t>Sequence to sequence models</a:t>
            </a:r>
          </a:p>
          <a:p>
            <a:r>
              <a:rPr lang="en-CA" sz="2200" dirty="0"/>
              <a:t>Recurrent neural networks and their problems</a:t>
            </a:r>
          </a:p>
          <a:p>
            <a:pPr marL="0" indent="0">
              <a:buNone/>
            </a:pPr>
            <a:endParaRPr lang="en-CA" sz="2200" dirty="0"/>
          </a:p>
        </p:txBody>
      </p:sp>
    </p:spTree>
    <p:extLst>
      <p:ext uri="{BB962C8B-B14F-4D97-AF65-F5344CB8AC3E}">
        <p14:creationId xmlns:p14="http://schemas.microsoft.com/office/powerpoint/2010/main" val="8141028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ACB535-B512-09DB-626A-C71ED0BE5A06}"/>
              </a:ext>
            </a:extLst>
          </p:cNvPr>
          <p:cNvSpPr>
            <a:spLocks noGrp="1"/>
          </p:cNvSpPr>
          <p:nvPr>
            <p:ph type="title"/>
          </p:nvPr>
        </p:nvSpPr>
        <p:spPr>
          <a:xfrm>
            <a:off x="630936" y="640080"/>
            <a:ext cx="4818888" cy="1481328"/>
          </a:xfrm>
        </p:spPr>
        <p:txBody>
          <a:bodyPr anchor="b">
            <a:normAutofit/>
          </a:bodyPr>
          <a:lstStyle/>
          <a:p>
            <a:r>
              <a:rPr lang="en-US" sz="5000"/>
              <a:t>Residual connections</a:t>
            </a:r>
            <a:endParaRPr lang="en-CA" sz="5000"/>
          </a:p>
        </p:txBody>
      </p:sp>
      <p:sp>
        <p:nvSpPr>
          <p:cNvPr id="3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2F4918B-DF67-5AF3-DE62-EC2F12FF85AD}"/>
              </a:ext>
            </a:extLst>
          </p:cNvPr>
          <p:cNvSpPr>
            <a:spLocks noGrp="1"/>
          </p:cNvSpPr>
          <p:nvPr>
            <p:ph idx="1"/>
          </p:nvPr>
        </p:nvSpPr>
        <p:spPr>
          <a:xfrm>
            <a:off x="630936" y="2660904"/>
            <a:ext cx="4818888" cy="3547872"/>
          </a:xfrm>
        </p:spPr>
        <p:txBody>
          <a:bodyPr anchor="t">
            <a:normAutofit/>
          </a:bodyPr>
          <a:lstStyle/>
          <a:p>
            <a:r>
              <a:rPr lang="en-US" sz="2200" dirty="0"/>
              <a:t>Pass positional information to subsequent layers</a:t>
            </a:r>
          </a:p>
          <a:p>
            <a:r>
              <a:rPr lang="en-US" sz="2200" dirty="0"/>
              <a:t>Critical to training deeper networks</a:t>
            </a:r>
            <a:endParaRPr lang="en-CA" sz="2200" dirty="0"/>
          </a:p>
        </p:txBody>
      </p:sp>
      <p:grpSp>
        <p:nvGrpSpPr>
          <p:cNvPr id="4" name="Group 3">
            <a:extLst>
              <a:ext uri="{FF2B5EF4-FFF2-40B4-BE49-F238E27FC236}">
                <a16:creationId xmlns:a16="http://schemas.microsoft.com/office/drawing/2014/main" id="{6F5721E8-F32E-9419-224A-53E366FAB8F2}"/>
              </a:ext>
            </a:extLst>
          </p:cNvPr>
          <p:cNvGrpSpPr/>
          <p:nvPr/>
        </p:nvGrpSpPr>
        <p:grpSpPr>
          <a:xfrm>
            <a:off x="6400711" y="640080"/>
            <a:ext cx="4855642" cy="5577846"/>
            <a:chOff x="6738616" y="640822"/>
            <a:chExt cx="4903140" cy="5632398"/>
          </a:xfrm>
        </p:grpSpPr>
        <p:sp>
          <p:nvSpPr>
            <p:cNvPr id="6" name="Rectangle: Rounded Corners 5">
              <a:extLst>
                <a:ext uri="{FF2B5EF4-FFF2-40B4-BE49-F238E27FC236}">
                  <a16:creationId xmlns:a16="http://schemas.microsoft.com/office/drawing/2014/main" id="{17BD5E71-10EE-023C-7547-4AFDBD7F90C1}"/>
                </a:ext>
              </a:extLst>
            </p:cNvPr>
            <p:cNvSpPr/>
            <p:nvPr/>
          </p:nvSpPr>
          <p:spPr>
            <a:xfrm>
              <a:off x="8535684" y="5824816"/>
              <a:ext cx="1671349" cy="448404"/>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94684">
                <a:spcAft>
                  <a:spcPts val="588"/>
                </a:spcAft>
              </a:pPr>
              <a:r>
                <a:rPr lang="en-US" sz="1958" kern="1200">
                  <a:solidFill>
                    <a:schemeClr val="tx1"/>
                  </a:solidFill>
                  <a:latin typeface="+mn-lt"/>
                  <a:ea typeface="+mn-ea"/>
                  <a:cs typeface="+mn-cs"/>
                </a:rPr>
                <a:t>Token</a:t>
              </a:r>
              <a:endParaRPr lang="en-CA">
                <a:solidFill>
                  <a:schemeClr val="tx1"/>
                </a:solidFill>
              </a:endParaRPr>
            </a:p>
          </p:txBody>
        </p:sp>
        <p:sp>
          <p:nvSpPr>
            <p:cNvPr id="7" name="Rectangle: Rounded Corners 6">
              <a:extLst>
                <a:ext uri="{FF2B5EF4-FFF2-40B4-BE49-F238E27FC236}">
                  <a16:creationId xmlns:a16="http://schemas.microsoft.com/office/drawing/2014/main" id="{8C379153-C69D-2AD5-CBC3-61EAC4E55D64}"/>
                </a:ext>
              </a:extLst>
            </p:cNvPr>
            <p:cNvSpPr/>
            <p:nvPr/>
          </p:nvSpPr>
          <p:spPr>
            <a:xfrm>
              <a:off x="8370210" y="5109698"/>
              <a:ext cx="1994157" cy="47067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94684">
                <a:spcAft>
                  <a:spcPts val="588"/>
                </a:spcAft>
              </a:pPr>
              <a:r>
                <a:rPr lang="en-US" sz="1958" kern="1200">
                  <a:solidFill>
                    <a:srgbClr val="555555"/>
                  </a:solidFill>
                  <a:latin typeface="+mn-lt"/>
                  <a:ea typeface="+mn-ea"/>
                  <a:cs typeface="+mn-cs"/>
                </a:rPr>
                <a:t>Embedding</a:t>
              </a:r>
              <a:endParaRPr lang="en-CA"/>
            </a:p>
          </p:txBody>
        </p:sp>
        <p:sp>
          <p:nvSpPr>
            <p:cNvPr id="8" name="Rectangle: Rounded Corners 7">
              <a:extLst>
                <a:ext uri="{FF2B5EF4-FFF2-40B4-BE49-F238E27FC236}">
                  <a16:creationId xmlns:a16="http://schemas.microsoft.com/office/drawing/2014/main" id="{4AA51D1F-2F2A-1C30-5AC5-A0391B752B3E}"/>
                </a:ext>
              </a:extLst>
            </p:cNvPr>
            <p:cNvSpPr/>
            <p:nvPr/>
          </p:nvSpPr>
          <p:spPr>
            <a:xfrm>
              <a:off x="6959001" y="4177758"/>
              <a:ext cx="1994157" cy="473351"/>
            </a:xfrm>
            <a:prstGeom prst="roundRect">
              <a:avLst/>
            </a:prstGeom>
            <a:solidFill>
              <a:schemeClr val="accent6">
                <a:lumMod val="20000"/>
                <a:lumOff val="80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94684">
                <a:spcAft>
                  <a:spcPts val="588"/>
                </a:spcAft>
              </a:pPr>
              <a:r>
                <a:rPr lang="en-US" sz="1958" kern="1200">
                  <a:solidFill>
                    <a:srgbClr val="555555"/>
                  </a:solidFill>
                  <a:latin typeface="+mn-lt"/>
                  <a:ea typeface="+mn-ea"/>
                  <a:cs typeface="+mn-cs"/>
                </a:rPr>
                <a:t>Attention</a:t>
              </a:r>
              <a:endParaRPr lang="en-CA"/>
            </a:p>
          </p:txBody>
        </p:sp>
        <p:sp>
          <p:nvSpPr>
            <p:cNvPr id="9" name="Rectangle: Rounded Corners 8">
              <a:extLst>
                <a:ext uri="{FF2B5EF4-FFF2-40B4-BE49-F238E27FC236}">
                  <a16:creationId xmlns:a16="http://schemas.microsoft.com/office/drawing/2014/main" id="{AFCF0CE3-3EC0-64F2-2E89-1910CA64E526}"/>
                </a:ext>
              </a:extLst>
            </p:cNvPr>
            <p:cNvSpPr/>
            <p:nvPr/>
          </p:nvSpPr>
          <p:spPr>
            <a:xfrm>
              <a:off x="6959001" y="2726822"/>
              <a:ext cx="1994157" cy="449083"/>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94684">
                <a:spcAft>
                  <a:spcPts val="588"/>
                </a:spcAft>
              </a:pPr>
              <a:r>
                <a:rPr lang="en-US" sz="1958" kern="1200">
                  <a:solidFill>
                    <a:srgbClr val="555555"/>
                  </a:solidFill>
                  <a:latin typeface="+mn-lt"/>
                  <a:ea typeface="+mn-ea"/>
                  <a:cs typeface="+mn-cs"/>
                </a:rPr>
                <a:t>Feed forward</a:t>
              </a:r>
              <a:endParaRPr lang="en-CA"/>
            </a:p>
          </p:txBody>
        </p:sp>
        <p:sp>
          <p:nvSpPr>
            <p:cNvPr id="11" name="Rectangle: Rounded Corners 10">
              <a:extLst>
                <a:ext uri="{FF2B5EF4-FFF2-40B4-BE49-F238E27FC236}">
                  <a16:creationId xmlns:a16="http://schemas.microsoft.com/office/drawing/2014/main" id="{CC122220-7A92-815B-43C4-AB8CAFA33DD7}"/>
                </a:ext>
              </a:extLst>
            </p:cNvPr>
            <p:cNvSpPr/>
            <p:nvPr/>
          </p:nvSpPr>
          <p:spPr>
            <a:xfrm>
              <a:off x="8361548" y="1469252"/>
              <a:ext cx="1994157" cy="480655"/>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94684">
                <a:spcAft>
                  <a:spcPts val="588"/>
                </a:spcAft>
              </a:pPr>
              <a:r>
                <a:rPr lang="en-US" sz="2000" kern="1200">
                  <a:solidFill>
                    <a:srgbClr val="555555"/>
                  </a:solidFill>
                  <a:latin typeface="+mn-lt"/>
                  <a:ea typeface="+mn-ea"/>
                  <a:cs typeface="+mn-cs"/>
                </a:rPr>
                <a:t>Output</a:t>
              </a:r>
              <a:endParaRPr lang="en-CA" sz="2000"/>
            </a:p>
          </p:txBody>
        </p:sp>
        <p:cxnSp>
          <p:nvCxnSpPr>
            <p:cNvPr id="13" name="Straight Arrow Connector 12">
              <a:extLst>
                <a:ext uri="{FF2B5EF4-FFF2-40B4-BE49-F238E27FC236}">
                  <a16:creationId xmlns:a16="http://schemas.microsoft.com/office/drawing/2014/main" id="{469DF854-6370-CD0C-F6EB-13282E74FE02}"/>
                </a:ext>
              </a:extLst>
            </p:cNvPr>
            <p:cNvCxnSpPr>
              <a:cxnSpLocks/>
              <a:stCxn id="7" idx="0"/>
              <a:endCxn id="22" idx="1"/>
            </p:cNvCxnSpPr>
            <p:nvPr/>
          </p:nvCxnSpPr>
          <p:spPr>
            <a:xfrm flipH="1" flipV="1">
              <a:off x="9355696" y="3756046"/>
              <a:ext cx="11593" cy="1353652"/>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2913571-CA49-9298-8FD2-6F362DE83718}"/>
                </a:ext>
              </a:extLst>
            </p:cNvPr>
            <p:cNvCxnSpPr>
              <a:cxnSpLocks/>
              <a:stCxn id="7" idx="0"/>
              <a:endCxn id="8" idx="2"/>
            </p:cNvCxnSpPr>
            <p:nvPr/>
          </p:nvCxnSpPr>
          <p:spPr>
            <a:xfrm rot="16200000" flipV="1">
              <a:off x="8432391" y="4174799"/>
              <a:ext cx="458589" cy="14112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3587560-4B22-EC0E-D8B9-57A42C7D3A76}"/>
                </a:ext>
              </a:extLst>
            </p:cNvPr>
            <p:cNvCxnSpPr>
              <a:cxnSpLocks/>
              <a:stCxn id="9" idx="0"/>
              <a:endCxn id="21" idx="1"/>
            </p:cNvCxnSpPr>
            <p:nvPr/>
          </p:nvCxnSpPr>
          <p:spPr>
            <a:xfrm rot="5400000" flipH="1" flipV="1">
              <a:off x="8467262" y="1843788"/>
              <a:ext cx="371853" cy="13942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576A93B-2442-779E-CE7B-BE073DE7E2DF}"/>
                </a:ext>
              </a:extLst>
            </p:cNvPr>
            <p:cNvCxnSpPr>
              <a:cxnSpLocks/>
              <a:stCxn id="6" idx="0"/>
              <a:endCxn id="7" idx="2"/>
            </p:cNvCxnSpPr>
            <p:nvPr/>
          </p:nvCxnSpPr>
          <p:spPr>
            <a:xfrm flipH="1" flipV="1">
              <a:off x="9367289" y="5580372"/>
              <a:ext cx="4070" cy="244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1369015C-6818-3EA7-F863-004B35C1CBC3}"/>
                </a:ext>
              </a:extLst>
            </p:cNvPr>
            <p:cNvSpPr/>
            <p:nvPr/>
          </p:nvSpPr>
          <p:spPr>
            <a:xfrm>
              <a:off x="8364858" y="640822"/>
              <a:ext cx="1994157" cy="54306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94684">
                <a:spcAft>
                  <a:spcPts val="588"/>
                </a:spcAft>
              </a:pPr>
              <a:r>
                <a:rPr lang="en-US" sz="1958" kern="1200">
                  <a:solidFill>
                    <a:schemeClr val="tx1"/>
                  </a:solidFill>
                  <a:latin typeface="+mn-lt"/>
                  <a:ea typeface="+mn-ea"/>
                  <a:cs typeface="+mn-cs"/>
                </a:rPr>
                <a:t>Next token</a:t>
              </a:r>
              <a:endParaRPr lang="en-CA">
                <a:solidFill>
                  <a:schemeClr val="tx1"/>
                </a:solidFill>
              </a:endParaRPr>
            </a:p>
          </p:txBody>
        </p:sp>
        <p:cxnSp>
          <p:nvCxnSpPr>
            <p:cNvPr id="20" name="Straight Arrow Connector 19">
              <a:extLst>
                <a:ext uri="{FF2B5EF4-FFF2-40B4-BE49-F238E27FC236}">
                  <a16:creationId xmlns:a16="http://schemas.microsoft.com/office/drawing/2014/main" id="{F87F32BA-58BF-FFF9-9147-5A0081C31A5D}"/>
                </a:ext>
              </a:extLst>
            </p:cNvPr>
            <p:cNvCxnSpPr>
              <a:cxnSpLocks/>
              <a:stCxn id="11" idx="0"/>
              <a:endCxn id="19" idx="2"/>
            </p:cNvCxnSpPr>
            <p:nvPr/>
          </p:nvCxnSpPr>
          <p:spPr>
            <a:xfrm flipV="1">
              <a:off x="9358627" y="1183884"/>
              <a:ext cx="3310" cy="285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lus Sign 20">
              <a:extLst>
                <a:ext uri="{FF2B5EF4-FFF2-40B4-BE49-F238E27FC236}">
                  <a16:creationId xmlns:a16="http://schemas.microsoft.com/office/drawing/2014/main" id="{0DF2F19B-21FF-0125-2449-BFC198B810AF}"/>
                </a:ext>
              </a:extLst>
            </p:cNvPr>
            <p:cNvSpPr/>
            <p:nvPr/>
          </p:nvSpPr>
          <p:spPr>
            <a:xfrm>
              <a:off x="9273067" y="2214615"/>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Plus Sign 21">
              <a:extLst>
                <a:ext uri="{FF2B5EF4-FFF2-40B4-BE49-F238E27FC236}">
                  <a16:creationId xmlns:a16="http://schemas.microsoft.com/office/drawing/2014/main" id="{C79064D1-4AA9-ABA8-54EA-89919780C74C}"/>
                </a:ext>
              </a:extLst>
            </p:cNvPr>
            <p:cNvSpPr/>
            <p:nvPr/>
          </p:nvSpPr>
          <p:spPr>
            <a:xfrm>
              <a:off x="9278467" y="3615692"/>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Connector: Elbow 22">
              <a:extLst>
                <a:ext uri="{FF2B5EF4-FFF2-40B4-BE49-F238E27FC236}">
                  <a16:creationId xmlns:a16="http://schemas.microsoft.com/office/drawing/2014/main" id="{61A138F3-64EB-ED4E-3083-81A424127BA2}"/>
                </a:ext>
              </a:extLst>
            </p:cNvPr>
            <p:cNvCxnSpPr>
              <a:cxnSpLocks/>
              <a:stCxn id="8" idx="0"/>
              <a:endCxn id="22" idx="1"/>
            </p:cNvCxnSpPr>
            <p:nvPr/>
          </p:nvCxnSpPr>
          <p:spPr>
            <a:xfrm rot="5400000" flipH="1" flipV="1">
              <a:off x="8445032" y="3267094"/>
              <a:ext cx="421712" cy="13996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85EBE3A-9F67-7ADF-D8A5-197E18D8A72A}"/>
                </a:ext>
              </a:extLst>
            </p:cNvPr>
            <p:cNvCxnSpPr>
              <a:cxnSpLocks/>
              <a:stCxn id="22" idx="3"/>
              <a:endCxn id="21" idx="1"/>
            </p:cNvCxnSpPr>
            <p:nvPr/>
          </p:nvCxnSpPr>
          <p:spPr>
            <a:xfrm flipH="1" flipV="1">
              <a:off x="9350296" y="2354969"/>
              <a:ext cx="5400" cy="128217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70498F5-EFA3-7153-DA81-1C2B95652DE8}"/>
                </a:ext>
              </a:extLst>
            </p:cNvPr>
            <p:cNvCxnSpPr>
              <a:cxnSpLocks/>
              <a:stCxn id="21" idx="3"/>
              <a:endCxn id="11" idx="2"/>
            </p:cNvCxnSpPr>
            <p:nvPr/>
          </p:nvCxnSpPr>
          <p:spPr>
            <a:xfrm flipV="1">
              <a:off x="9350296" y="1949907"/>
              <a:ext cx="8331" cy="286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1F9C8991-9C90-3454-5C57-CC028A1A897D}"/>
                </a:ext>
              </a:extLst>
            </p:cNvPr>
            <p:cNvCxnSpPr>
              <a:cxnSpLocks/>
              <a:stCxn id="22" idx="3"/>
              <a:endCxn id="9" idx="2"/>
            </p:cNvCxnSpPr>
            <p:nvPr/>
          </p:nvCxnSpPr>
          <p:spPr>
            <a:xfrm rot="16200000" flipV="1">
              <a:off x="8425271" y="2706714"/>
              <a:ext cx="461234" cy="13996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1A525CE4-22F1-00D5-2E6A-C0D870687EA0}"/>
                </a:ext>
              </a:extLst>
            </p:cNvPr>
            <p:cNvSpPr/>
            <p:nvPr/>
          </p:nvSpPr>
          <p:spPr>
            <a:xfrm>
              <a:off x="6738616" y="2170497"/>
              <a:ext cx="4903140" cy="2776888"/>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2000">
                <a:solidFill>
                  <a:schemeClr val="tx1"/>
                </a:solidFill>
              </a:endParaRPr>
            </a:p>
          </p:txBody>
        </p:sp>
      </p:grpSp>
    </p:spTree>
    <p:extLst>
      <p:ext uri="{BB962C8B-B14F-4D97-AF65-F5344CB8AC3E}">
        <p14:creationId xmlns:p14="http://schemas.microsoft.com/office/powerpoint/2010/main" val="41376419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A8A5F9-5AC3-5C23-96B1-9DDC2D2B7F5D}"/>
              </a:ext>
            </a:extLst>
          </p:cNvPr>
          <p:cNvSpPr>
            <a:spLocks noGrp="1"/>
          </p:cNvSpPr>
          <p:nvPr>
            <p:ph type="title"/>
          </p:nvPr>
        </p:nvSpPr>
        <p:spPr>
          <a:xfrm>
            <a:off x="630936" y="640080"/>
            <a:ext cx="4818888" cy="1481328"/>
          </a:xfrm>
        </p:spPr>
        <p:txBody>
          <a:bodyPr anchor="b">
            <a:normAutofit/>
          </a:bodyPr>
          <a:lstStyle/>
          <a:p>
            <a:r>
              <a:rPr lang="en-US" sz="5400"/>
              <a:t>Multi layered</a:t>
            </a:r>
            <a:endParaRPr lang="en-CA" sz="5400"/>
          </a:p>
        </p:txBody>
      </p:sp>
      <p:sp>
        <p:nvSpPr>
          <p:cNvPr id="2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DC6A78A-54EC-CCB2-6F7E-E2DBF5513D1E}"/>
              </a:ext>
            </a:extLst>
          </p:cNvPr>
          <p:cNvSpPr>
            <a:spLocks noGrp="1"/>
          </p:cNvSpPr>
          <p:nvPr>
            <p:ph idx="1"/>
          </p:nvPr>
        </p:nvSpPr>
        <p:spPr>
          <a:xfrm>
            <a:off x="630936" y="2660904"/>
            <a:ext cx="4818888" cy="3547872"/>
          </a:xfrm>
        </p:spPr>
        <p:txBody>
          <a:bodyPr anchor="t">
            <a:normAutofit/>
          </a:bodyPr>
          <a:lstStyle/>
          <a:p>
            <a:r>
              <a:rPr lang="en-US" sz="2200" dirty="0"/>
              <a:t>Multiple layers help in building deeper network, thereby increasing the learning capacity of the model</a:t>
            </a:r>
          </a:p>
          <a:p>
            <a:r>
              <a:rPr lang="en-US" sz="2200" dirty="0"/>
              <a:t>Subsequent layers can build upon previous layers’ results and can learn more complex scenarios</a:t>
            </a:r>
            <a:endParaRPr lang="en-CA" sz="2200" dirty="0"/>
          </a:p>
        </p:txBody>
      </p:sp>
      <p:grpSp>
        <p:nvGrpSpPr>
          <p:cNvPr id="12" name="Group 11">
            <a:extLst>
              <a:ext uri="{FF2B5EF4-FFF2-40B4-BE49-F238E27FC236}">
                <a16:creationId xmlns:a16="http://schemas.microsoft.com/office/drawing/2014/main" id="{43451F80-1AF2-5646-2DB8-63D747FB40EE}"/>
              </a:ext>
            </a:extLst>
          </p:cNvPr>
          <p:cNvGrpSpPr/>
          <p:nvPr/>
        </p:nvGrpSpPr>
        <p:grpSpPr>
          <a:xfrm>
            <a:off x="6099048" y="956743"/>
            <a:ext cx="5458968" cy="5004919"/>
            <a:chOff x="7945666" y="2337194"/>
            <a:chExt cx="2808152" cy="2574583"/>
          </a:xfrm>
        </p:grpSpPr>
        <p:sp>
          <p:nvSpPr>
            <p:cNvPr id="4" name="Rectangle: Rounded Corners 3">
              <a:extLst>
                <a:ext uri="{FF2B5EF4-FFF2-40B4-BE49-F238E27FC236}">
                  <a16:creationId xmlns:a16="http://schemas.microsoft.com/office/drawing/2014/main" id="{468F8A82-E6A5-186D-B563-FEDB123AD77A}"/>
                </a:ext>
              </a:extLst>
            </p:cNvPr>
            <p:cNvSpPr/>
            <p:nvPr/>
          </p:nvSpPr>
          <p:spPr>
            <a:xfrm>
              <a:off x="7945666" y="3549038"/>
              <a:ext cx="2808152" cy="3105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118466">
                <a:spcAft>
                  <a:spcPts val="757"/>
                </a:spcAft>
              </a:pPr>
              <a:r>
                <a:rPr lang="en-US" sz="2202" kern="1200">
                  <a:solidFill>
                    <a:schemeClr val="tx1"/>
                  </a:solidFill>
                  <a:latin typeface="+mn-lt"/>
                  <a:ea typeface="+mn-ea"/>
                  <a:cs typeface="+mn-cs"/>
                </a:rPr>
                <a:t>Decoder block 2</a:t>
              </a:r>
              <a:endParaRPr lang="en-CA">
                <a:solidFill>
                  <a:schemeClr val="tx1"/>
                </a:solidFill>
              </a:endParaRPr>
            </a:p>
          </p:txBody>
        </p:sp>
        <p:sp>
          <p:nvSpPr>
            <p:cNvPr id="6" name="Rectangle: Rounded Corners 5">
              <a:extLst>
                <a:ext uri="{FF2B5EF4-FFF2-40B4-BE49-F238E27FC236}">
                  <a16:creationId xmlns:a16="http://schemas.microsoft.com/office/drawing/2014/main" id="{BEF86AF9-CFE4-C333-7EA2-A352D9DCD585}"/>
                </a:ext>
              </a:extLst>
            </p:cNvPr>
            <p:cNvSpPr/>
            <p:nvPr/>
          </p:nvSpPr>
          <p:spPr>
            <a:xfrm>
              <a:off x="7945666" y="2687925"/>
              <a:ext cx="2808152" cy="3105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118466">
                <a:spcAft>
                  <a:spcPts val="757"/>
                </a:spcAft>
              </a:pPr>
              <a:r>
                <a:rPr lang="en-US" sz="2202" kern="1200">
                  <a:solidFill>
                    <a:schemeClr val="tx1"/>
                  </a:solidFill>
                  <a:latin typeface="+mn-lt"/>
                  <a:ea typeface="+mn-ea"/>
                  <a:cs typeface="+mn-cs"/>
                </a:rPr>
                <a:t>Decoder block N</a:t>
              </a:r>
              <a:endParaRPr lang="en-CA">
                <a:solidFill>
                  <a:schemeClr val="tx1"/>
                </a:solidFill>
              </a:endParaRPr>
            </a:p>
          </p:txBody>
        </p:sp>
        <p:sp>
          <p:nvSpPr>
            <p:cNvPr id="7" name="TextBox 6">
              <a:extLst>
                <a:ext uri="{FF2B5EF4-FFF2-40B4-BE49-F238E27FC236}">
                  <a16:creationId xmlns:a16="http://schemas.microsoft.com/office/drawing/2014/main" id="{C7A09877-4894-199B-6DBB-D4985175707B}"/>
                </a:ext>
              </a:extLst>
            </p:cNvPr>
            <p:cNvSpPr txBox="1"/>
            <p:nvPr/>
          </p:nvSpPr>
          <p:spPr>
            <a:xfrm>
              <a:off x="9158642" y="2905780"/>
              <a:ext cx="433132" cy="523220"/>
            </a:xfrm>
            <a:prstGeom prst="rect">
              <a:avLst/>
            </a:prstGeom>
            <a:noFill/>
          </p:spPr>
          <p:txBody>
            <a:bodyPr wrap="none" rtlCol="0">
              <a:spAutoFit/>
            </a:bodyPr>
            <a:lstStyle/>
            <a:p>
              <a:pPr defTabSz="1773936">
                <a:spcAft>
                  <a:spcPts val="600"/>
                </a:spcAft>
              </a:pPr>
              <a:r>
                <a:rPr lang="en-US" sz="5432" kern="1200">
                  <a:solidFill>
                    <a:schemeClr val="tx1"/>
                  </a:solidFill>
                  <a:latin typeface="+mn-lt"/>
                  <a:ea typeface="+mn-ea"/>
                  <a:cs typeface="+mn-cs"/>
                </a:rPr>
                <a:t>…</a:t>
              </a:r>
              <a:endParaRPr lang="en-CA"/>
            </a:p>
          </p:txBody>
        </p:sp>
        <p:sp>
          <p:nvSpPr>
            <p:cNvPr id="8" name="Rectangle: Rounded Corners 7">
              <a:extLst>
                <a:ext uri="{FF2B5EF4-FFF2-40B4-BE49-F238E27FC236}">
                  <a16:creationId xmlns:a16="http://schemas.microsoft.com/office/drawing/2014/main" id="{3357A3B4-8328-1947-FEE6-11EAC82DB144}"/>
                </a:ext>
              </a:extLst>
            </p:cNvPr>
            <p:cNvSpPr/>
            <p:nvPr/>
          </p:nvSpPr>
          <p:spPr>
            <a:xfrm>
              <a:off x="7945666" y="4250500"/>
              <a:ext cx="2808152" cy="3105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118466">
                <a:spcAft>
                  <a:spcPts val="757"/>
                </a:spcAft>
              </a:pPr>
              <a:r>
                <a:rPr lang="en-US" sz="2202" kern="1200">
                  <a:solidFill>
                    <a:schemeClr val="tx1"/>
                  </a:solidFill>
                  <a:latin typeface="+mn-lt"/>
                  <a:ea typeface="+mn-ea"/>
                  <a:cs typeface="+mn-cs"/>
                </a:rPr>
                <a:t>Decoder block 1</a:t>
              </a:r>
              <a:endParaRPr lang="en-CA">
                <a:solidFill>
                  <a:schemeClr val="tx1"/>
                </a:solidFill>
              </a:endParaRPr>
            </a:p>
          </p:txBody>
        </p:sp>
        <p:sp>
          <p:nvSpPr>
            <p:cNvPr id="9" name="Arrow: Up 8">
              <a:extLst>
                <a:ext uri="{FF2B5EF4-FFF2-40B4-BE49-F238E27FC236}">
                  <a16:creationId xmlns:a16="http://schemas.microsoft.com/office/drawing/2014/main" id="{CA764AED-D1C3-46F9-97DE-1B004AAABAE0}"/>
                </a:ext>
              </a:extLst>
            </p:cNvPr>
            <p:cNvSpPr/>
            <p:nvPr/>
          </p:nvSpPr>
          <p:spPr>
            <a:xfrm>
              <a:off x="9258423" y="3899769"/>
              <a:ext cx="233570" cy="31054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Up 9">
              <a:extLst>
                <a:ext uri="{FF2B5EF4-FFF2-40B4-BE49-F238E27FC236}">
                  <a16:creationId xmlns:a16="http://schemas.microsoft.com/office/drawing/2014/main" id="{186E97F1-1E96-9C8F-2F5F-7EE0E7AE295D}"/>
                </a:ext>
              </a:extLst>
            </p:cNvPr>
            <p:cNvSpPr/>
            <p:nvPr/>
          </p:nvSpPr>
          <p:spPr>
            <a:xfrm>
              <a:off x="9258423" y="4601231"/>
              <a:ext cx="233570" cy="31054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Arrow: Up 10">
              <a:extLst>
                <a:ext uri="{FF2B5EF4-FFF2-40B4-BE49-F238E27FC236}">
                  <a16:creationId xmlns:a16="http://schemas.microsoft.com/office/drawing/2014/main" id="{A51469F1-8D4C-3C7E-3022-649F7A4FCD0A}"/>
                </a:ext>
              </a:extLst>
            </p:cNvPr>
            <p:cNvSpPr/>
            <p:nvPr/>
          </p:nvSpPr>
          <p:spPr>
            <a:xfrm>
              <a:off x="9258423" y="2337194"/>
              <a:ext cx="233570" cy="31054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906255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2" name="Rectangle 17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635000" y="640823"/>
            <a:ext cx="3418659" cy="5583148"/>
          </a:xfrm>
        </p:spPr>
        <p:txBody>
          <a:bodyPr anchor="ctr">
            <a:normAutofit/>
          </a:bodyPr>
          <a:lstStyle/>
          <a:p>
            <a:r>
              <a:rPr lang="en-US" sz="5400" dirty="0"/>
              <a:t>Multi layer Decoder stack</a:t>
            </a:r>
            <a:endParaRPr lang="en-CA" sz="5400" dirty="0"/>
          </a:p>
        </p:txBody>
      </p:sp>
      <p:sp>
        <p:nvSpPr>
          <p:cNvPr id="17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F6C094F-D3F4-034F-0D00-CA44B3203D8C}"/>
              </a:ext>
            </a:extLst>
          </p:cNvPr>
          <p:cNvGrpSpPr/>
          <p:nvPr/>
        </p:nvGrpSpPr>
        <p:grpSpPr>
          <a:xfrm>
            <a:off x="7002053" y="640821"/>
            <a:ext cx="2192441" cy="5536140"/>
            <a:chOff x="6949438" y="640821"/>
            <a:chExt cx="2268677" cy="5728643"/>
          </a:xfrm>
        </p:grpSpPr>
        <p:grpSp>
          <p:nvGrpSpPr>
            <p:cNvPr id="106" name="Group 105">
              <a:extLst>
                <a:ext uri="{FF2B5EF4-FFF2-40B4-BE49-F238E27FC236}">
                  <a16:creationId xmlns:a16="http://schemas.microsoft.com/office/drawing/2014/main" id="{1C3C152E-78DA-EE13-6945-6C5F26069005}"/>
                </a:ext>
              </a:extLst>
            </p:cNvPr>
            <p:cNvGrpSpPr/>
            <p:nvPr/>
          </p:nvGrpSpPr>
          <p:grpSpPr>
            <a:xfrm>
              <a:off x="7114033" y="640821"/>
              <a:ext cx="1968474" cy="5728643"/>
              <a:chOff x="7626249" y="308654"/>
              <a:chExt cx="2233191" cy="6499024"/>
            </a:xfrm>
          </p:grpSpPr>
          <p:sp>
            <p:nvSpPr>
              <p:cNvPr id="4" name="Rectangle: Rounded Corners 3">
                <a:extLst>
                  <a:ext uri="{FF2B5EF4-FFF2-40B4-BE49-F238E27FC236}">
                    <a16:creationId xmlns:a16="http://schemas.microsoft.com/office/drawing/2014/main" id="{52F16359-12CE-7EE7-DF82-C61D58B99784}"/>
                  </a:ext>
                </a:extLst>
              </p:cNvPr>
              <p:cNvSpPr>
                <a:spLocks noChangeAspect="1"/>
              </p:cNvSpPr>
              <p:nvPr/>
            </p:nvSpPr>
            <p:spPr>
              <a:xfrm>
                <a:off x="8535685" y="6477261"/>
                <a:ext cx="1003870" cy="33041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57459">
                  <a:spcAft>
                    <a:spcPts val="507"/>
                  </a:spcAft>
                </a:pPr>
                <a:r>
                  <a:rPr lang="en-US" sz="1014" kern="1200">
                    <a:solidFill>
                      <a:schemeClr val="tx1"/>
                    </a:solidFill>
                    <a:latin typeface="+mn-lt"/>
                    <a:ea typeface="+mn-ea"/>
                    <a:cs typeface="+mn-cs"/>
                  </a:rPr>
                  <a:t>Token</a:t>
                </a:r>
                <a:endParaRPr lang="en-CA" sz="1200">
                  <a:solidFill>
                    <a:schemeClr val="tx1"/>
                  </a:solidFill>
                </a:endParaRPr>
              </a:p>
            </p:txBody>
          </p:sp>
          <p:sp>
            <p:nvSpPr>
              <p:cNvPr id="5" name="Rectangle: Rounded Corners 4">
                <a:extLst>
                  <a:ext uri="{FF2B5EF4-FFF2-40B4-BE49-F238E27FC236}">
                    <a16:creationId xmlns:a16="http://schemas.microsoft.com/office/drawing/2014/main" id="{53DC9174-1722-B500-C8A5-7E5DD5B84598}"/>
                  </a:ext>
                </a:extLst>
              </p:cNvPr>
              <p:cNvSpPr>
                <a:spLocks noChangeAspect="1"/>
              </p:cNvSpPr>
              <p:nvPr/>
            </p:nvSpPr>
            <p:spPr>
              <a:xfrm>
                <a:off x="8409325" y="6018623"/>
                <a:ext cx="1269382" cy="26303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57459">
                  <a:spcAft>
                    <a:spcPts val="507"/>
                  </a:spcAft>
                </a:pPr>
                <a:r>
                  <a:rPr lang="en-US" sz="1014" kern="1200">
                    <a:solidFill>
                      <a:srgbClr val="555555"/>
                    </a:solidFill>
                    <a:latin typeface="+mn-lt"/>
                    <a:ea typeface="+mn-ea"/>
                    <a:cs typeface="+mn-cs"/>
                  </a:rPr>
                  <a:t>Embedding</a:t>
                </a:r>
                <a:endParaRPr lang="en-CA" sz="1200"/>
              </a:p>
            </p:txBody>
          </p:sp>
          <p:sp>
            <p:nvSpPr>
              <p:cNvPr id="8" name="Rectangle: Rounded Corners 7">
                <a:extLst>
                  <a:ext uri="{FF2B5EF4-FFF2-40B4-BE49-F238E27FC236}">
                    <a16:creationId xmlns:a16="http://schemas.microsoft.com/office/drawing/2014/main" id="{5D5DF3A3-2709-61C5-53F2-F872B12F589F}"/>
                  </a:ext>
                </a:extLst>
              </p:cNvPr>
              <p:cNvSpPr>
                <a:spLocks noChangeAspect="1"/>
              </p:cNvSpPr>
              <p:nvPr/>
            </p:nvSpPr>
            <p:spPr>
              <a:xfrm>
                <a:off x="8568800" y="805089"/>
                <a:ext cx="857963" cy="281879"/>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57459">
                  <a:spcAft>
                    <a:spcPts val="507"/>
                  </a:spcAft>
                </a:pPr>
                <a:r>
                  <a:rPr lang="en-US" sz="1050" kern="1200" dirty="0">
                    <a:solidFill>
                      <a:srgbClr val="555555"/>
                    </a:solidFill>
                    <a:latin typeface="+mn-lt"/>
                    <a:ea typeface="+mn-ea"/>
                    <a:cs typeface="+mn-cs"/>
                  </a:rPr>
                  <a:t>Output</a:t>
                </a:r>
                <a:endParaRPr lang="en-CA" sz="1050" dirty="0"/>
              </a:p>
            </p:txBody>
          </p:sp>
          <p:cxnSp>
            <p:nvCxnSpPr>
              <p:cNvPr id="22" name="Straight Arrow Connector 21">
                <a:extLst>
                  <a:ext uri="{FF2B5EF4-FFF2-40B4-BE49-F238E27FC236}">
                    <a16:creationId xmlns:a16="http://schemas.microsoft.com/office/drawing/2014/main" id="{CBF57F4D-C769-4227-27E4-672333013BB4}"/>
                  </a:ext>
                </a:extLst>
              </p:cNvPr>
              <p:cNvCxnSpPr>
                <a:cxnSpLocks noChangeAspect="1"/>
                <a:stCxn id="4" idx="0"/>
                <a:endCxn id="5" idx="2"/>
              </p:cNvCxnSpPr>
              <p:nvPr/>
            </p:nvCxnSpPr>
            <p:spPr>
              <a:xfrm flipV="1">
                <a:off x="9037621" y="6281660"/>
                <a:ext cx="6396" cy="195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8241D97-6161-5E6A-2F05-6719EA84CC34}"/>
                  </a:ext>
                </a:extLst>
              </p:cNvPr>
              <p:cNvSpPr>
                <a:spLocks noChangeAspect="1"/>
              </p:cNvSpPr>
              <p:nvPr/>
            </p:nvSpPr>
            <p:spPr>
              <a:xfrm>
                <a:off x="8517430" y="308654"/>
                <a:ext cx="950431" cy="3122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57459">
                  <a:spcAft>
                    <a:spcPts val="507"/>
                  </a:spcAft>
                </a:pPr>
                <a:r>
                  <a:rPr lang="en-US" sz="1014" kern="1200">
                    <a:solidFill>
                      <a:schemeClr val="tx1"/>
                    </a:solidFill>
                    <a:latin typeface="+mn-lt"/>
                    <a:ea typeface="+mn-ea"/>
                    <a:cs typeface="+mn-cs"/>
                  </a:rPr>
                  <a:t>Next token</a:t>
                </a:r>
                <a:endParaRPr lang="en-CA" sz="1200">
                  <a:solidFill>
                    <a:schemeClr val="tx1"/>
                  </a:solidFill>
                </a:endParaRPr>
              </a:p>
            </p:txBody>
          </p:sp>
          <p:cxnSp>
            <p:nvCxnSpPr>
              <p:cNvPr id="40" name="Straight Arrow Connector 39">
                <a:extLst>
                  <a:ext uri="{FF2B5EF4-FFF2-40B4-BE49-F238E27FC236}">
                    <a16:creationId xmlns:a16="http://schemas.microsoft.com/office/drawing/2014/main" id="{656DA63A-2558-FC6E-BED7-34168111E388}"/>
                  </a:ext>
                </a:extLst>
              </p:cNvPr>
              <p:cNvCxnSpPr>
                <a:cxnSpLocks noChangeAspect="1"/>
                <a:stCxn id="8" idx="0"/>
                <a:endCxn id="29" idx="2"/>
              </p:cNvCxnSpPr>
              <p:nvPr/>
            </p:nvCxnSpPr>
            <p:spPr>
              <a:xfrm flipH="1" flipV="1">
                <a:off x="8992646" y="620912"/>
                <a:ext cx="5136" cy="18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Plus Sign 99">
                <a:extLst>
                  <a:ext uri="{FF2B5EF4-FFF2-40B4-BE49-F238E27FC236}">
                    <a16:creationId xmlns:a16="http://schemas.microsoft.com/office/drawing/2014/main" id="{D5AD3AF2-A483-D4F0-0176-117412AA0CA1}"/>
                  </a:ext>
                </a:extLst>
              </p:cNvPr>
              <p:cNvSpPr/>
              <p:nvPr/>
            </p:nvSpPr>
            <p:spPr>
              <a:xfrm>
                <a:off x="8933829" y="1229353"/>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9" name="Straight Arrow Connector 128">
                <a:extLst>
                  <a:ext uri="{FF2B5EF4-FFF2-40B4-BE49-F238E27FC236}">
                    <a16:creationId xmlns:a16="http://schemas.microsoft.com/office/drawing/2014/main" id="{E3E9B158-F9C1-821B-9EB9-F2D4E8697335}"/>
                  </a:ext>
                </a:extLst>
              </p:cNvPr>
              <p:cNvCxnSpPr>
                <a:cxnSpLocks noChangeAspect="1"/>
                <a:stCxn id="100" idx="3"/>
                <a:endCxn id="8" idx="2"/>
              </p:cNvCxnSpPr>
              <p:nvPr/>
            </p:nvCxnSpPr>
            <p:spPr>
              <a:xfrm flipH="1" flipV="1">
                <a:off x="8997782" y="1086968"/>
                <a:ext cx="13276" cy="163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E53759EE-5AA3-5596-F368-914523E561BA}"/>
                  </a:ext>
                </a:extLst>
              </p:cNvPr>
              <p:cNvSpPr txBox="1"/>
              <p:nvPr/>
            </p:nvSpPr>
            <p:spPr>
              <a:xfrm>
                <a:off x="8763856" y="2409966"/>
                <a:ext cx="1095584" cy="646331"/>
              </a:xfrm>
              <a:prstGeom prst="rect">
                <a:avLst/>
              </a:prstGeom>
              <a:noFill/>
            </p:spPr>
            <p:txBody>
              <a:bodyPr wrap="square" rtlCol="0">
                <a:spAutoFit/>
              </a:bodyPr>
              <a:lstStyle/>
              <a:p>
                <a:pPr defTabSz="772485">
                  <a:spcAft>
                    <a:spcPts val="576"/>
                  </a:spcAft>
                </a:pPr>
                <a:r>
                  <a:rPr lang="en-US" sz="3041" kern="1200">
                    <a:solidFill>
                      <a:schemeClr val="tx1"/>
                    </a:solidFill>
                    <a:latin typeface="+mn-lt"/>
                    <a:ea typeface="+mn-ea"/>
                    <a:cs typeface="+mn-cs"/>
                  </a:rPr>
                  <a:t>…</a:t>
                </a:r>
                <a:endParaRPr lang="en-CA" sz="1000"/>
              </a:p>
            </p:txBody>
          </p:sp>
          <p:sp>
            <p:nvSpPr>
              <p:cNvPr id="160" name="Plus Sign 159">
                <a:extLst>
                  <a:ext uri="{FF2B5EF4-FFF2-40B4-BE49-F238E27FC236}">
                    <a16:creationId xmlns:a16="http://schemas.microsoft.com/office/drawing/2014/main" id="{BA23B6DB-F7BB-1B2E-8BBD-DA3217316628}"/>
                  </a:ext>
                </a:extLst>
              </p:cNvPr>
              <p:cNvSpPr/>
              <p:nvPr/>
            </p:nvSpPr>
            <p:spPr>
              <a:xfrm>
                <a:off x="8936780" y="2636578"/>
                <a:ext cx="169451"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Rounded Corners 26">
                <a:extLst>
                  <a:ext uri="{FF2B5EF4-FFF2-40B4-BE49-F238E27FC236}">
                    <a16:creationId xmlns:a16="http://schemas.microsoft.com/office/drawing/2014/main" id="{437B4687-60DF-0E9F-9E6C-71A5E6DC3F8F}"/>
                  </a:ext>
                </a:extLst>
              </p:cNvPr>
              <p:cNvSpPr/>
              <p:nvPr/>
            </p:nvSpPr>
            <p:spPr>
              <a:xfrm>
                <a:off x="7640642" y="5493944"/>
                <a:ext cx="1237506" cy="265668"/>
              </a:xfrm>
              <a:prstGeom prst="roundRect">
                <a:avLst/>
              </a:prstGeom>
              <a:solidFill>
                <a:schemeClr val="accent6">
                  <a:lumMod val="20000"/>
                  <a:lumOff val="80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57459">
                  <a:spcAft>
                    <a:spcPts val="507"/>
                  </a:spcAft>
                </a:pPr>
                <a:r>
                  <a:rPr lang="en-US" sz="1183" kern="1200">
                    <a:solidFill>
                      <a:srgbClr val="555555"/>
                    </a:solidFill>
                    <a:latin typeface="+mn-lt"/>
                    <a:ea typeface="+mn-ea"/>
                    <a:cs typeface="+mn-cs"/>
                  </a:rPr>
                  <a:t>Attention</a:t>
                </a:r>
                <a:endParaRPr lang="en-CA" sz="1400"/>
              </a:p>
            </p:txBody>
          </p:sp>
          <p:sp>
            <p:nvSpPr>
              <p:cNvPr id="28" name="Rectangle: Rounded Corners 27">
                <a:extLst>
                  <a:ext uri="{FF2B5EF4-FFF2-40B4-BE49-F238E27FC236}">
                    <a16:creationId xmlns:a16="http://schemas.microsoft.com/office/drawing/2014/main" id="{B4EA3DAF-98E8-C3D6-57CA-9CF57E0BB656}"/>
                  </a:ext>
                </a:extLst>
              </p:cNvPr>
              <p:cNvSpPr/>
              <p:nvPr/>
            </p:nvSpPr>
            <p:spPr>
              <a:xfrm>
                <a:off x="7635166" y="4788483"/>
                <a:ext cx="1259431" cy="26882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57459">
                  <a:spcAft>
                    <a:spcPts val="507"/>
                  </a:spcAft>
                </a:pPr>
                <a:r>
                  <a:rPr lang="en-US" sz="1183" kern="1200">
                    <a:solidFill>
                      <a:srgbClr val="555555"/>
                    </a:solidFill>
                    <a:latin typeface="+mn-lt"/>
                    <a:ea typeface="+mn-ea"/>
                    <a:cs typeface="+mn-cs"/>
                  </a:rPr>
                  <a:t>Feed forward</a:t>
                </a:r>
                <a:endParaRPr lang="en-CA" sz="1400"/>
              </a:p>
            </p:txBody>
          </p:sp>
          <p:cxnSp>
            <p:nvCxnSpPr>
              <p:cNvPr id="30" name="Straight Arrow Connector 29">
                <a:extLst>
                  <a:ext uri="{FF2B5EF4-FFF2-40B4-BE49-F238E27FC236}">
                    <a16:creationId xmlns:a16="http://schemas.microsoft.com/office/drawing/2014/main" id="{ED47F21E-DC36-3332-E0BB-983EDDD78D25}"/>
                  </a:ext>
                </a:extLst>
              </p:cNvPr>
              <p:cNvCxnSpPr>
                <a:cxnSpLocks/>
                <a:stCxn id="5" idx="0"/>
                <a:endCxn id="34" idx="1"/>
              </p:cNvCxnSpPr>
              <p:nvPr/>
            </p:nvCxnSpPr>
            <p:spPr>
              <a:xfrm flipH="1" flipV="1">
                <a:off x="9039010" y="5354759"/>
                <a:ext cx="5006" cy="663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D8E0A545-B817-A202-F6A9-98793DBA69BE}"/>
                  </a:ext>
                </a:extLst>
              </p:cNvPr>
              <p:cNvCxnSpPr>
                <a:cxnSpLocks/>
                <a:stCxn id="5" idx="0"/>
                <a:endCxn id="27" idx="2"/>
              </p:cNvCxnSpPr>
              <p:nvPr/>
            </p:nvCxnSpPr>
            <p:spPr>
              <a:xfrm rot="16200000" flipV="1">
                <a:off x="8522201" y="5496807"/>
                <a:ext cx="259012" cy="7846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D58E283-5CC2-5842-753D-336EDF3387CA}"/>
                  </a:ext>
                </a:extLst>
              </p:cNvPr>
              <p:cNvCxnSpPr>
                <a:cxnSpLocks/>
                <a:stCxn id="28" idx="0"/>
                <a:endCxn id="33" idx="1"/>
              </p:cNvCxnSpPr>
              <p:nvPr/>
            </p:nvCxnSpPr>
            <p:spPr>
              <a:xfrm rot="5400000" flipH="1" flipV="1">
                <a:off x="8552200" y="4307074"/>
                <a:ext cx="194091" cy="7687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Plus Sign 32">
                <a:extLst>
                  <a:ext uri="{FF2B5EF4-FFF2-40B4-BE49-F238E27FC236}">
                    <a16:creationId xmlns:a16="http://schemas.microsoft.com/office/drawing/2014/main" id="{4A43868C-B67C-D3EF-CA08-5E7CE23774B2}"/>
                  </a:ext>
                </a:extLst>
              </p:cNvPr>
              <p:cNvSpPr/>
              <p:nvPr/>
            </p:nvSpPr>
            <p:spPr>
              <a:xfrm>
                <a:off x="8971630" y="4494585"/>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Plus Sign 33">
                <a:extLst>
                  <a:ext uri="{FF2B5EF4-FFF2-40B4-BE49-F238E27FC236}">
                    <a16:creationId xmlns:a16="http://schemas.microsoft.com/office/drawing/2014/main" id="{6A0CB3C4-7648-1755-8FFD-04E29A759E68}"/>
                  </a:ext>
                </a:extLst>
              </p:cNvPr>
              <p:cNvSpPr/>
              <p:nvPr/>
            </p:nvSpPr>
            <p:spPr>
              <a:xfrm>
                <a:off x="8977030" y="5254952"/>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5" name="Connector: Elbow 34">
                <a:extLst>
                  <a:ext uri="{FF2B5EF4-FFF2-40B4-BE49-F238E27FC236}">
                    <a16:creationId xmlns:a16="http://schemas.microsoft.com/office/drawing/2014/main" id="{12D098F5-2EE7-9043-8335-0A3807E9C4B3}"/>
                  </a:ext>
                </a:extLst>
              </p:cNvPr>
              <p:cNvCxnSpPr>
                <a:cxnSpLocks/>
                <a:stCxn id="27" idx="0"/>
                <a:endCxn id="34" idx="1"/>
              </p:cNvCxnSpPr>
              <p:nvPr/>
            </p:nvCxnSpPr>
            <p:spPr>
              <a:xfrm rot="5400000" flipH="1" flipV="1">
                <a:off x="8579610" y="5034545"/>
                <a:ext cx="139185"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F89C4A9-0454-4966-EE86-2074DFF3B8F8}"/>
                  </a:ext>
                </a:extLst>
              </p:cNvPr>
              <p:cNvCxnSpPr>
                <a:cxnSpLocks/>
                <a:stCxn id="34" idx="3"/>
                <a:endCxn id="33" idx="1"/>
              </p:cNvCxnSpPr>
              <p:nvPr/>
            </p:nvCxnSpPr>
            <p:spPr>
              <a:xfrm flipH="1" flipV="1">
                <a:off x="9033610" y="4594392"/>
                <a:ext cx="5400" cy="675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3347F6F-5D38-BA92-5A84-FBF63990C5CA}"/>
                  </a:ext>
                </a:extLst>
              </p:cNvPr>
              <p:cNvCxnSpPr>
                <a:cxnSpLocks/>
                <a:stCxn id="34" idx="3"/>
                <a:endCxn id="28" idx="2"/>
              </p:cNvCxnSpPr>
              <p:nvPr/>
            </p:nvCxnSpPr>
            <p:spPr>
              <a:xfrm rot="16200000" flipV="1">
                <a:off x="8545501" y="4776693"/>
                <a:ext cx="212893"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27117387-AF0B-C340-A64B-EB100154E07F}"/>
                  </a:ext>
                </a:extLst>
              </p:cNvPr>
              <p:cNvSpPr/>
              <p:nvPr/>
            </p:nvSpPr>
            <p:spPr>
              <a:xfrm>
                <a:off x="7631725" y="3879605"/>
                <a:ext cx="1237506" cy="265668"/>
              </a:xfrm>
              <a:prstGeom prst="roundRect">
                <a:avLst/>
              </a:prstGeom>
              <a:solidFill>
                <a:schemeClr val="accent6">
                  <a:lumMod val="20000"/>
                  <a:lumOff val="80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57459">
                  <a:spcAft>
                    <a:spcPts val="507"/>
                  </a:spcAft>
                </a:pPr>
                <a:r>
                  <a:rPr lang="en-US" sz="1183" kern="1200">
                    <a:solidFill>
                      <a:srgbClr val="555555"/>
                    </a:solidFill>
                    <a:latin typeface="+mn-lt"/>
                    <a:ea typeface="+mn-ea"/>
                    <a:cs typeface="+mn-cs"/>
                  </a:rPr>
                  <a:t>Attention</a:t>
                </a:r>
                <a:endParaRPr lang="en-CA" sz="1400"/>
              </a:p>
            </p:txBody>
          </p:sp>
          <p:sp>
            <p:nvSpPr>
              <p:cNvPr id="54" name="Rectangle: Rounded Corners 53">
                <a:extLst>
                  <a:ext uri="{FF2B5EF4-FFF2-40B4-BE49-F238E27FC236}">
                    <a16:creationId xmlns:a16="http://schemas.microsoft.com/office/drawing/2014/main" id="{C0F7FC51-473B-E7F3-5BB5-4C7C0B3343F3}"/>
                  </a:ext>
                </a:extLst>
              </p:cNvPr>
              <p:cNvSpPr/>
              <p:nvPr/>
            </p:nvSpPr>
            <p:spPr>
              <a:xfrm>
                <a:off x="7626249" y="3190535"/>
                <a:ext cx="1259431" cy="26882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57459">
                  <a:spcAft>
                    <a:spcPts val="507"/>
                  </a:spcAft>
                </a:pPr>
                <a:r>
                  <a:rPr lang="en-US" sz="1183" kern="1200">
                    <a:solidFill>
                      <a:srgbClr val="555555"/>
                    </a:solidFill>
                    <a:latin typeface="+mn-lt"/>
                    <a:ea typeface="+mn-ea"/>
                    <a:cs typeface="+mn-cs"/>
                  </a:rPr>
                  <a:t>Feed forward</a:t>
                </a:r>
                <a:endParaRPr lang="en-CA" sz="1400"/>
              </a:p>
            </p:txBody>
          </p:sp>
          <p:cxnSp>
            <p:nvCxnSpPr>
              <p:cNvPr id="55" name="Connector: Elbow 54">
                <a:extLst>
                  <a:ext uri="{FF2B5EF4-FFF2-40B4-BE49-F238E27FC236}">
                    <a16:creationId xmlns:a16="http://schemas.microsoft.com/office/drawing/2014/main" id="{B5E99942-C1CE-E5A3-D807-2ADC0A1D1AF6}"/>
                  </a:ext>
                </a:extLst>
              </p:cNvPr>
              <p:cNvCxnSpPr>
                <a:cxnSpLocks/>
                <a:stCxn id="33" idx="3"/>
                <a:endCxn id="53" idx="2"/>
              </p:cNvCxnSpPr>
              <p:nvPr/>
            </p:nvCxnSpPr>
            <p:spPr>
              <a:xfrm rot="16200000" flipV="1">
                <a:off x="8459764" y="3935988"/>
                <a:ext cx="364564" cy="78313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BA4C51AB-90D2-4B8F-E0C1-860529A0314E}"/>
                  </a:ext>
                </a:extLst>
              </p:cNvPr>
              <p:cNvCxnSpPr>
                <a:cxnSpLocks/>
                <a:stCxn id="54" idx="0"/>
                <a:endCxn id="67" idx="1"/>
              </p:cNvCxnSpPr>
              <p:nvPr/>
            </p:nvCxnSpPr>
            <p:spPr>
              <a:xfrm rot="5400000" flipH="1" flipV="1">
                <a:off x="8554457" y="2707373"/>
                <a:ext cx="184670" cy="7816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Plus Sign 56">
                <a:extLst>
                  <a:ext uri="{FF2B5EF4-FFF2-40B4-BE49-F238E27FC236}">
                    <a16:creationId xmlns:a16="http://schemas.microsoft.com/office/drawing/2014/main" id="{0D765B4F-AA06-509C-E07E-A2F0ECB1D8FE}"/>
                  </a:ext>
                </a:extLst>
              </p:cNvPr>
              <p:cNvSpPr/>
              <p:nvPr/>
            </p:nvSpPr>
            <p:spPr>
              <a:xfrm>
                <a:off x="8968113" y="362423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8" name="Connector: Elbow 57">
                <a:extLst>
                  <a:ext uri="{FF2B5EF4-FFF2-40B4-BE49-F238E27FC236}">
                    <a16:creationId xmlns:a16="http://schemas.microsoft.com/office/drawing/2014/main" id="{3F69FBB5-A9EE-2736-D310-20A3510BE221}"/>
                  </a:ext>
                </a:extLst>
              </p:cNvPr>
              <p:cNvCxnSpPr>
                <a:cxnSpLocks/>
                <a:stCxn id="53" idx="0"/>
                <a:endCxn id="57" idx="1"/>
              </p:cNvCxnSpPr>
              <p:nvPr/>
            </p:nvCxnSpPr>
            <p:spPr>
              <a:xfrm rot="5400000" flipH="1" flipV="1">
                <a:off x="8562505" y="3412018"/>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231ABCA-1272-2E82-2318-4CEC364944E6}"/>
                  </a:ext>
                </a:extLst>
              </p:cNvPr>
              <p:cNvCxnSpPr>
                <a:cxnSpLocks/>
                <a:stCxn id="57" idx="3"/>
                <a:endCxn id="67" idx="1"/>
              </p:cNvCxnSpPr>
              <p:nvPr/>
            </p:nvCxnSpPr>
            <p:spPr>
              <a:xfrm flipV="1">
                <a:off x="9030093" y="3005865"/>
                <a:ext cx="7527" cy="633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BDD2563E-A948-A5A1-6890-9D485AA9FC1D}"/>
                  </a:ext>
                </a:extLst>
              </p:cNvPr>
              <p:cNvCxnSpPr>
                <a:cxnSpLocks/>
                <a:stCxn id="57" idx="3"/>
                <a:endCxn id="54" idx="2"/>
              </p:cNvCxnSpPr>
              <p:nvPr/>
            </p:nvCxnSpPr>
            <p:spPr>
              <a:xfrm rot="16200000" flipV="1">
                <a:off x="8552966" y="3162362"/>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0D095F8-4EBB-90F3-B8AB-DC3265906E4B}"/>
                  </a:ext>
                </a:extLst>
              </p:cNvPr>
              <p:cNvCxnSpPr>
                <a:cxnSpLocks/>
                <a:stCxn id="33" idx="3"/>
                <a:endCxn id="57" idx="1"/>
              </p:cNvCxnSpPr>
              <p:nvPr/>
            </p:nvCxnSpPr>
            <p:spPr>
              <a:xfrm flipH="1" flipV="1">
                <a:off x="9030093" y="3724045"/>
                <a:ext cx="3517" cy="785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Plus Sign 66">
                <a:extLst>
                  <a:ext uri="{FF2B5EF4-FFF2-40B4-BE49-F238E27FC236}">
                    <a16:creationId xmlns:a16="http://schemas.microsoft.com/office/drawing/2014/main" id="{CB5CEB1B-47C1-532C-907A-64766E0146D8}"/>
                  </a:ext>
                </a:extLst>
              </p:cNvPr>
              <p:cNvSpPr/>
              <p:nvPr/>
            </p:nvSpPr>
            <p:spPr>
              <a:xfrm>
                <a:off x="8975640" y="290605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Rectangle: Rounded Corners 71">
                <a:extLst>
                  <a:ext uri="{FF2B5EF4-FFF2-40B4-BE49-F238E27FC236}">
                    <a16:creationId xmlns:a16="http://schemas.microsoft.com/office/drawing/2014/main" id="{77680BE6-C5F9-E002-75B4-970707006A54}"/>
                  </a:ext>
                </a:extLst>
              </p:cNvPr>
              <p:cNvSpPr/>
              <p:nvPr/>
            </p:nvSpPr>
            <p:spPr>
              <a:xfrm>
                <a:off x="7631725" y="2203283"/>
                <a:ext cx="1237506" cy="265668"/>
              </a:xfrm>
              <a:prstGeom prst="roundRect">
                <a:avLst/>
              </a:prstGeom>
              <a:solidFill>
                <a:schemeClr val="accent6">
                  <a:lumMod val="20000"/>
                  <a:lumOff val="80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57459">
                  <a:spcAft>
                    <a:spcPts val="507"/>
                  </a:spcAft>
                </a:pPr>
                <a:r>
                  <a:rPr lang="en-US" sz="1183" kern="1200">
                    <a:solidFill>
                      <a:srgbClr val="555555"/>
                    </a:solidFill>
                    <a:latin typeface="+mn-lt"/>
                    <a:ea typeface="+mn-ea"/>
                    <a:cs typeface="+mn-cs"/>
                  </a:rPr>
                  <a:t>Attention</a:t>
                </a:r>
                <a:endParaRPr lang="en-CA" sz="1400"/>
              </a:p>
            </p:txBody>
          </p:sp>
          <p:sp>
            <p:nvSpPr>
              <p:cNvPr id="73" name="Rectangle: Rounded Corners 72">
                <a:extLst>
                  <a:ext uri="{FF2B5EF4-FFF2-40B4-BE49-F238E27FC236}">
                    <a16:creationId xmlns:a16="http://schemas.microsoft.com/office/drawing/2014/main" id="{680470D3-7B64-7830-6B99-5EE55EF3AD3B}"/>
                  </a:ext>
                </a:extLst>
              </p:cNvPr>
              <p:cNvSpPr/>
              <p:nvPr/>
            </p:nvSpPr>
            <p:spPr>
              <a:xfrm>
                <a:off x="7626249" y="1514213"/>
                <a:ext cx="1259431" cy="26882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57459">
                  <a:spcAft>
                    <a:spcPts val="507"/>
                  </a:spcAft>
                </a:pPr>
                <a:r>
                  <a:rPr lang="en-US" sz="1183" kern="1200">
                    <a:solidFill>
                      <a:srgbClr val="555555"/>
                    </a:solidFill>
                    <a:latin typeface="+mn-lt"/>
                    <a:ea typeface="+mn-ea"/>
                    <a:cs typeface="+mn-cs"/>
                  </a:rPr>
                  <a:t>Feed forward</a:t>
                </a:r>
                <a:endParaRPr lang="en-CA" sz="1400"/>
              </a:p>
            </p:txBody>
          </p:sp>
          <p:sp>
            <p:nvSpPr>
              <p:cNvPr id="74" name="Plus Sign 73">
                <a:extLst>
                  <a:ext uri="{FF2B5EF4-FFF2-40B4-BE49-F238E27FC236}">
                    <a16:creationId xmlns:a16="http://schemas.microsoft.com/office/drawing/2014/main" id="{858D323C-5C8E-0591-F0F6-F245AB5DEC99}"/>
                  </a:ext>
                </a:extLst>
              </p:cNvPr>
              <p:cNvSpPr/>
              <p:nvPr/>
            </p:nvSpPr>
            <p:spPr>
              <a:xfrm>
                <a:off x="8968113" y="1947916"/>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5" name="Connector: Elbow 74">
                <a:extLst>
                  <a:ext uri="{FF2B5EF4-FFF2-40B4-BE49-F238E27FC236}">
                    <a16:creationId xmlns:a16="http://schemas.microsoft.com/office/drawing/2014/main" id="{0A5512F4-A619-275A-C97C-D4B5506ECB99}"/>
                  </a:ext>
                </a:extLst>
              </p:cNvPr>
              <p:cNvCxnSpPr>
                <a:cxnSpLocks/>
                <a:stCxn id="72" idx="0"/>
                <a:endCxn id="74" idx="1"/>
              </p:cNvCxnSpPr>
              <p:nvPr/>
            </p:nvCxnSpPr>
            <p:spPr>
              <a:xfrm rot="5400000" flipH="1" flipV="1">
                <a:off x="8562505" y="1735696"/>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926441B7-1A1D-6F79-B563-FCCE27A0CFF6}"/>
                  </a:ext>
                </a:extLst>
              </p:cNvPr>
              <p:cNvCxnSpPr>
                <a:cxnSpLocks/>
                <a:stCxn id="74" idx="3"/>
                <a:endCxn id="73" idx="2"/>
              </p:cNvCxnSpPr>
              <p:nvPr/>
            </p:nvCxnSpPr>
            <p:spPr>
              <a:xfrm rot="16200000" flipV="1">
                <a:off x="8552966" y="1486040"/>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9A7A4F25-B289-0061-3816-289ECCC7FBDA}"/>
                  </a:ext>
                </a:extLst>
              </p:cNvPr>
              <p:cNvCxnSpPr>
                <a:cxnSpLocks/>
                <a:stCxn id="160" idx="3"/>
                <a:endCxn id="72" idx="2"/>
              </p:cNvCxnSpPr>
              <p:nvPr/>
            </p:nvCxnSpPr>
            <p:spPr>
              <a:xfrm rot="16200000" flipV="1">
                <a:off x="8541455" y="2177974"/>
                <a:ext cx="189074" cy="771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68FF94-5C32-4A20-F3CF-D322A976E3FA}"/>
                  </a:ext>
                </a:extLst>
              </p:cNvPr>
              <p:cNvCxnSpPr>
                <a:cxnSpLocks/>
                <a:stCxn id="73" idx="0"/>
                <a:endCxn id="100" idx="1"/>
              </p:cNvCxnSpPr>
              <p:nvPr/>
            </p:nvCxnSpPr>
            <p:spPr>
              <a:xfrm rot="5400000" flipH="1" flipV="1">
                <a:off x="8561258" y="1064414"/>
                <a:ext cx="144506" cy="7550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B74416D-F3BA-5836-B56F-C2C1CC120C92}"/>
                  </a:ext>
                </a:extLst>
              </p:cNvPr>
              <p:cNvCxnSpPr>
                <a:cxnSpLocks/>
                <a:stCxn id="74" idx="3"/>
                <a:endCxn id="100" idx="1"/>
              </p:cNvCxnSpPr>
              <p:nvPr/>
            </p:nvCxnSpPr>
            <p:spPr>
              <a:xfrm flipH="1" flipV="1">
                <a:off x="9011058" y="1369707"/>
                <a:ext cx="19035" cy="59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E795EF5-97B9-E9DA-3CD7-8D7CF8D2D482}"/>
                  </a:ext>
                </a:extLst>
              </p:cNvPr>
              <p:cNvCxnSpPr>
                <a:cxnSpLocks/>
                <a:stCxn id="160" idx="3"/>
                <a:endCxn id="74" idx="1"/>
              </p:cNvCxnSpPr>
              <p:nvPr/>
            </p:nvCxnSpPr>
            <p:spPr>
              <a:xfrm flipV="1">
                <a:off x="9021506" y="2047723"/>
                <a:ext cx="8587" cy="6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 name="Rectangle: Rounded Corners 2">
              <a:extLst>
                <a:ext uri="{FF2B5EF4-FFF2-40B4-BE49-F238E27FC236}">
                  <a16:creationId xmlns:a16="http://schemas.microsoft.com/office/drawing/2014/main" id="{71D14B07-1C01-4AAE-F862-17E40909BD38}"/>
                </a:ext>
              </a:extLst>
            </p:cNvPr>
            <p:cNvSpPr/>
            <p:nvPr/>
          </p:nvSpPr>
          <p:spPr>
            <a:xfrm>
              <a:off x="6949440" y="1471287"/>
              <a:ext cx="2268675" cy="1200152"/>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DC8A5054-C4BA-D3B2-3DA5-3EFFBD58CAF2}"/>
                </a:ext>
              </a:extLst>
            </p:cNvPr>
            <p:cNvSpPr/>
            <p:nvPr/>
          </p:nvSpPr>
          <p:spPr>
            <a:xfrm>
              <a:off x="6949439" y="2937627"/>
              <a:ext cx="2268675" cy="1228109"/>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F2E97D60-8F44-64E1-0713-A204F8E932B3}"/>
                </a:ext>
              </a:extLst>
            </p:cNvPr>
            <p:cNvSpPr/>
            <p:nvPr/>
          </p:nvSpPr>
          <p:spPr>
            <a:xfrm>
              <a:off x="6949438" y="4316503"/>
              <a:ext cx="2268675" cy="1292563"/>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33723518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 name="Rectangle 30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635000" y="640823"/>
            <a:ext cx="3418659" cy="5583148"/>
          </a:xfrm>
        </p:spPr>
        <p:txBody>
          <a:bodyPr anchor="ctr">
            <a:normAutofit/>
          </a:bodyPr>
          <a:lstStyle/>
          <a:p>
            <a:r>
              <a:rPr lang="en-US" sz="5400" dirty="0"/>
              <a:t>Multi layer Multi token</a:t>
            </a:r>
            <a:endParaRPr lang="en-CA" sz="5400" dirty="0"/>
          </a:p>
        </p:txBody>
      </p:sp>
      <p:sp>
        <p:nvSpPr>
          <p:cNvPr id="31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35694A9-C645-97DA-F76F-989B83C8DFC0}"/>
              </a:ext>
            </a:extLst>
          </p:cNvPr>
          <p:cNvGrpSpPr/>
          <p:nvPr/>
        </p:nvGrpSpPr>
        <p:grpSpPr>
          <a:xfrm>
            <a:off x="4745769" y="476452"/>
            <a:ext cx="7081063" cy="6066893"/>
            <a:chOff x="4466630" y="476452"/>
            <a:chExt cx="7081063" cy="6066893"/>
          </a:xfrm>
        </p:grpSpPr>
        <p:grpSp>
          <p:nvGrpSpPr>
            <p:cNvPr id="176" name="Group 175">
              <a:extLst>
                <a:ext uri="{FF2B5EF4-FFF2-40B4-BE49-F238E27FC236}">
                  <a16:creationId xmlns:a16="http://schemas.microsoft.com/office/drawing/2014/main" id="{F91762ED-DF09-0BAA-8795-3BF5B4BD66C9}"/>
                </a:ext>
              </a:extLst>
            </p:cNvPr>
            <p:cNvGrpSpPr/>
            <p:nvPr/>
          </p:nvGrpSpPr>
          <p:grpSpPr>
            <a:xfrm>
              <a:off x="4647185" y="476452"/>
              <a:ext cx="6900508" cy="6066893"/>
              <a:chOff x="3289996" y="196916"/>
              <a:chExt cx="8803752" cy="6291022"/>
            </a:xfrm>
          </p:grpSpPr>
          <p:sp>
            <p:nvSpPr>
              <p:cNvPr id="177" name="TextBox 176">
                <a:extLst>
                  <a:ext uri="{FF2B5EF4-FFF2-40B4-BE49-F238E27FC236}">
                    <a16:creationId xmlns:a16="http://schemas.microsoft.com/office/drawing/2014/main" id="{01697E4F-5D08-EE61-293F-C13C96F4C3F4}"/>
                  </a:ext>
                </a:extLst>
              </p:cNvPr>
              <p:cNvSpPr txBox="1"/>
              <p:nvPr/>
            </p:nvSpPr>
            <p:spPr>
              <a:xfrm>
                <a:off x="8359501" y="1904101"/>
                <a:ext cx="898988" cy="1200329"/>
              </a:xfrm>
              <a:prstGeom prst="rect">
                <a:avLst/>
              </a:prstGeom>
              <a:noFill/>
            </p:spPr>
            <p:txBody>
              <a:bodyPr wrap="square" rtlCol="0">
                <a:spAutoFit/>
              </a:bodyPr>
              <a:lstStyle/>
              <a:p>
                <a:pPr defTabSz="713232">
                  <a:spcAft>
                    <a:spcPts val="600"/>
                  </a:spcAft>
                </a:pPr>
                <a:r>
                  <a:rPr lang="en-US" sz="5616" kern="1200" dirty="0">
                    <a:solidFill>
                      <a:schemeClr val="tx1"/>
                    </a:solidFill>
                    <a:latin typeface="+mn-lt"/>
                    <a:ea typeface="+mn-ea"/>
                    <a:cs typeface="+mn-cs"/>
                  </a:rPr>
                  <a:t>…</a:t>
                </a:r>
                <a:endParaRPr lang="en-CA" dirty="0"/>
              </a:p>
            </p:txBody>
          </p:sp>
          <p:grpSp>
            <p:nvGrpSpPr>
              <p:cNvPr id="178" name="Group 177">
                <a:extLst>
                  <a:ext uri="{FF2B5EF4-FFF2-40B4-BE49-F238E27FC236}">
                    <a16:creationId xmlns:a16="http://schemas.microsoft.com/office/drawing/2014/main" id="{EEDBD51D-A58E-8FE2-BF59-4801E1A53425}"/>
                  </a:ext>
                </a:extLst>
              </p:cNvPr>
              <p:cNvGrpSpPr/>
              <p:nvPr/>
            </p:nvGrpSpPr>
            <p:grpSpPr>
              <a:xfrm>
                <a:off x="3289996" y="196916"/>
                <a:ext cx="2233191" cy="6280628"/>
                <a:chOff x="7626249" y="308654"/>
                <a:chExt cx="2233191" cy="6280628"/>
              </a:xfrm>
            </p:grpSpPr>
            <p:sp>
              <p:nvSpPr>
                <p:cNvPr id="266" name="Rectangle: Rounded Corners 265">
                  <a:extLst>
                    <a:ext uri="{FF2B5EF4-FFF2-40B4-BE49-F238E27FC236}">
                      <a16:creationId xmlns:a16="http://schemas.microsoft.com/office/drawing/2014/main" id="{2F92F7D9-859C-A942-BBF5-146261125BAD}"/>
                    </a:ext>
                  </a:extLst>
                </p:cNvPr>
                <p:cNvSpPr>
                  <a:spLocks noChangeAspect="1"/>
                </p:cNvSpPr>
                <p:nvPr/>
              </p:nvSpPr>
              <p:spPr>
                <a:xfrm>
                  <a:off x="8535685" y="6258865"/>
                  <a:ext cx="1003870" cy="33041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936" kern="1200">
                      <a:solidFill>
                        <a:schemeClr val="tx1"/>
                      </a:solidFill>
                      <a:latin typeface="+mn-lt"/>
                      <a:ea typeface="+mn-ea"/>
                      <a:cs typeface="+mn-cs"/>
                    </a:rPr>
                    <a:t>Token 1</a:t>
                  </a:r>
                  <a:endParaRPr lang="en-CA" sz="1200">
                    <a:solidFill>
                      <a:schemeClr val="tx1"/>
                    </a:solidFill>
                  </a:endParaRPr>
                </a:p>
              </p:txBody>
            </p:sp>
            <p:sp>
              <p:nvSpPr>
                <p:cNvPr id="267" name="Rectangle: Rounded Corners 266">
                  <a:extLst>
                    <a:ext uri="{FF2B5EF4-FFF2-40B4-BE49-F238E27FC236}">
                      <a16:creationId xmlns:a16="http://schemas.microsoft.com/office/drawing/2014/main" id="{F9E4DEA6-0172-F214-2C7E-EA6F668FE983}"/>
                    </a:ext>
                  </a:extLst>
                </p:cNvPr>
                <p:cNvSpPr>
                  <a:spLocks noChangeAspect="1"/>
                </p:cNvSpPr>
                <p:nvPr/>
              </p:nvSpPr>
              <p:spPr>
                <a:xfrm>
                  <a:off x="8409325" y="5832980"/>
                  <a:ext cx="1269382" cy="26303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936" kern="1200">
                      <a:solidFill>
                        <a:srgbClr val="555555"/>
                      </a:solidFill>
                      <a:latin typeface="+mn-lt"/>
                      <a:ea typeface="+mn-ea"/>
                      <a:cs typeface="+mn-cs"/>
                    </a:rPr>
                    <a:t>Embedding</a:t>
                  </a:r>
                  <a:endParaRPr lang="en-CA" sz="1200"/>
                </a:p>
              </p:txBody>
            </p:sp>
            <p:sp>
              <p:nvSpPr>
                <p:cNvPr id="268" name="Rectangle: Rounded Corners 267">
                  <a:extLst>
                    <a:ext uri="{FF2B5EF4-FFF2-40B4-BE49-F238E27FC236}">
                      <a16:creationId xmlns:a16="http://schemas.microsoft.com/office/drawing/2014/main" id="{9C314660-F938-A17F-C8D1-F0B7E7C9318B}"/>
                    </a:ext>
                  </a:extLst>
                </p:cNvPr>
                <p:cNvSpPr>
                  <a:spLocks noChangeAspect="1"/>
                </p:cNvSpPr>
                <p:nvPr/>
              </p:nvSpPr>
              <p:spPr>
                <a:xfrm>
                  <a:off x="8536586" y="805089"/>
                  <a:ext cx="936055" cy="30753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1000" kern="1200" dirty="0">
                      <a:solidFill>
                        <a:srgbClr val="555555"/>
                      </a:solidFill>
                      <a:latin typeface="+mn-lt"/>
                      <a:ea typeface="+mn-ea"/>
                      <a:cs typeface="+mn-cs"/>
                    </a:rPr>
                    <a:t>Output</a:t>
                  </a:r>
                  <a:endParaRPr lang="en-CA" sz="1200" dirty="0"/>
                </a:p>
              </p:txBody>
            </p:sp>
            <p:cxnSp>
              <p:nvCxnSpPr>
                <p:cNvPr id="269" name="Straight Arrow Connector 268">
                  <a:extLst>
                    <a:ext uri="{FF2B5EF4-FFF2-40B4-BE49-F238E27FC236}">
                      <a16:creationId xmlns:a16="http://schemas.microsoft.com/office/drawing/2014/main" id="{8CE735FF-6D4F-CE41-CAC6-3EDF2254B5B8}"/>
                    </a:ext>
                  </a:extLst>
                </p:cNvPr>
                <p:cNvCxnSpPr>
                  <a:cxnSpLocks noChangeAspect="1"/>
                  <a:stCxn id="266" idx="0"/>
                  <a:endCxn id="267" idx="2"/>
                </p:cNvCxnSpPr>
                <p:nvPr/>
              </p:nvCxnSpPr>
              <p:spPr>
                <a:xfrm flipV="1">
                  <a:off x="9037620" y="6096017"/>
                  <a:ext cx="6396" cy="16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0" name="Rectangle: Rounded Corners 269">
                  <a:extLst>
                    <a:ext uri="{FF2B5EF4-FFF2-40B4-BE49-F238E27FC236}">
                      <a16:creationId xmlns:a16="http://schemas.microsoft.com/office/drawing/2014/main" id="{0B9A0890-2EB6-18E6-5832-B80EEBE41B2D}"/>
                    </a:ext>
                  </a:extLst>
                </p:cNvPr>
                <p:cNvSpPr>
                  <a:spLocks noChangeAspect="1"/>
                </p:cNvSpPr>
                <p:nvPr/>
              </p:nvSpPr>
              <p:spPr>
                <a:xfrm>
                  <a:off x="8517430" y="308654"/>
                  <a:ext cx="950431" cy="3122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936" kern="1200" dirty="0">
                      <a:solidFill>
                        <a:schemeClr val="tx1"/>
                      </a:solidFill>
                      <a:latin typeface="+mn-lt"/>
                      <a:ea typeface="+mn-ea"/>
                      <a:cs typeface="+mn-cs"/>
                    </a:rPr>
                    <a:t>Token 2</a:t>
                  </a:r>
                  <a:endParaRPr lang="en-CA" sz="1200" dirty="0">
                    <a:solidFill>
                      <a:schemeClr val="tx1"/>
                    </a:solidFill>
                  </a:endParaRPr>
                </a:p>
              </p:txBody>
            </p:sp>
            <p:cxnSp>
              <p:nvCxnSpPr>
                <p:cNvPr id="271" name="Straight Arrow Connector 270">
                  <a:extLst>
                    <a:ext uri="{FF2B5EF4-FFF2-40B4-BE49-F238E27FC236}">
                      <a16:creationId xmlns:a16="http://schemas.microsoft.com/office/drawing/2014/main" id="{011249EC-E654-C1BE-DF77-E1E34E8CACB7}"/>
                    </a:ext>
                  </a:extLst>
                </p:cNvPr>
                <p:cNvCxnSpPr>
                  <a:cxnSpLocks noChangeAspect="1"/>
                  <a:stCxn id="268" idx="0"/>
                  <a:endCxn id="270" idx="2"/>
                </p:cNvCxnSpPr>
                <p:nvPr/>
              </p:nvCxnSpPr>
              <p:spPr>
                <a:xfrm flipH="1" flipV="1">
                  <a:off x="8992645" y="620913"/>
                  <a:ext cx="11968" cy="18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2" name="Plus Sign 271">
                  <a:extLst>
                    <a:ext uri="{FF2B5EF4-FFF2-40B4-BE49-F238E27FC236}">
                      <a16:creationId xmlns:a16="http://schemas.microsoft.com/office/drawing/2014/main" id="{799AB4F9-A826-5F53-3C86-63F582B329EB}"/>
                    </a:ext>
                  </a:extLst>
                </p:cNvPr>
                <p:cNvSpPr/>
                <p:nvPr/>
              </p:nvSpPr>
              <p:spPr>
                <a:xfrm>
                  <a:off x="8933829" y="1229353"/>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73" name="Straight Arrow Connector 272">
                  <a:extLst>
                    <a:ext uri="{FF2B5EF4-FFF2-40B4-BE49-F238E27FC236}">
                      <a16:creationId xmlns:a16="http://schemas.microsoft.com/office/drawing/2014/main" id="{956FF2FE-4388-3114-F29F-5E1018D3E93B}"/>
                    </a:ext>
                  </a:extLst>
                </p:cNvPr>
                <p:cNvCxnSpPr>
                  <a:cxnSpLocks noChangeAspect="1"/>
                  <a:stCxn id="272" idx="3"/>
                  <a:endCxn id="268" idx="2"/>
                </p:cNvCxnSpPr>
                <p:nvPr/>
              </p:nvCxnSpPr>
              <p:spPr>
                <a:xfrm flipH="1" flipV="1">
                  <a:off x="9004614" y="1112624"/>
                  <a:ext cx="6444" cy="138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5" name="TextBox 274">
                  <a:extLst>
                    <a:ext uri="{FF2B5EF4-FFF2-40B4-BE49-F238E27FC236}">
                      <a16:creationId xmlns:a16="http://schemas.microsoft.com/office/drawing/2014/main" id="{CF4B9F5B-F2A8-8E82-EFD3-B34A42CD8B4F}"/>
                    </a:ext>
                  </a:extLst>
                </p:cNvPr>
                <p:cNvSpPr txBox="1"/>
                <p:nvPr/>
              </p:nvSpPr>
              <p:spPr>
                <a:xfrm>
                  <a:off x="8763856" y="2473887"/>
                  <a:ext cx="1095584" cy="646331"/>
                </a:xfrm>
                <a:prstGeom prst="rect">
                  <a:avLst/>
                </a:prstGeom>
                <a:noFill/>
              </p:spPr>
              <p:txBody>
                <a:bodyPr wrap="square" rtlCol="0">
                  <a:spAutoFit/>
                </a:bodyPr>
                <a:lstStyle/>
                <a:p>
                  <a:pPr defTabSz="713232">
                    <a:spcAft>
                      <a:spcPts val="600"/>
                    </a:spcAft>
                  </a:pPr>
                  <a:r>
                    <a:rPr lang="en-US" sz="2808" kern="1200">
                      <a:solidFill>
                        <a:schemeClr val="tx1"/>
                      </a:solidFill>
                      <a:latin typeface="+mn-lt"/>
                      <a:ea typeface="+mn-ea"/>
                      <a:cs typeface="+mn-cs"/>
                    </a:rPr>
                    <a:t>…</a:t>
                  </a:r>
                  <a:endParaRPr lang="en-CA" sz="1000" dirty="0"/>
                </a:p>
              </p:txBody>
            </p:sp>
            <p:sp>
              <p:nvSpPr>
                <p:cNvPr id="276" name="Plus Sign 275">
                  <a:extLst>
                    <a:ext uri="{FF2B5EF4-FFF2-40B4-BE49-F238E27FC236}">
                      <a16:creationId xmlns:a16="http://schemas.microsoft.com/office/drawing/2014/main" id="{BD3C4F06-AE31-D3EE-127F-F26148594C9D}"/>
                    </a:ext>
                  </a:extLst>
                </p:cNvPr>
                <p:cNvSpPr/>
                <p:nvPr/>
              </p:nvSpPr>
              <p:spPr>
                <a:xfrm>
                  <a:off x="8936780" y="2636578"/>
                  <a:ext cx="169451"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7" name="Rectangle: Rounded Corners 276">
                  <a:extLst>
                    <a:ext uri="{FF2B5EF4-FFF2-40B4-BE49-F238E27FC236}">
                      <a16:creationId xmlns:a16="http://schemas.microsoft.com/office/drawing/2014/main" id="{1FAC2BCE-677D-96B6-5B91-FFE3AB18942A}"/>
                    </a:ext>
                  </a:extLst>
                </p:cNvPr>
                <p:cNvSpPr/>
                <p:nvPr/>
              </p:nvSpPr>
              <p:spPr>
                <a:xfrm>
                  <a:off x="7640642" y="5335602"/>
                  <a:ext cx="1237506" cy="265668"/>
                </a:xfrm>
                <a:prstGeom prst="roundRect">
                  <a:avLst/>
                </a:prstGeom>
                <a:solidFill>
                  <a:schemeClr val="accent6">
                    <a:lumMod val="20000"/>
                    <a:lumOff val="80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1092" kern="1200" dirty="0">
                      <a:solidFill>
                        <a:srgbClr val="555555"/>
                      </a:solidFill>
                      <a:latin typeface="+mn-lt"/>
                      <a:ea typeface="+mn-ea"/>
                      <a:cs typeface="+mn-cs"/>
                    </a:rPr>
                    <a:t>Attention</a:t>
                  </a:r>
                  <a:endParaRPr lang="en-CA" sz="1400" dirty="0"/>
                </a:p>
              </p:txBody>
            </p:sp>
            <p:sp>
              <p:nvSpPr>
                <p:cNvPr id="278" name="Rectangle: Rounded Corners 277">
                  <a:extLst>
                    <a:ext uri="{FF2B5EF4-FFF2-40B4-BE49-F238E27FC236}">
                      <a16:creationId xmlns:a16="http://schemas.microsoft.com/office/drawing/2014/main" id="{8A73CDB6-16D7-DD19-83EA-E57A8DCFCD00}"/>
                    </a:ext>
                  </a:extLst>
                </p:cNvPr>
                <p:cNvSpPr/>
                <p:nvPr/>
              </p:nvSpPr>
              <p:spPr>
                <a:xfrm>
                  <a:off x="7635166" y="4646532"/>
                  <a:ext cx="1259431" cy="26882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1092" kern="1200">
                      <a:solidFill>
                        <a:srgbClr val="555555"/>
                      </a:solidFill>
                      <a:latin typeface="+mn-lt"/>
                      <a:ea typeface="+mn-ea"/>
                      <a:cs typeface="+mn-cs"/>
                    </a:rPr>
                    <a:t>Feed forward</a:t>
                  </a:r>
                  <a:endParaRPr lang="en-CA" sz="1400"/>
                </a:p>
              </p:txBody>
            </p:sp>
            <p:cxnSp>
              <p:nvCxnSpPr>
                <p:cNvPr id="279" name="Straight Arrow Connector 278">
                  <a:extLst>
                    <a:ext uri="{FF2B5EF4-FFF2-40B4-BE49-F238E27FC236}">
                      <a16:creationId xmlns:a16="http://schemas.microsoft.com/office/drawing/2014/main" id="{86E45A6D-166D-945A-CF03-7B29141B47D0}"/>
                    </a:ext>
                  </a:extLst>
                </p:cNvPr>
                <p:cNvCxnSpPr>
                  <a:cxnSpLocks/>
                  <a:stCxn id="267" idx="0"/>
                  <a:endCxn id="283" idx="1"/>
                </p:cNvCxnSpPr>
                <p:nvPr/>
              </p:nvCxnSpPr>
              <p:spPr>
                <a:xfrm flipH="1" flipV="1">
                  <a:off x="9039010" y="5180042"/>
                  <a:ext cx="5006" cy="652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0" name="Connector: Elbow 279">
                  <a:extLst>
                    <a:ext uri="{FF2B5EF4-FFF2-40B4-BE49-F238E27FC236}">
                      <a16:creationId xmlns:a16="http://schemas.microsoft.com/office/drawing/2014/main" id="{A0EBF530-5A34-0681-D3ED-3BA57FE4CAA1}"/>
                    </a:ext>
                  </a:extLst>
                </p:cNvPr>
                <p:cNvCxnSpPr>
                  <a:cxnSpLocks/>
                  <a:stCxn id="267" idx="0"/>
                  <a:endCxn id="277" idx="2"/>
                </p:cNvCxnSpPr>
                <p:nvPr/>
              </p:nvCxnSpPr>
              <p:spPr>
                <a:xfrm rot="16200000" flipV="1">
                  <a:off x="8535851" y="5324814"/>
                  <a:ext cx="231710" cy="7846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1" name="Connector: Elbow 280">
                  <a:extLst>
                    <a:ext uri="{FF2B5EF4-FFF2-40B4-BE49-F238E27FC236}">
                      <a16:creationId xmlns:a16="http://schemas.microsoft.com/office/drawing/2014/main" id="{36C3ABC5-A243-0CF6-62A9-CB5A77B3A76C}"/>
                    </a:ext>
                  </a:extLst>
                </p:cNvPr>
                <p:cNvCxnSpPr>
                  <a:cxnSpLocks/>
                  <a:stCxn id="278" idx="0"/>
                  <a:endCxn id="282" idx="1"/>
                </p:cNvCxnSpPr>
                <p:nvPr/>
              </p:nvCxnSpPr>
              <p:spPr>
                <a:xfrm rot="5400000" flipH="1" flipV="1">
                  <a:off x="8552196" y="4165118"/>
                  <a:ext cx="194101" cy="7687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2" name="Plus Sign 281">
                  <a:extLst>
                    <a:ext uri="{FF2B5EF4-FFF2-40B4-BE49-F238E27FC236}">
                      <a16:creationId xmlns:a16="http://schemas.microsoft.com/office/drawing/2014/main" id="{D368A4FE-06E4-060C-439E-49EED942752C}"/>
                    </a:ext>
                  </a:extLst>
                </p:cNvPr>
                <p:cNvSpPr/>
                <p:nvPr/>
              </p:nvSpPr>
              <p:spPr>
                <a:xfrm>
                  <a:off x="8971630" y="4352624"/>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3" name="Plus Sign 282">
                  <a:extLst>
                    <a:ext uri="{FF2B5EF4-FFF2-40B4-BE49-F238E27FC236}">
                      <a16:creationId xmlns:a16="http://schemas.microsoft.com/office/drawing/2014/main" id="{0BE8E080-83B8-46F3-90F8-BA53F76E9007}"/>
                    </a:ext>
                  </a:extLst>
                </p:cNvPr>
                <p:cNvSpPr/>
                <p:nvPr/>
              </p:nvSpPr>
              <p:spPr>
                <a:xfrm>
                  <a:off x="8977030" y="5080235"/>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84" name="Connector: Elbow 283">
                  <a:extLst>
                    <a:ext uri="{FF2B5EF4-FFF2-40B4-BE49-F238E27FC236}">
                      <a16:creationId xmlns:a16="http://schemas.microsoft.com/office/drawing/2014/main" id="{C874CA70-F60F-71FD-71DA-5E972E67E61A}"/>
                    </a:ext>
                  </a:extLst>
                </p:cNvPr>
                <p:cNvCxnSpPr>
                  <a:cxnSpLocks/>
                  <a:stCxn id="277" idx="0"/>
                  <a:endCxn id="283" idx="1"/>
                </p:cNvCxnSpPr>
                <p:nvPr/>
              </p:nvCxnSpPr>
              <p:spPr>
                <a:xfrm rot="5400000" flipH="1" flipV="1">
                  <a:off x="8571422" y="4868015"/>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00413A91-D4AE-675F-3F24-07CE5E300924}"/>
                    </a:ext>
                  </a:extLst>
                </p:cNvPr>
                <p:cNvCxnSpPr>
                  <a:cxnSpLocks/>
                  <a:stCxn id="283" idx="3"/>
                  <a:endCxn id="282" idx="1"/>
                </p:cNvCxnSpPr>
                <p:nvPr/>
              </p:nvCxnSpPr>
              <p:spPr>
                <a:xfrm flipH="1" flipV="1">
                  <a:off x="9033610" y="4452431"/>
                  <a:ext cx="5400" cy="64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6" name="Connector: Elbow 285">
                  <a:extLst>
                    <a:ext uri="{FF2B5EF4-FFF2-40B4-BE49-F238E27FC236}">
                      <a16:creationId xmlns:a16="http://schemas.microsoft.com/office/drawing/2014/main" id="{981940D8-9326-FD28-1639-6FB918A30F29}"/>
                    </a:ext>
                  </a:extLst>
                </p:cNvPr>
                <p:cNvCxnSpPr>
                  <a:cxnSpLocks/>
                  <a:stCxn id="283" idx="3"/>
                  <a:endCxn id="278" idx="2"/>
                </p:cNvCxnSpPr>
                <p:nvPr/>
              </p:nvCxnSpPr>
              <p:spPr>
                <a:xfrm rot="16200000" flipV="1">
                  <a:off x="8561883" y="4618359"/>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7" name="Rectangle: Rounded Corners 286">
                  <a:extLst>
                    <a:ext uri="{FF2B5EF4-FFF2-40B4-BE49-F238E27FC236}">
                      <a16:creationId xmlns:a16="http://schemas.microsoft.com/office/drawing/2014/main" id="{B2AEADA6-EC32-1A4E-C654-F72A074A43F5}"/>
                    </a:ext>
                  </a:extLst>
                </p:cNvPr>
                <p:cNvSpPr/>
                <p:nvPr/>
              </p:nvSpPr>
              <p:spPr>
                <a:xfrm>
                  <a:off x="7631725" y="3879605"/>
                  <a:ext cx="1237506" cy="265668"/>
                </a:xfrm>
                <a:prstGeom prst="roundRect">
                  <a:avLst/>
                </a:prstGeom>
                <a:solidFill>
                  <a:schemeClr val="accent6">
                    <a:lumMod val="20000"/>
                    <a:lumOff val="80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1092" kern="1200" dirty="0">
                      <a:solidFill>
                        <a:srgbClr val="555555"/>
                      </a:solidFill>
                      <a:latin typeface="+mn-lt"/>
                      <a:ea typeface="+mn-ea"/>
                      <a:cs typeface="+mn-cs"/>
                    </a:rPr>
                    <a:t>Attention</a:t>
                  </a:r>
                  <a:endParaRPr lang="en-CA" sz="1400" dirty="0"/>
                </a:p>
              </p:txBody>
            </p:sp>
            <p:sp>
              <p:nvSpPr>
                <p:cNvPr id="288" name="Rectangle: Rounded Corners 287">
                  <a:extLst>
                    <a:ext uri="{FF2B5EF4-FFF2-40B4-BE49-F238E27FC236}">
                      <a16:creationId xmlns:a16="http://schemas.microsoft.com/office/drawing/2014/main" id="{2C4EECFD-ADBC-17EF-0ACF-7663CC552220}"/>
                    </a:ext>
                  </a:extLst>
                </p:cNvPr>
                <p:cNvSpPr/>
                <p:nvPr/>
              </p:nvSpPr>
              <p:spPr>
                <a:xfrm>
                  <a:off x="7626249" y="3190535"/>
                  <a:ext cx="1259431" cy="26882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1092" kern="1200">
                      <a:solidFill>
                        <a:srgbClr val="555555"/>
                      </a:solidFill>
                      <a:latin typeface="+mn-lt"/>
                      <a:ea typeface="+mn-ea"/>
                      <a:cs typeface="+mn-cs"/>
                    </a:rPr>
                    <a:t>Feed forward</a:t>
                  </a:r>
                  <a:endParaRPr lang="en-CA" sz="1400"/>
                </a:p>
              </p:txBody>
            </p:sp>
            <p:cxnSp>
              <p:nvCxnSpPr>
                <p:cNvPr id="289" name="Connector: Elbow 288">
                  <a:extLst>
                    <a:ext uri="{FF2B5EF4-FFF2-40B4-BE49-F238E27FC236}">
                      <a16:creationId xmlns:a16="http://schemas.microsoft.com/office/drawing/2014/main" id="{058F3089-25A8-89D9-FFAF-9AD69F85D804}"/>
                    </a:ext>
                  </a:extLst>
                </p:cNvPr>
                <p:cNvCxnSpPr>
                  <a:cxnSpLocks/>
                  <a:stCxn id="282" idx="3"/>
                  <a:endCxn id="287" idx="2"/>
                </p:cNvCxnSpPr>
                <p:nvPr/>
              </p:nvCxnSpPr>
              <p:spPr>
                <a:xfrm rot="16200000" flipV="1">
                  <a:off x="8530743" y="3865008"/>
                  <a:ext cx="222602" cy="7831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0" name="Connector: Elbow 289">
                  <a:extLst>
                    <a:ext uri="{FF2B5EF4-FFF2-40B4-BE49-F238E27FC236}">
                      <a16:creationId xmlns:a16="http://schemas.microsoft.com/office/drawing/2014/main" id="{EBFEF84B-FFCC-C791-5B56-157D67130B6C}"/>
                    </a:ext>
                  </a:extLst>
                </p:cNvPr>
                <p:cNvCxnSpPr>
                  <a:cxnSpLocks/>
                  <a:stCxn id="288" idx="0"/>
                  <a:endCxn id="296" idx="1"/>
                </p:cNvCxnSpPr>
                <p:nvPr/>
              </p:nvCxnSpPr>
              <p:spPr>
                <a:xfrm rot="5400000" flipH="1" flipV="1">
                  <a:off x="8554457" y="2707373"/>
                  <a:ext cx="184670" cy="7816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91" name="Plus Sign 290">
                  <a:extLst>
                    <a:ext uri="{FF2B5EF4-FFF2-40B4-BE49-F238E27FC236}">
                      <a16:creationId xmlns:a16="http://schemas.microsoft.com/office/drawing/2014/main" id="{B8A888AD-521F-3C64-8CB5-AB40C04415DC}"/>
                    </a:ext>
                  </a:extLst>
                </p:cNvPr>
                <p:cNvSpPr/>
                <p:nvPr/>
              </p:nvSpPr>
              <p:spPr>
                <a:xfrm>
                  <a:off x="8968113" y="362423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92" name="Connector: Elbow 291">
                  <a:extLst>
                    <a:ext uri="{FF2B5EF4-FFF2-40B4-BE49-F238E27FC236}">
                      <a16:creationId xmlns:a16="http://schemas.microsoft.com/office/drawing/2014/main" id="{E4B3135D-3F6D-72CA-F656-3A38BFC99E0D}"/>
                    </a:ext>
                  </a:extLst>
                </p:cNvPr>
                <p:cNvCxnSpPr>
                  <a:cxnSpLocks/>
                  <a:stCxn id="287" idx="0"/>
                  <a:endCxn id="291" idx="1"/>
                </p:cNvCxnSpPr>
                <p:nvPr/>
              </p:nvCxnSpPr>
              <p:spPr>
                <a:xfrm rot="5400000" flipH="1" flipV="1">
                  <a:off x="8562505" y="3412018"/>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617711EE-596B-3BA3-70D2-92200E7666A6}"/>
                    </a:ext>
                  </a:extLst>
                </p:cNvPr>
                <p:cNvCxnSpPr>
                  <a:cxnSpLocks/>
                  <a:stCxn id="291" idx="3"/>
                  <a:endCxn id="296" idx="1"/>
                </p:cNvCxnSpPr>
                <p:nvPr/>
              </p:nvCxnSpPr>
              <p:spPr>
                <a:xfrm flipV="1">
                  <a:off x="9030093" y="3005865"/>
                  <a:ext cx="7527" cy="633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4" name="Connector: Elbow 293">
                  <a:extLst>
                    <a:ext uri="{FF2B5EF4-FFF2-40B4-BE49-F238E27FC236}">
                      <a16:creationId xmlns:a16="http://schemas.microsoft.com/office/drawing/2014/main" id="{30527C7A-31D7-A95D-07C6-AB9893E3DE4E}"/>
                    </a:ext>
                  </a:extLst>
                </p:cNvPr>
                <p:cNvCxnSpPr>
                  <a:cxnSpLocks/>
                  <a:stCxn id="291" idx="3"/>
                  <a:endCxn id="288" idx="2"/>
                </p:cNvCxnSpPr>
                <p:nvPr/>
              </p:nvCxnSpPr>
              <p:spPr>
                <a:xfrm rot="16200000" flipV="1">
                  <a:off x="8552966" y="3162362"/>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8FC3BA47-59A8-C04E-08B6-7EC6F1A6D2D2}"/>
                    </a:ext>
                  </a:extLst>
                </p:cNvPr>
                <p:cNvCxnSpPr>
                  <a:cxnSpLocks/>
                  <a:stCxn id="282" idx="3"/>
                  <a:endCxn id="291" idx="1"/>
                </p:cNvCxnSpPr>
                <p:nvPr/>
              </p:nvCxnSpPr>
              <p:spPr>
                <a:xfrm flipH="1" flipV="1">
                  <a:off x="9030093" y="3724045"/>
                  <a:ext cx="3517" cy="64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6" name="Plus Sign 295">
                  <a:extLst>
                    <a:ext uri="{FF2B5EF4-FFF2-40B4-BE49-F238E27FC236}">
                      <a16:creationId xmlns:a16="http://schemas.microsoft.com/office/drawing/2014/main" id="{B1B0990F-E95F-8E1E-B0A4-216A0C6CD8CC}"/>
                    </a:ext>
                  </a:extLst>
                </p:cNvPr>
                <p:cNvSpPr/>
                <p:nvPr/>
              </p:nvSpPr>
              <p:spPr>
                <a:xfrm>
                  <a:off x="8975640" y="290605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7" name="Rectangle: Rounded Corners 296">
                  <a:extLst>
                    <a:ext uri="{FF2B5EF4-FFF2-40B4-BE49-F238E27FC236}">
                      <a16:creationId xmlns:a16="http://schemas.microsoft.com/office/drawing/2014/main" id="{C972E364-1FA5-0344-FEE1-211763A687DF}"/>
                    </a:ext>
                  </a:extLst>
                </p:cNvPr>
                <p:cNvSpPr/>
                <p:nvPr/>
              </p:nvSpPr>
              <p:spPr>
                <a:xfrm>
                  <a:off x="7631725" y="2203283"/>
                  <a:ext cx="1237506" cy="265668"/>
                </a:xfrm>
                <a:prstGeom prst="roundRect">
                  <a:avLst/>
                </a:prstGeom>
                <a:solidFill>
                  <a:schemeClr val="accent6">
                    <a:lumMod val="20000"/>
                    <a:lumOff val="80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1092" kern="1200" dirty="0">
                      <a:solidFill>
                        <a:srgbClr val="555555"/>
                      </a:solidFill>
                      <a:latin typeface="+mn-lt"/>
                      <a:ea typeface="+mn-ea"/>
                      <a:cs typeface="+mn-cs"/>
                    </a:rPr>
                    <a:t>Attention</a:t>
                  </a:r>
                  <a:endParaRPr lang="en-CA" sz="1400" dirty="0"/>
                </a:p>
              </p:txBody>
            </p:sp>
            <p:sp>
              <p:nvSpPr>
                <p:cNvPr id="298" name="Rectangle: Rounded Corners 297">
                  <a:extLst>
                    <a:ext uri="{FF2B5EF4-FFF2-40B4-BE49-F238E27FC236}">
                      <a16:creationId xmlns:a16="http://schemas.microsoft.com/office/drawing/2014/main" id="{F19AA68F-1BF9-E294-9013-21C1E5ED9493}"/>
                    </a:ext>
                  </a:extLst>
                </p:cNvPr>
                <p:cNvSpPr/>
                <p:nvPr/>
              </p:nvSpPr>
              <p:spPr>
                <a:xfrm>
                  <a:off x="7626249" y="1514213"/>
                  <a:ext cx="1259431" cy="26882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1092" kern="1200">
                      <a:solidFill>
                        <a:srgbClr val="555555"/>
                      </a:solidFill>
                      <a:latin typeface="+mn-lt"/>
                      <a:ea typeface="+mn-ea"/>
                      <a:cs typeface="+mn-cs"/>
                    </a:rPr>
                    <a:t>Feed forward</a:t>
                  </a:r>
                  <a:endParaRPr lang="en-CA" sz="1400" dirty="0"/>
                </a:p>
              </p:txBody>
            </p:sp>
            <p:sp>
              <p:nvSpPr>
                <p:cNvPr id="299" name="Plus Sign 298">
                  <a:extLst>
                    <a:ext uri="{FF2B5EF4-FFF2-40B4-BE49-F238E27FC236}">
                      <a16:creationId xmlns:a16="http://schemas.microsoft.com/office/drawing/2014/main" id="{995D2324-C811-A71C-588B-6CDF1ACD244A}"/>
                    </a:ext>
                  </a:extLst>
                </p:cNvPr>
                <p:cNvSpPr/>
                <p:nvPr/>
              </p:nvSpPr>
              <p:spPr>
                <a:xfrm>
                  <a:off x="8968113" y="1947916"/>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00" name="Connector: Elbow 299">
                  <a:extLst>
                    <a:ext uri="{FF2B5EF4-FFF2-40B4-BE49-F238E27FC236}">
                      <a16:creationId xmlns:a16="http://schemas.microsoft.com/office/drawing/2014/main" id="{6B20E36C-1D05-CD86-066F-7A1D8BEEF64C}"/>
                    </a:ext>
                  </a:extLst>
                </p:cNvPr>
                <p:cNvCxnSpPr>
                  <a:cxnSpLocks/>
                  <a:stCxn id="297" idx="0"/>
                  <a:endCxn id="299" idx="1"/>
                </p:cNvCxnSpPr>
                <p:nvPr/>
              </p:nvCxnSpPr>
              <p:spPr>
                <a:xfrm rot="5400000" flipH="1" flipV="1">
                  <a:off x="8562505" y="1735696"/>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1" name="Connector: Elbow 300">
                  <a:extLst>
                    <a:ext uri="{FF2B5EF4-FFF2-40B4-BE49-F238E27FC236}">
                      <a16:creationId xmlns:a16="http://schemas.microsoft.com/office/drawing/2014/main" id="{330D2671-ED0D-9C07-E954-94AA9A99E773}"/>
                    </a:ext>
                  </a:extLst>
                </p:cNvPr>
                <p:cNvCxnSpPr>
                  <a:cxnSpLocks/>
                  <a:stCxn id="299" idx="3"/>
                  <a:endCxn id="298" idx="2"/>
                </p:cNvCxnSpPr>
                <p:nvPr/>
              </p:nvCxnSpPr>
              <p:spPr>
                <a:xfrm rot="16200000" flipV="1">
                  <a:off x="8552966" y="1486040"/>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2" name="Connector: Elbow 301">
                  <a:extLst>
                    <a:ext uri="{FF2B5EF4-FFF2-40B4-BE49-F238E27FC236}">
                      <a16:creationId xmlns:a16="http://schemas.microsoft.com/office/drawing/2014/main" id="{40BAC290-DEE5-221E-9479-157F8E9D7A64}"/>
                    </a:ext>
                  </a:extLst>
                </p:cNvPr>
                <p:cNvCxnSpPr>
                  <a:cxnSpLocks/>
                  <a:stCxn id="276" idx="3"/>
                  <a:endCxn id="297" idx="2"/>
                </p:cNvCxnSpPr>
                <p:nvPr/>
              </p:nvCxnSpPr>
              <p:spPr>
                <a:xfrm rot="16200000" flipV="1">
                  <a:off x="8541455" y="2177974"/>
                  <a:ext cx="189074" cy="771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3" name="Connector: Elbow 302">
                  <a:extLst>
                    <a:ext uri="{FF2B5EF4-FFF2-40B4-BE49-F238E27FC236}">
                      <a16:creationId xmlns:a16="http://schemas.microsoft.com/office/drawing/2014/main" id="{3AC0B159-EA8F-87E1-290A-2FB4C1094553}"/>
                    </a:ext>
                  </a:extLst>
                </p:cNvPr>
                <p:cNvCxnSpPr>
                  <a:cxnSpLocks/>
                  <a:stCxn id="298" idx="0"/>
                  <a:endCxn id="272" idx="1"/>
                </p:cNvCxnSpPr>
                <p:nvPr/>
              </p:nvCxnSpPr>
              <p:spPr>
                <a:xfrm rot="5400000" flipH="1" flipV="1">
                  <a:off x="8561258" y="1064414"/>
                  <a:ext cx="144506" cy="7550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D8108C47-14BA-74DC-2A3D-A3D50529B587}"/>
                    </a:ext>
                  </a:extLst>
                </p:cNvPr>
                <p:cNvCxnSpPr>
                  <a:cxnSpLocks/>
                  <a:stCxn id="299" idx="3"/>
                  <a:endCxn id="272" idx="1"/>
                </p:cNvCxnSpPr>
                <p:nvPr/>
              </p:nvCxnSpPr>
              <p:spPr>
                <a:xfrm flipH="1" flipV="1">
                  <a:off x="9011058" y="1369707"/>
                  <a:ext cx="19035" cy="59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5" name="Straight Arrow Connector 304">
                  <a:extLst>
                    <a:ext uri="{FF2B5EF4-FFF2-40B4-BE49-F238E27FC236}">
                      <a16:creationId xmlns:a16="http://schemas.microsoft.com/office/drawing/2014/main" id="{F3927858-9E06-820B-16EA-07AE32BD63DA}"/>
                    </a:ext>
                  </a:extLst>
                </p:cNvPr>
                <p:cNvCxnSpPr>
                  <a:cxnSpLocks/>
                  <a:stCxn id="276" idx="3"/>
                  <a:endCxn id="299" idx="1"/>
                </p:cNvCxnSpPr>
                <p:nvPr/>
              </p:nvCxnSpPr>
              <p:spPr>
                <a:xfrm flipV="1">
                  <a:off x="9021506" y="2047723"/>
                  <a:ext cx="8587" cy="6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79" name="Group 178">
                <a:extLst>
                  <a:ext uri="{FF2B5EF4-FFF2-40B4-BE49-F238E27FC236}">
                    <a16:creationId xmlns:a16="http://schemas.microsoft.com/office/drawing/2014/main" id="{84E774CE-20CA-1836-C690-388D03DC5237}"/>
                  </a:ext>
                </a:extLst>
              </p:cNvPr>
              <p:cNvGrpSpPr/>
              <p:nvPr/>
            </p:nvGrpSpPr>
            <p:grpSpPr>
              <a:xfrm>
                <a:off x="5747388" y="207310"/>
                <a:ext cx="2233191" cy="6280628"/>
                <a:chOff x="7626249" y="308654"/>
                <a:chExt cx="2233191" cy="6280628"/>
              </a:xfrm>
            </p:grpSpPr>
            <p:sp>
              <p:nvSpPr>
                <p:cNvPr id="226" name="Rectangle: Rounded Corners 225">
                  <a:extLst>
                    <a:ext uri="{FF2B5EF4-FFF2-40B4-BE49-F238E27FC236}">
                      <a16:creationId xmlns:a16="http://schemas.microsoft.com/office/drawing/2014/main" id="{970D7D22-8F3A-E72C-F3E9-B49E6DA93123}"/>
                    </a:ext>
                  </a:extLst>
                </p:cNvPr>
                <p:cNvSpPr>
                  <a:spLocks noChangeAspect="1"/>
                </p:cNvSpPr>
                <p:nvPr/>
              </p:nvSpPr>
              <p:spPr>
                <a:xfrm>
                  <a:off x="8535685" y="6258865"/>
                  <a:ext cx="1003870" cy="33041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936" kern="1200">
                      <a:solidFill>
                        <a:schemeClr val="tx1"/>
                      </a:solidFill>
                      <a:latin typeface="+mn-lt"/>
                      <a:ea typeface="+mn-ea"/>
                      <a:cs typeface="+mn-cs"/>
                    </a:rPr>
                    <a:t>Token 2</a:t>
                  </a:r>
                  <a:endParaRPr lang="en-CA" sz="1200">
                    <a:solidFill>
                      <a:schemeClr val="tx1"/>
                    </a:solidFill>
                  </a:endParaRPr>
                </a:p>
              </p:txBody>
            </p:sp>
            <p:sp>
              <p:nvSpPr>
                <p:cNvPr id="227" name="Rectangle: Rounded Corners 226">
                  <a:extLst>
                    <a:ext uri="{FF2B5EF4-FFF2-40B4-BE49-F238E27FC236}">
                      <a16:creationId xmlns:a16="http://schemas.microsoft.com/office/drawing/2014/main" id="{261BC076-2325-9140-29B8-E5E521FA8FC2}"/>
                    </a:ext>
                  </a:extLst>
                </p:cNvPr>
                <p:cNvSpPr>
                  <a:spLocks noChangeAspect="1"/>
                </p:cNvSpPr>
                <p:nvPr/>
              </p:nvSpPr>
              <p:spPr>
                <a:xfrm>
                  <a:off x="8409325" y="5832980"/>
                  <a:ext cx="1269382" cy="26303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936" kern="1200">
                      <a:solidFill>
                        <a:srgbClr val="555555"/>
                      </a:solidFill>
                      <a:latin typeface="+mn-lt"/>
                      <a:ea typeface="+mn-ea"/>
                      <a:cs typeface="+mn-cs"/>
                    </a:rPr>
                    <a:t>Embedding</a:t>
                  </a:r>
                  <a:endParaRPr lang="en-CA" sz="1200"/>
                </a:p>
              </p:txBody>
            </p:sp>
            <p:sp>
              <p:nvSpPr>
                <p:cNvPr id="228" name="Rectangle: Rounded Corners 227">
                  <a:extLst>
                    <a:ext uri="{FF2B5EF4-FFF2-40B4-BE49-F238E27FC236}">
                      <a16:creationId xmlns:a16="http://schemas.microsoft.com/office/drawing/2014/main" id="{CA943D4C-6116-5FEB-8C22-721347126315}"/>
                    </a:ext>
                  </a:extLst>
                </p:cNvPr>
                <p:cNvSpPr>
                  <a:spLocks noChangeAspect="1"/>
                </p:cNvSpPr>
                <p:nvPr/>
              </p:nvSpPr>
              <p:spPr>
                <a:xfrm>
                  <a:off x="8515591" y="805089"/>
                  <a:ext cx="963603" cy="31658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1000" kern="1200" dirty="0">
                      <a:solidFill>
                        <a:srgbClr val="555555"/>
                      </a:solidFill>
                      <a:latin typeface="+mn-lt"/>
                      <a:ea typeface="+mn-ea"/>
                      <a:cs typeface="+mn-cs"/>
                    </a:rPr>
                    <a:t>Output</a:t>
                  </a:r>
                  <a:endParaRPr lang="en-CA" sz="1200" dirty="0"/>
                </a:p>
              </p:txBody>
            </p:sp>
            <p:cxnSp>
              <p:nvCxnSpPr>
                <p:cNvPr id="229" name="Straight Arrow Connector 228">
                  <a:extLst>
                    <a:ext uri="{FF2B5EF4-FFF2-40B4-BE49-F238E27FC236}">
                      <a16:creationId xmlns:a16="http://schemas.microsoft.com/office/drawing/2014/main" id="{BE2647BD-0057-6230-5740-8D3D3D1FACF3}"/>
                    </a:ext>
                  </a:extLst>
                </p:cNvPr>
                <p:cNvCxnSpPr>
                  <a:cxnSpLocks noChangeAspect="1"/>
                  <a:stCxn id="226" idx="0"/>
                  <a:endCxn id="227" idx="2"/>
                </p:cNvCxnSpPr>
                <p:nvPr/>
              </p:nvCxnSpPr>
              <p:spPr>
                <a:xfrm flipV="1">
                  <a:off x="9037620" y="6096017"/>
                  <a:ext cx="6396" cy="16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0" name="Rectangle: Rounded Corners 229">
                  <a:extLst>
                    <a:ext uri="{FF2B5EF4-FFF2-40B4-BE49-F238E27FC236}">
                      <a16:creationId xmlns:a16="http://schemas.microsoft.com/office/drawing/2014/main" id="{550C7656-9ECF-DDEB-FD51-546217C9379D}"/>
                    </a:ext>
                  </a:extLst>
                </p:cNvPr>
                <p:cNvSpPr>
                  <a:spLocks noChangeAspect="1"/>
                </p:cNvSpPr>
                <p:nvPr/>
              </p:nvSpPr>
              <p:spPr>
                <a:xfrm>
                  <a:off x="8517430" y="308654"/>
                  <a:ext cx="950431" cy="3122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936" kern="1200">
                      <a:solidFill>
                        <a:schemeClr val="tx1"/>
                      </a:solidFill>
                      <a:latin typeface="+mn-lt"/>
                      <a:ea typeface="+mn-ea"/>
                      <a:cs typeface="+mn-cs"/>
                    </a:rPr>
                    <a:t>Token 3</a:t>
                  </a:r>
                  <a:endParaRPr lang="en-CA" sz="1200">
                    <a:solidFill>
                      <a:schemeClr val="tx1"/>
                    </a:solidFill>
                  </a:endParaRPr>
                </a:p>
              </p:txBody>
            </p:sp>
            <p:cxnSp>
              <p:nvCxnSpPr>
                <p:cNvPr id="231" name="Straight Arrow Connector 230">
                  <a:extLst>
                    <a:ext uri="{FF2B5EF4-FFF2-40B4-BE49-F238E27FC236}">
                      <a16:creationId xmlns:a16="http://schemas.microsoft.com/office/drawing/2014/main" id="{77663FEE-9C3D-6554-A973-EC3520BE5B89}"/>
                    </a:ext>
                  </a:extLst>
                </p:cNvPr>
                <p:cNvCxnSpPr>
                  <a:cxnSpLocks noChangeAspect="1"/>
                  <a:stCxn id="228" idx="0"/>
                  <a:endCxn id="230" idx="2"/>
                </p:cNvCxnSpPr>
                <p:nvPr/>
              </p:nvCxnSpPr>
              <p:spPr>
                <a:xfrm flipH="1" flipV="1">
                  <a:off x="8992645" y="620912"/>
                  <a:ext cx="4747" cy="18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2" name="Plus Sign 231">
                  <a:extLst>
                    <a:ext uri="{FF2B5EF4-FFF2-40B4-BE49-F238E27FC236}">
                      <a16:creationId xmlns:a16="http://schemas.microsoft.com/office/drawing/2014/main" id="{219F30DC-8409-57A9-FF9A-548261B0FD83}"/>
                    </a:ext>
                  </a:extLst>
                </p:cNvPr>
                <p:cNvSpPr/>
                <p:nvPr/>
              </p:nvSpPr>
              <p:spPr>
                <a:xfrm>
                  <a:off x="8933829" y="1229353"/>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3" name="Straight Arrow Connector 232">
                  <a:extLst>
                    <a:ext uri="{FF2B5EF4-FFF2-40B4-BE49-F238E27FC236}">
                      <a16:creationId xmlns:a16="http://schemas.microsoft.com/office/drawing/2014/main" id="{252C528F-B4EF-D59E-0784-7B4D0DC48530}"/>
                    </a:ext>
                  </a:extLst>
                </p:cNvPr>
                <p:cNvCxnSpPr>
                  <a:cxnSpLocks noChangeAspect="1"/>
                  <a:stCxn id="232" idx="3"/>
                  <a:endCxn id="228" idx="2"/>
                </p:cNvCxnSpPr>
                <p:nvPr/>
              </p:nvCxnSpPr>
              <p:spPr>
                <a:xfrm flipH="1" flipV="1">
                  <a:off x="8997393" y="1121675"/>
                  <a:ext cx="13665" cy="129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0542422B-0976-F4C9-29E7-E556A3151C3A}"/>
                    </a:ext>
                  </a:extLst>
                </p:cNvPr>
                <p:cNvSpPr txBox="1"/>
                <p:nvPr/>
              </p:nvSpPr>
              <p:spPr>
                <a:xfrm>
                  <a:off x="8763856" y="2473887"/>
                  <a:ext cx="1095584" cy="646331"/>
                </a:xfrm>
                <a:prstGeom prst="rect">
                  <a:avLst/>
                </a:prstGeom>
                <a:noFill/>
              </p:spPr>
              <p:txBody>
                <a:bodyPr wrap="square" rtlCol="0">
                  <a:spAutoFit/>
                </a:bodyPr>
                <a:lstStyle/>
                <a:p>
                  <a:pPr defTabSz="713232">
                    <a:spcAft>
                      <a:spcPts val="600"/>
                    </a:spcAft>
                  </a:pPr>
                  <a:r>
                    <a:rPr lang="en-US" sz="2808" kern="1200">
                      <a:solidFill>
                        <a:schemeClr val="tx1"/>
                      </a:solidFill>
                      <a:latin typeface="+mn-lt"/>
                      <a:ea typeface="+mn-ea"/>
                      <a:cs typeface="+mn-cs"/>
                    </a:rPr>
                    <a:t>…</a:t>
                  </a:r>
                  <a:endParaRPr lang="en-CA" sz="1000"/>
                </a:p>
              </p:txBody>
            </p:sp>
            <p:sp>
              <p:nvSpPr>
                <p:cNvPr id="236" name="Plus Sign 235">
                  <a:extLst>
                    <a:ext uri="{FF2B5EF4-FFF2-40B4-BE49-F238E27FC236}">
                      <a16:creationId xmlns:a16="http://schemas.microsoft.com/office/drawing/2014/main" id="{D05D2FC0-8D7A-78BA-CB5F-CAD0F62FD8D6}"/>
                    </a:ext>
                  </a:extLst>
                </p:cNvPr>
                <p:cNvSpPr/>
                <p:nvPr/>
              </p:nvSpPr>
              <p:spPr>
                <a:xfrm>
                  <a:off x="8936780" y="2636578"/>
                  <a:ext cx="169451"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7" name="Rectangle: Rounded Corners 236">
                  <a:extLst>
                    <a:ext uri="{FF2B5EF4-FFF2-40B4-BE49-F238E27FC236}">
                      <a16:creationId xmlns:a16="http://schemas.microsoft.com/office/drawing/2014/main" id="{ACD70A84-5D9D-D792-B037-95C997AEE661}"/>
                    </a:ext>
                  </a:extLst>
                </p:cNvPr>
                <p:cNvSpPr/>
                <p:nvPr/>
              </p:nvSpPr>
              <p:spPr>
                <a:xfrm>
                  <a:off x="7640642" y="5335602"/>
                  <a:ext cx="1237506" cy="265668"/>
                </a:xfrm>
                <a:prstGeom prst="roundRect">
                  <a:avLst/>
                </a:prstGeom>
                <a:solidFill>
                  <a:schemeClr val="accent6">
                    <a:lumMod val="20000"/>
                    <a:lumOff val="80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1092" kern="1200" dirty="0">
                      <a:solidFill>
                        <a:srgbClr val="555555"/>
                      </a:solidFill>
                      <a:latin typeface="+mn-lt"/>
                      <a:ea typeface="+mn-ea"/>
                      <a:cs typeface="+mn-cs"/>
                    </a:rPr>
                    <a:t>Attention</a:t>
                  </a:r>
                  <a:endParaRPr lang="en-CA" sz="1400" dirty="0"/>
                </a:p>
              </p:txBody>
            </p:sp>
            <p:sp>
              <p:nvSpPr>
                <p:cNvPr id="238" name="Rectangle: Rounded Corners 237">
                  <a:extLst>
                    <a:ext uri="{FF2B5EF4-FFF2-40B4-BE49-F238E27FC236}">
                      <a16:creationId xmlns:a16="http://schemas.microsoft.com/office/drawing/2014/main" id="{DD5B652E-8DF2-3CB5-2523-F9B39583B9C3}"/>
                    </a:ext>
                  </a:extLst>
                </p:cNvPr>
                <p:cNvSpPr/>
                <p:nvPr/>
              </p:nvSpPr>
              <p:spPr>
                <a:xfrm>
                  <a:off x="7635166" y="4646532"/>
                  <a:ext cx="1259431" cy="26882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1092" kern="1200">
                      <a:solidFill>
                        <a:srgbClr val="555555"/>
                      </a:solidFill>
                      <a:latin typeface="+mn-lt"/>
                      <a:ea typeface="+mn-ea"/>
                      <a:cs typeface="+mn-cs"/>
                    </a:rPr>
                    <a:t>Feed forward</a:t>
                  </a:r>
                  <a:endParaRPr lang="en-CA" sz="1400"/>
                </a:p>
              </p:txBody>
            </p:sp>
            <p:cxnSp>
              <p:nvCxnSpPr>
                <p:cNvPr id="239" name="Straight Arrow Connector 238">
                  <a:extLst>
                    <a:ext uri="{FF2B5EF4-FFF2-40B4-BE49-F238E27FC236}">
                      <a16:creationId xmlns:a16="http://schemas.microsoft.com/office/drawing/2014/main" id="{74AE51B7-355B-A7B9-C8B6-77DF2B78327D}"/>
                    </a:ext>
                  </a:extLst>
                </p:cNvPr>
                <p:cNvCxnSpPr>
                  <a:cxnSpLocks/>
                  <a:stCxn id="227" idx="0"/>
                  <a:endCxn id="243" idx="1"/>
                </p:cNvCxnSpPr>
                <p:nvPr/>
              </p:nvCxnSpPr>
              <p:spPr>
                <a:xfrm flipH="1" flipV="1">
                  <a:off x="9039010" y="5180042"/>
                  <a:ext cx="5006" cy="652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0" name="Connector: Elbow 239">
                  <a:extLst>
                    <a:ext uri="{FF2B5EF4-FFF2-40B4-BE49-F238E27FC236}">
                      <a16:creationId xmlns:a16="http://schemas.microsoft.com/office/drawing/2014/main" id="{7474E9CF-9273-2228-2921-A079E65DD734}"/>
                    </a:ext>
                  </a:extLst>
                </p:cNvPr>
                <p:cNvCxnSpPr>
                  <a:cxnSpLocks/>
                  <a:stCxn id="227" idx="0"/>
                  <a:endCxn id="237" idx="2"/>
                </p:cNvCxnSpPr>
                <p:nvPr/>
              </p:nvCxnSpPr>
              <p:spPr>
                <a:xfrm rot="16200000" flipV="1">
                  <a:off x="8535851" y="5324814"/>
                  <a:ext cx="231710" cy="7846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0B725E19-B320-6316-CBF2-4E974A4111D9}"/>
                    </a:ext>
                  </a:extLst>
                </p:cNvPr>
                <p:cNvCxnSpPr>
                  <a:cxnSpLocks/>
                  <a:stCxn id="238" idx="0"/>
                  <a:endCxn id="242" idx="1"/>
                </p:cNvCxnSpPr>
                <p:nvPr/>
              </p:nvCxnSpPr>
              <p:spPr>
                <a:xfrm rot="5400000" flipH="1" flipV="1">
                  <a:off x="8552196" y="4165118"/>
                  <a:ext cx="194101" cy="7687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42" name="Plus Sign 241">
                  <a:extLst>
                    <a:ext uri="{FF2B5EF4-FFF2-40B4-BE49-F238E27FC236}">
                      <a16:creationId xmlns:a16="http://schemas.microsoft.com/office/drawing/2014/main" id="{7B4BD4A3-A624-ABFE-F0E6-BC70C6E025A3}"/>
                    </a:ext>
                  </a:extLst>
                </p:cNvPr>
                <p:cNvSpPr/>
                <p:nvPr/>
              </p:nvSpPr>
              <p:spPr>
                <a:xfrm>
                  <a:off x="8971630" y="4352624"/>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3" name="Plus Sign 242">
                  <a:extLst>
                    <a:ext uri="{FF2B5EF4-FFF2-40B4-BE49-F238E27FC236}">
                      <a16:creationId xmlns:a16="http://schemas.microsoft.com/office/drawing/2014/main" id="{7BB4E198-1DB3-0CA5-66F4-3B36F8AF52CB}"/>
                    </a:ext>
                  </a:extLst>
                </p:cNvPr>
                <p:cNvSpPr/>
                <p:nvPr/>
              </p:nvSpPr>
              <p:spPr>
                <a:xfrm>
                  <a:off x="8977030" y="5080235"/>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44" name="Connector: Elbow 243">
                  <a:extLst>
                    <a:ext uri="{FF2B5EF4-FFF2-40B4-BE49-F238E27FC236}">
                      <a16:creationId xmlns:a16="http://schemas.microsoft.com/office/drawing/2014/main" id="{1CBDDB29-424A-4015-D6BF-4193027CD8F3}"/>
                    </a:ext>
                  </a:extLst>
                </p:cNvPr>
                <p:cNvCxnSpPr>
                  <a:cxnSpLocks/>
                  <a:stCxn id="237" idx="0"/>
                  <a:endCxn id="243" idx="1"/>
                </p:cNvCxnSpPr>
                <p:nvPr/>
              </p:nvCxnSpPr>
              <p:spPr>
                <a:xfrm rot="5400000" flipH="1" flipV="1">
                  <a:off x="8571422" y="4868015"/>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614BE607-EAB5-2470-1614-85528581C8AC}"/>
                    </a:ext>
                  </a:extLst>
                </p:cNvPr>
                <p:cNvCxnSpPr>
                  <a:cxnSpLocks/>
                  <a:stCxn id="243" idx="3"/>
                  <a:endCxn id="242" idx="1"/>
                </p:cNvCxnSpPr>
                <p:nvPr/>
              </p:nvCxnSpPr>
              <p:spPr>
                <a:xfrm flipH="1" flipV="1">
                  <a:off x="9033610" y="4452431"/>
                  <a:ext cx="5400" cy="64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6" name="Connector: Elbow 245">
                  <a:extLst>
                    <a:ext uri="{FF2B5EF4-FFF2-40B4-BE49-F238E27FC236}">
                      <a16:creationId xmlns:a16="http://schemas.microsoft.com/office/drawing/2014/main" id="{CA0BA848-FC2A-41D3-902A-3F3EE5C28281}"/>
                    </a:ext>
                  </a:extLst>
                </p:cNvPr>
                <p:cNvCxnSpPr>
                  <a:cxnSpLocks/>
                  <a:stCxn id="243" idx="3"/>
                  <a:endCxn id="238" idx="2"/>
                </p:cNvCxnSpPr>
                <p:nvPr/>
              </p:nvCxnSpPr>
              <p:spPr>
                <a:xfrm rot="16200000" flipV="1">
                  <a:off x="8561883" y="4618359"/>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47" name="Rectangle: Rounded Corners 246">
                  <a:extLst>
                    <a:ext uri="{FF2B5EF4-FFF2-40B4-BE49-F238E27FC236}">
                      <a16:creationId xmlns:a16="http://schemas.microsoft.com/office/drawing/2014/main" id="{59C65625-AEF5-A3C9-07AC-786972AB3382}"/>
                    </a:ext>
                  </a:extLst>
                </p:cNvPr>
                <p:cNvSpPr/>
                <p:nvPr/>
              </p:nvSpPr>
              <p:spPr>
                <a:xfrm>
                  <a:off x="7631725" y="3879605"/>
                  <a:ext cx="1237506" cy="265668"/>
                </a:xfrm>
                <a:prstGeom prst="roundRect">
                  <a:avLst/>
                </a:prstGeom>
                <a:solidFill>
                  <a:schemeClr val="accent6">
                    <a:lumMod val="20000"/>
                    <a:lumOff val="80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1092" kern="1200">
                      <a:solidFill>
                        <a:srgbClr val="555555"/>
                      </a:solidFill>
                      <a:latin typeface="+mn-lt"/>
                      <a:ea typeface="+mn-ea"/>
                      <a:cs typeface="+mn-cs"/>
                    </a:rPr>
                    <a:t>Attention</a:t>
                  </a:r>
                  <a:endParaRPr lang="en-CA" sz="1400"/>
                </a:p>
              </p:txBody>
            </p:sp>
            <p:sp>
              <p:nvSpPr>
                <p:cNvPr id="248" name="Rectangle: Rounded Corners 247">
                  <a:extLst>
                    <a:ext uri="{FF2B5EF4-FFF2-40B4-BE49-F238E27FC236}">
                      <a16:creationId xmlns:a16="http://schemas.microsoft.com/office/drawing/2014/main" id="{2CC563D1-5D65-626A-5CBD-98F98C296A12}"/>
                    </a:ext>
                  </a:extLst>
                </p:cNvPr>
                <p:cNvSpPr/>
                <p:nvPr/>
              </p:nvSpPr>
              <p:spPr>
                <a:xfrm>
                  <a:off x="7626249" y="3190535"/>
                  <a:ext cx="1259431" cy="26882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1092" kern="1200">
                      <a:solidFill>
                        <a:srgbClr val="555555"/>
                      </a:solidFill>
                      <a:latin typeface="+mn-lt"/>
                      <a:ea typeface="+mn-ea"/>
                      <a:cs typeface="+mn-cs"/>
                    </a:rPr>
                    <a:t>Feed forward</a:t>
                  </a:r>
                  <a:endParaRPr lang="en-CA" sz="1400"/>
                </a:p>
              </p:txBody>
            </p:sp>
            <p:cxnSp>
              <p:nvCxnSpPr>
                <p:cNvPr id="249" name="Connector: Elbow 248">
                  <a:extLst>
                    <a:ext uri="{FF2B5EF4-FFF2-40B4-BE49-F238E27FC236}">
                      <a16:creationId xmlns:a16="http://schemas.microsoft.com/office/drawing/2014/main" id="{5583AAB6-45DA-1B39-41F3-A5744693FEB9}"/>
                    </a:ext>
                  </a:extLst>
                </p:cNvPr>
                <p:cNvCxnSpPr>
                  <a:cxnSpLocks/>
                  <a:stCxn id="242" idx="3"/>
                  <a:endCxn id="247" idx="2"/>
                </p:cNvCxnSpPr>
                <p:nvPr/>
              </p:nvCxnSpPr>
              <p:spPr>
                <a:xfrm rot="16200000" flipV="1">
                  <a:off x="8530743" y="3865008"/>
                  <a:ext cx="222602" cy="7831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F1FF8C60-B109-5CA0-C202-302A255C8F7C}"/>
                    </a:ext>
                  </a:extLst>
                </p:cNvPr>
                <p:cNvCxnSpPr>
                  <a:cxnSpLocks/>
                  <a:stCxn id="248" idx="0"/>
                  <a:endCxn id="256" idx="1"/>
                </p:cNvCxnSpPr>
                <p:nvPr/>
              </p:nvCxnSpPr>
              <p:spPr>
                <a:xfrm rot="5400000" flipH="1" flipV="1">
                  <a:off x="8554457" y="2707373"/>
                  <a:ext cx="184670" cy="7816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1" name="Plus Sign 250">
                  <a:extLst>
                    <a:ext uri="{FF2B5EF4-FFF2-40B4-BE49-F238E27FC236}">
                      <a16:creationId xmlns:a16="http://schemas.microsoft.com/office/drawing/2014/main" id="{FAF91C25-28B0-9C6A-C54B-ACFD5B4A6AF1}"/>
                    </a:ext>
                  </a:extLst>
                </p:cNvPr>
                <p:cNvSpPr/>
                <p:nvPr/>
              </p:nvSpPr>
              <p:spPr>
                <a:xfrm>
                  <a:off x="8968113" y="362423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52" name="Connector: Elbow 251">
                  <a:extLst>
                    <a:ext uri="{FF2B5EF4-FFF2-40B4-BE49-F238E27FC236}">
                      <a16:creationId xmlns:a16="http://schemas.microsoft.com/office/drawing/2014/main" id="{39D0E2BA-728A-83AD-62E3-4D1094CD1295}"/>
                    </a:ext>
                  </a:extLst>
                </p:cNvPr>
                <p:cNvCxnSpPr>
                  <a:cxnSpLocks/>
                  <a:stCxn id="247" idx="0"/>
                  <a:endCxn id="251" idx="1"/>
                </p:cNvCxnSpPr>
                <p:nvPr/>
              </p:nvCxnSpPr>
              <p:spPr>
                <a:xfrm rot="5400000" flipH="1" flipV="1">
                  <a:off x="8562505" y="3412018"/>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2F1A059A-57C5-B356-9718-8CB5F9878300}"/>
                    </a:ext>
                  </a:extLst>
                </p:cNvPr>
                <p:cNvCxnSpPr>
                  <a:cxnSpLocks/>
                  <a:stCxn id="251" idx="3"/>
                  <a:endCxn id="256" idx="1"/>
                </p:cNvCxnSpPr>
                <p:nvPr/>
              </p:nvCxnSpPr>
              <p:spPr>
                <a:xfrm flipV="1">
                  <a:off x="9030093" y="3005865"/>
                  <a:ext cx="7527" cy="633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4" name="Connector: Elbow 253">
                  <a:extLst>
                    <a:ext uri="{FF2B5EF4-FFF2-40B4-BE49-F238E27FC236}">
                      <a16:creationId xmlns:a16="http://schemas.microsoft.com/office/drawing/2014/main" id="{CCF34572-7E8F-4D2B-E98B-2B470FD899AE}"/>
                    </a:ext>
                  </a:extLst>
                </p:cNvPr>
                <p:cNvCxnSpPr>
                  <a:cxnSpLocks/>
                  <a:stCxn id="251" idx="3"/>
                  <a:endCxn id="248" idx="2"/>
                </p:cNvCxnSpPr>
                <p:nvPr/>
              </p:nvCxnSpPr>
              <p:spPr>
                <a:xfrm rot="16200000" flipV="1">
                  <a:off x="8552966" y="3162362"/>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5B1DE7E6-2539-3453-6FFF-3270599B6111}"/>
                    </a:ext>
                  </a:extLst>
                </p:cNvPr>
                <p:cNvCxnSpPr>
                  <a:cxnSpLocks/>
                  <a:stCxn id="242" idx="3"/>
                  <a:endCxn id="251" idx="1"/>
                </p:cNvCxnSpPr>
                <p:nvPr/>
              </p:nvCxnSpPr>
              <p:spPr>
                <a:xfrm flipH="1" flipV="1">
                  <a:off x="9030093" y="3724045"/>
                  <a:ext cx="3517" cy="64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6" name="Plus Sign 255">
                  <a:extLst>
                    <a:ext uri="{FF2B5EF4-FFF2-40B4-BE49-F238E27FC236}">
                      <a16:creationId xmlns:a16="http://schemas.microsoft.com/office/drawing/2014/main" id="{EE20258C-6369-7FEB-90C6-3D56447E5852}"/>
                    </a:ext>
                  </a:extLst>
                </p:cNvPr>
                <p:cNvSpPr/>
                <p:nvPr/>
              </p:nvSpPr>
              <p:spPr>
                <a:xfrm>
                  <a:off x="8975640" y="290605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7" name="Rectangle: Rounded Corners 256">
                  <a:extLst>
                    <a:ext uri="{FF2B5EF4-FFF2-40B4-BE49-F238E27FC236}">
                      <a16:creationId xmlns:a16="http://schemas.microsoft.com/office/drawing/2014/main" id="{24E0B30A-3272-7313-2B6B-73AEF3B8E2C4}"/>
                    </a:ext>
                  </a:extLst>
                </p:cNvPr>
                <p:cNvSpPr/>
                <p:nvPr/>
              </p:nvSpPr>
              <p:spPr>
                <a:xfrm>
                  <a:off x="7631725" y="2203283"/>
                  <a:ext cx="1237506" cy="265668"/>
                </a:xfrm>
                <a:prstGeom prst="roundRect">
                  <a:avLst/>
                </a:prstGeom>
                <a:solidFill>
                  <a:schemeClr val="accent6">
                    <a:lumMod val="20000"/>
                    <a:lumOff val="80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1092" kern="1200">
                      <a:solidFill>
                        <a:srgbClr val="555555"/>
                      </a:solidFill>
                      <a:latin typeface="+mn-lt"/>
                      <a:ea typeface="+mn-ea"/>
                      <a:cs typeface="+mn-cs"/>
                    </a:rPr>
                    <a:t>Attention</a:t>
                  </a:r>
                  <a:endParaRPr lang="en-CA" sz="1400"/>
                </a:p>
              </p:txBody>
            </p:sp>
            <p:sp>
              <p:nvSpPr>
                <p:cNvPr id="258" name="Rectangle: Rounded Corners 257">
                  <a:extLst>
                    <a:ext uri="{FF2B5EF4-FFF2-40B4-BE49-F238E27FC236}">
                      <a16:creationId xmlns:a16="http://schemas.microsoft.com/office/drawing/2014/main" id="{344EB602-137F-8F6D-9BFD-89CD3EC79468}"/>
                    </a:ext>
                  </a:extLst>
                </p:cNvPr>
                <p:cNvSpPr/>
                <p:nvPr/>
              </p:nvSpPr>
              <p:spPr>
                <a:xfrm>
                  <a:off x="7626249" y="1514213"/>
                  <a:ext cx="1259431" cy="26882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1092" kern="1200">
                      <a:solidFill>
                        <a:srgbClr val="555555"/>
                      </a:solidFill>
                      <a:latin typeface="+mn-lt"/>
                      <a:ea typeface="+mn-ea"/>
                      <a:cs typeface="+mn-cs"/>
                    </a:rPr>
                    <a:t>Feed forward</a:t>
                  </a:r>
                  <a:endParaRPr lang="en-CA" sz="1400"/>
                </a:p>
              </p:txBody>
            </p:sp>
            <p:sp>
              <p:nvSpPr>
                <p:cNvPr id="259" name="Plus Sign 258">
                  <a:extLst>
                    <a:ext uri="{FF2B5EF4-FFF2-40B4-BE49-F238E27FC236}">
                      <a16:creationId xmlns:a16="http://schemas.microsoft.com/office/drawing/2014/main" id="{CFFD002C-1CAA-9423-9115-858CA5772417}"/>
                    </a:ext>
                  </a:extLst>
                </p:cNvPr>
                <p:cNvSpPr/>
                <p:nvPr/>
              </p:nvSpPr>
              <p:spPr>
                <a:xfrm>
                  <a:off x="8968113" y="1947916"/>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60" name="Connector: Elbow 259">
                  <a:extLst>
                    <a:ext uri="{FF2B5EF4-FFF2-40B4-BE49-F238E27FC236}">
                      <a16:creationId xmlns:a16="http://schemas.microsoft.com/office/drawing/2014/main" id="{080FB42D-0A70-FC9B-561A-171CD0BB7D3F}"/>
                    </a:ext>
                  </a:extLst>
                </p:cNvPr>
                <p:cNvCxnSpPr>
                  <a:cxnSpLocks/>
                  <a:stCxn id="257" idx="0"/>
                  <a:endCxn id="259" idx="1"/>
                </p:cNvCxnSpPr>
                <p:nvPr/>
              </p:nvCxnSpPr>
              <p:spPr>
                <a:xfrm rot="5400000" flipH="1" flipV="1">
                  <a:off x="8562505" y="1735696"/>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1" name="Connector: Elbow 260">
                  <a:extLst>
                    <a:ext uri="{FF2B5EF4-FFF2-40B4-BE49-F238E27FC236}">
                      <a16:creationId xmlns:a16="http://schemas.microsoft.com/office/drawing/2014/main" id="{894AE6FE-ADAE-0796-C0D4-EFB4DDE39C50}"/>
                    </a:ext>
                  </a:extLst>
                </p:cNvPr>
                <p:cNvCxnSpPr>
                  <a:cxnSpLocks/>
                  <a:stCxn id="259" idx="3"/>
                  <a:endCxn id="258" idx="2"/>
                </p:cNvCxnSpPr>
                <p:nvPr/>
              </p:nvCxnSpPr>
              <p:spPr>
                <a:xfrm rot="16200000" flipV="1">
                  <a:off x="8552966" y="1486040"/>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2" name="Connector: Elbow 261">
                  <a:extLst>
                    <a:ext uri="{FF2B5EF4-FFF2-40B4-BE49-F238E27FC236}">
                      <a16:creationId xmlns:a16="http://schemas.microsoft.com/office/drawing/2014/main" id="{733956F4-9861-3D55-062A-C495D102B6A6}"/>
                    </a:ext>
                  </a:extLst>
                </p:cNvPr>
                <p:cNvCxnSpPr>
                  <a:cxnSpLocks/>
                  <a:stCxn id="236" idx="3"/>
                  <a:endCxn id="257" idx="2"/>
                </p:cNvCxnSpPr>
                <p:nvPr/>
              </p:nvCxnSpPr>
              <p:spPr>
                <a:xfrm rot="16200000" flipV="1">
                  <a:off x="8541455" y="2177974"/>
                  <a:ext cx="189074" cy="771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3" name="Connector: Elbow 262">
                  <a:extLst>
                    <a:ext uri="{FF2B5EF4-FFF2-40B4-BE49-F238E27FC236}">
                      <a16:creationId xmlns:a16="http://schemas.microsoft.com/office/drawing/2014/main" id="{FC2A5DCD-B2A4-AE80-248C-02EB82CDA1F4}"/>
                    </a:ext>
                  </a:extLst>
                </p:cNvPr>
                <p:cNvCxnSpPr>
                  <a:cxnSpLocks/>
                  <a:stCxn id="258" idx="0"/>
                  <a:endCxn id="232" idx="1"/>
                </p:cNvCxnSpPr>
                <p:nvPr/>
              </p:nvCxnSpPr>
              <p:spPr>
                <a:xfrm rot="5400000" flipH="1" flipV="1">
                  <a:off x="8561258" y="1064414"/>
                  <a:ext cx="144506" cy="7550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1CF8976E-5959-1AC9-8EAF-60D3B55BD332}"/>
                    </a:ext>
                  </a:extLst>
                </p:cNvPr>
                <p:cNvCxnSpPr>
                  <a:cxnSpLocks/>
                  <a:stCxn id="259" idx="3"/>
                  <a:endCxn id="232" idx="1"/>
                </p:cNvCxnSpPr>
                <p:nvPr/>
              </p:nvCxnSpPr>
              <p:spPr>
                <a:xfrm flipH="1" flipV="1">
                  <a:off x="9011058" y="1369707"/>
                  <a:ext cx="19035" cy="59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6183F62F-6A52-5C9F-9A70-54E5783D498E}"/>
                    </a:ext>
                  </a:extLst>
                </p:cNvPr>
                <p:cNvCxnSpPr>
                  <a:cxnSpLocks/>
                  <a:stCxn id="236" idx="3"/>
                  <a:endCxn id="259" idx="1"/>
                </p:cNvCxnSpPr>
                <p:nvPr/>
              </p:nvCxnSpPr>
              <p:spPr>
                <a:xfrm flipV="1">
                  <a:off x="9021506" y="2047723"/>
                  <a:ext cx="8587" cy="6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0" name="Group 179">
                <a:extLst>
                  <a:ext uri="{FF2B5EF4-FFF2-40B4-BE49-F238E27FC236}">
                    <a16:creationId xmlns:a16="http://schemas.microsoft.com/office/drawing/2014/main" id="{9CC8AE0F-76BA-E9DB-2DEE-C2D906E32548}"/>
                  </a:ext>
                </a:extLst>
              </p:cNvPr>
              <p:cNvGrpSpPr/>
              <p:nvPr/>
            </p:nvGrpSpPr>
            <p:grpSpPr>
              <a:xfrm>
                <a:off x="9860557" y="207310"/>
                <a:ext cx="2233191" cy="6280628"/>
                <a:chOff x="7626249" y="308654"/>
                <a:chExt cx="2233191" cy="6280628"/>
              </a:xfrm>
            </p:grpSpPr>
            <p:sp>
              <p:nvSpPr>
                <p:cNvPr id="186" name="Rectangle: Rounded Corners 185">
                  <a:extLst>
                    <a:ext uri="{FF2B5EF4-FFF2-40B4-BE49-F238E27FC236}">
                      <a16:creationId xmlns:a16="http://schemas.microsoft.com/office/drawing/2014/main" id="{11CAAE5F-58AC-D400-5367-19199C260BAA}"/>
                    </a:ext>
                  </a:extLst>
                </p:cNvPr>
                <p:cNvSpPr>
                  <a:spLocks noChangeAspect="1"/>
                </p:cNvSpPr>
                <p:nvPr/>
              </p:nvSpPr>
              <p:spPr>
                <a:xfrm>
                  <a:off x="8535685" y="6258865"/>
                  <a:ext cx="1003870" cy="33041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936" kern="1200">
                      <a:solidFill>
                        <a:schemeClr val="tx1"/>
                      </a:solidFill>
                      <a:latin typeface="+mn-lt"/>
                      <a:ea typeface="+mn-ea"/>
                      <a:cs typeface="+mn-cs"/>
                    </a:rPr>
                    <a:t>Token N-1</a:t>
                  </a:r>
                  <a:endParaRPr lang="en-CA" sz="1200">
                    <a:solidFill>
                      <a:schemeClr val="tx1"/>
                    </a:solidFill>
                  </a:endParaRPr>
                </a:p>
              </p:txBody>
            </p:sp>
            <p:sp>
              <p:nvSpPr>
                <p:cNvPr id="187" name="Rectangle: Rounded Corners 186">
                  <a:extLst>
                    <a:ext uri="{FF2B5EF4-FFF2-40B4-BE49-F238E27FC236}">
                      <a16:creationId xmlns:a16="http://schemas.microsoft.com/office/drawing/2014/main" id="{C48D86D0-D8DE-2D89-4635-7080D7E3FE8A}"/>
                    </a:ext>
                  </a:extLst>
                </p:cNvPr>
                <p:cNvSpPr>
                  <a:spLocks noChangeAspect="1"/>
                </p:cNvSpPr>
                <p:nvPr/>
              </p:nvSpPr>
              <p:spPr>
                <a:xfrm>
                  <a:off x="8409325" y="5832980"/>
                  <a:ext cx="1269382" cy="26303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936" kern="1200">
                      <a:solidFill>
                        <a:srgbClr val="555555"/>
                      </a:solidFill>
                      <a:latin typeface="+mn-lt"/>
                      <a:ea typeface="+mn-ea"/>
                      <a:cs typeface="+mn-cs"/>
                    </a:rPr>
                    <a:t>Embedding</a:t>
                  </a:r>
                  <a:endParaRPr lang="en-CA" sz="1200"/>
                </a:p>
              </p:txBody>
            </p:sp>
            <p:sp>
              <p:nvSpPr>
                <p:cNvPr id="188" name="Rectangle: Rounded Corners 187">
                  <a:extLst>
                    <a:ext uri="{FF2B5EF4-FFF2-40B4-BE49-F238E27FC236}">
                      <a16:creationId xmlns:a16="http://schemas.microsoft.com/office/drawing/2014/main" id="{10486943-1CD5-D1C4-51CF-7956F50D86B0}"/>
                    </a:ext>
                  </a:extLst>
                </p:cNvPr>
                <p:cNvSpPr>
                  <a:spLocks noChangeAspect="1"/>
                </p:cNvSpPr>
                <p:nvPr/>
              </p:nvSpPr>
              <p:spPr>
                <a:xfrm>
                  <a:off x="8561900" y="805089"/>
                  <a:ext cx="891078" cy="292759"/>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1000" kern="1200" dirty="0">
                      <a:solidFill>
                        <a:srgbClr val="555555"/>
                      </a:solidFill>
                      <a:latin typeface="+mn-lt"/>
                      <a:ea typeface="+mn-ea"/>
                      <a:cs typeface="+mn-cs"/>
                    </a:rPr>
                    <a:t>Output</a:t>
                  </a:r>
                  <a:endParaRPr lang="en-CA" sz="1200" dirty="0"/>
                </a:p>
              </p:txBody>
            </p:sp>
            <p:cxnSp>
              <p:nvCxnSpPr>
                <p:cNvPr id="189" name="Straight Arrow Connector 188">
                  <a:extLst>
                    <a:ext uri="{FF2B5EF4-FFF2-40B4-BE49-F238E27FC236}">
                      <a16:creationId xmlns:a16="http://schemas.microsoft.com/office/drawing/2014/main" id="{F1AEBB62-2BDC-CE38-70B7-30027DC03BCA}"/>
                    </a:ext>
                  </a:extLst>
                </p:cNvPr>
                <p:cNvCxnSpPr>
                  <a:cxnSpLocks noChangeAspect="1"/>
                  <a:stCxn id="186" idx="0"/>
                  <a:endCxn id="187" idx="2"/>
                </p:cNvCxnSpPr>
                <p:nvPr/>
              </p:nvCxnSpPr>
              <p:spPr>
                <a:xfrm flipV="1">
                  <a:off x="9037620" y="6096017"/>
                  <a:ext cx="6396" cy="16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0" name="Rectangle: Rounded Corners 189">
                  <a:extLst>
                    <a:ext uri="{FF2B5EF4-FFF2-40B4-BE49-F238E27FC236}">
                      <a16:creationId xmlns:a16="http://schemas.microsoft.com/office/drawing/2014/main" id="{90C78761-EFCC-2C4A-9785-D55B368C17C6}"/>
                    </a:ext>
                  </a:extLst>
                </p:cNvPr>
                <p:cNvSpPr>
                  <a:spLocks noChangeAspect="1"/>
                </p:cNvSpPr>
                <p:nvPr/>
              </p:nvSpPr>
              <p:spPr>
                <a:xfrm>
                  <a:off x="8523983" y="308654"/>
                  <a:ext cx="950431" cy="3122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936" kern="1200">
                      <a:solidFill>
                        <a:schemeClr val="tx1"/>
                      </a:solidFill>
                      <a:latin typeface="+mn-lt"/>
                      <a:ea typeface="+mn-ea"/>
                      <a:cs typeface="+mn-cs"/>
                    </a:rPr>
                    <a:t>Token N</a:t>
                  </a:r>
                  <a:endParaRPr lang="en-CA" sz="1200">
                    <a:solidFill>
                      <a:schemeClr val="tx1"/>
                    </a:solidFill>
                  </a:endParaRPr>
                </a:p>
              </p:txBody>
            </p:sp>
            <p:cxnSp>
              <p:nvCxnSpPr>
                <p:cNvPr id="191" name="Straight Arrow Connector 190">
                  <a:extLst>
                    <a:ext uri="{FF2B5EF4-FFF2-40B4-BE49-F238E27FC236}">
                      <a16:creationId xmlns:a16="http://schemas.microsoft.com/office/drawing/2014/main" id="{0EF7772A-E55F-4C88-1229-E2E3D16A6C00}"/>
                    </a:ext>
                  </a:extLst>
                </p:cNvPr>
                <p:cNvCxnSpPr>
                  <a:cxnSpLocks noChangeAspect="1"/>
                  <a:stCxn id="188" idx="0"/>
                  <a:endCxn id="190" idx="2"/>
                </p:cNvCxnSpPr>
                <p:nvPr/>
              </p:nvCxnSpPr>
              <p:spPr>
                <a:xfrm flipH="1" flipV="1">
                  <a:off x="8999199" y="620912"/>
                  <a:ext cx="8240" cy="18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2" name="Plus Sign 191">
                  <a:extLst>
                    <a:ext uri="{FF2B5EF4-FFF2-40B4-BE49-F238E27FC236}">
                      <a16:creationId xmlns:a16="http://schemas.microsoft.com/office/drawing/2014/main" id="{3AAC1AB6-7F0C-65AD-C3EC-77AB7D342DA7}"/>
                    </a:ext>
                  </a:extLst>
                </p:cNvPr>
                <p:cNvSpPr/>
                <p:nvPr/>
              </p:nvSpPr>
              <p:spPr>
                <a:xfrm>
                  <a:off x="8933829" y="1229353"/>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3" name="Straight Arrow Connector 192">
                  <a:extLst>
                    <a:ext uri="{FF2B5EF4-FFF2-40B4-BE49-F238E27FC236}">
                      <a16:creationId xmlns:a16="http://schemas.microsoft.com/office/drawing/2014/main" id="{68A677BD-9038-7B5D-225F-9FCD65CFCE6F}"/>
                    </a:ext>
                  </a:extLst>
                </p:cNvPr>
                <p:cNvCxnSpPr>
                  <a:cxnSpLocks noChangeAspect="1"/>
                  <a:stCxn id="192" idx="3"/>
                  <a:endCxn id="188" idx="2"/>
                </p:cNvCxnSpPr>
                <p:nvPr/>
              </p:nvCxnSpPr>
              <p:spPr>
                <a:xfrm flipH="1" flipV="1">
                  <a:off x="9007440" y="1097848"/>
                  <a:ext cx="3618" cy="152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47C7182E-F228-B17C-030F-AA52D05258D6}"/>
                    </a:ext>
                  </a:extLst>
                </p:cNvPr>
                <p:cNvSpPr txBox="1"/>
                <p:nvPr/>
              </p:nvSpPr>
              <p:spPr>
                <a:xfrm>
                  <a:off x="8763856" y="2473887"/>
                  <a:ext cx="1095584" cy="646331"/>
                </a:xfrm>
                <a:prstGeom prst="rect">
                  <a:avLst/>
                </a:prstGeom>
                <a:noFill/>
              </p:spPr>
              <p:txBody>
                <a:bodyPr wrap="square" rtlCol="0">
                  <a:spAutoFit/>
                </a:bodyPr>
                <a:lstStyle/>
                <a:p>
                  <a:pPr defTabSz="713232">
                    <a:spcAft>
                      <a:spcPts val="600"/>
                    </a:spcAft>
                  </a:pPr>
                  <a:r>
                    <a:rPr lang="en-US" sz="2808" kern="1200">
                      <a:solidFill>
                        <a:schemeClr val="tx1"/>
                      </a:solidFill>
                      <a:latin typeface="+mn-lt"/>
                      <a:ea typeface="+mn-ea"/>
                      <a:cs typeface="+mn-cs"/>
                    </a:rPr>
                    <a:t>…</a:t>
                  </a:r>
                  <a:endParaRPr lang="en-CA" sz="1000"/>
                </a:p>
              </p:txBody>
            </p:sp>
            <p:sp>
              <p:nvSpPr>
                <p:cNvPr id="196" name="Plus Sign 195">
                  <a:extLst>
                    <a:ext uri="{FF2B5EF4-FFF2-40B4-BE49-F238E27FC236}">
                      <a16:creationId xmlns:a16="http://schemas.microsoft.com/office/drawing/2014/main" id="{22F0C975-B800-F41F-CEEF-CD00FC4DBC6C}"/>
                    </a:ext>
                  </a:extLst>
                </p:cNvPr>
                <p:cNvSpPr/>
                <p:nvPr/>
              </p:nvSpPr>
              <p:spPr>
                <a:xfrm>
                  <a:off x="8936780" y="2636578"/>
                  <a:ext cx="169451"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7" name="Rectangle: Rounded Corners 196">
                  <a:extLst>
                    <a:ext uri="{FF2B5EF4-FFF2-40B4-BE49-F238E27FC236}">
                      <a16:creationId xmlns:a16="http://schemas.microsoft.com/office/drawing/2014/main" id="{C552BC65-8257-0CE5-066D-7099CB7944BF}"/>
                    </a:ext>
                  </a:extLst>
                </p:cNvPr>
                <p:cNvSpPr/>
                <p:nvPr/>
              </p:nvSpPr>
              <p:spPr>
                <a:xfrm>
                  <a:off x="7640642" y="5335602"/>
                  <a:ext cx="1237506" cy="265668"/>
                </a:xfrm>
                <a:prstGeom prst="roundRect">
                  <a:avLst/>
                </a:prstGeom>
                <a:solidFill>
                  <a:schemeClr val="accent6">
                    <a:lumMod val="20000"/>
                    <a:lumOff val="80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1092" kern="1200" dirty="0">
                      <a:solidFill>
                        <a:srgbClr val="555555"/>
                      </a:solidFill>
                      <a:latin typeface="+mn-lt"/>
                      <a:ea typeface="+mn-ea"/>
                      <a:cs typeface="+mn-cs"/>
                    </a:rPr>
                    <a:t>Attention</a:t>
                  </a:r>
                  <a:endParaRPr lang="en-CA" sz="1400" dirty="0"/>
                </a:p>
              </p:txBody>
            </p:sp>
            <p:sp>
              <p:nvSpPr>
                <p:cNvPr id="198" name="Rectangle: Rounded Corners 197">
                  <a:extLst>
                    <a:ext uri="{FF2B5EF4-FFF2-40B4-BE49-F238E27FC236}">
                      <a16:creationId xmlns:a16="http://schemas.microsoft.com/office/drawing/2014/main" id="{7A281E1C-4812-B5F0-34F1-A6EFDAAA0FE5}"/>
                    </a:ext>
                  </a:extLst>
                </p:cNvPr>
                <p:cNvSpPr/>
                <p:nvPr/>
              </p:nvSpPr>
              <p:spPr>
                <a:xfrm>
                  <a:off x="7635166" y="4646532"/>
                  <a:ext cx="1259431" cy="26882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1092" kern="1200">
                      <a:solidFill>
                        <a:srgbClr val="555555"/>
                      </a:solidFill>
                      <a:latin typeface="+mn-lt"/>
                      <a:ea typeface="+mn-ea"/>
                      <a:cs typeface="+mn-cs"/>
                    </a:rPr>
                    <a:t>Feed forward</a:t>
                  </a:r>
                  <a:endParaRPr lang="en-CA" sz="1400"/>
                </a:p>
              </p:txBody>
            </p:sp>
            <p:cxnSp>
              <p:nvCxnSpPr>
                <p:cNvPr id="199" name="Straight Arrow Connector 198">
                  <a:extLst>
                    <a:ext uri="{FF2B5EF4-FFF2-40B4-BE49-F238E27FC236}">
                      <a16:creationId xmlns:a16="http://schemas.microsoft.com/office/drawing/2014/main" id="{18D8DD2C-23BD-39AE-23D4-8F4FF40B4D57}"/>
                    </a:ext>
                  </a:extLst>
                </p:cNvPr>
                <p:cNvCxnSpPr>
                  <a:cxnSpLocks/>
                  <a:stCxn id="187" idx="0"/>
                  <a:endCxn id="203" idx="1"/>
                </p:cNvCxnSpPr>
                <p:nvPr/>
              </p:nvCxnSpPr>
              <p:spPr>
                <a:xfrm flipH="1" flipV="1">
                  <a:off x="9039010" y="5180042"/>
                  <a:ext cx="5006" cy="652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4B9A55DA-DD38-1FD5-FF4B-6C0CF914FEE7}"/>
                    </a:ext>
                  </a:extLst>
                </p:cNvPr>
                <p:cNvCxnSpPr>
                  <a:cxnSpLocks/>
                  <a:stCxn id="187" idx="0"/>
                  <a:endCxn id="197" idx="2"/>
                </p:cNvCxnSpPr>
                <p:nvPr/>
              </p:nvCxnSpPr>
              <p:spPr>
                <a:xfrm rot="16200000" flipV="1">
                  <a:off x="8535851" y="5324814"/>
                  <a:ext cx="231710" cy="7846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1" name="Connector: Elbow 200">
                  <a:extLst>
                    <a:ext uri="{FF2B5EF4-FFF2-40B4-BE49-F238E27FC236}">
                      <a16:creationId xmlns:a16="http://schemas.microsoft.com/office/drawing/2014/main" id="{62AFDDCB-E0C5-5DCA-FDE5-37D68A963859}"/>
                    </a:ext>
                  </a:extLst>
                </p:cNvPr>
                <p:cNvCxnSpPr>
                  <a:cxnSpLocks/>
                  <a:stCxn id="198" idx="0"/>
                  <a:endCxn id="202" idx="1"/>
                </p:cNvCxnSpPr>
                <p:nvPr/>
              </p:nvCxnSpPr>
              <p:spPr>
                <a:xfrm rot="5400000" flipH="1" flipV="1">
                  <a:off x="8552196" y="4165118"/>
                  <a:ext cx="194101" cy="7687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2" name="Plus Sign 201">
                  <a:extLst>
                    <a:ext uri="{FF2B5EF4-FFF2-40B4-BE49-F238E27FC236}">
                      <a16:creationId xmlns:a16="http://schemas.microsoft.com/office/drawing/2014/main" id="{C9F55C64-0146-E79E-BF2F-F188C0CF6FA4}"/>
                    </a:ext>
                  </a:extLst>
                </p:cNvPr>
                <p:cNvSpPr/>
                <p:nvPr/>
              </p:nvSpPr>
              <p:spPr>
                <a:xfrm>
                  <a:off x="8971630" y="4352624"/>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3" name="Plus Sign 202">
                  <a:extLst>
                    <a:ext uri="{FF2B5EF4-FFF2-40B4-BE49-F238E27FC236}">
                      <a16:creationId xmlns:a16="http://schemas.microsoft.com/office/drawing/2014/main" id="{62C5AE07-1F15-041B-4E93-2F4EFD27B8C7}"/>
                    </a:ext>
                  </a:extLst>
                </p:cNvPr>
                <p:cNvSpPr/>
                <p:nvPr/>
              </p:nvSpPr>
              <p:spPr>
                <a:xfrm>
                  <a:off x="8977030" y="5080235"/>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04" name="Connector: Elbow 203">
                  <a:extLst>
                    <a:ext uri="{FF2B5EF4-FFF2-40B4-BE49-F238E27FC236}">
                      <a16:creationId xmlns:a16="http://schemas.microsoft.com/office/drawing/2014/main" id="{49680B24-B54A-9773-370E-FF7F172BB330}"/>
                    </a:ext>
                  </a:extLst>
                </p:cNvPr>
                <p:cNvCxnSpPr>
                  <a:cxnSpLocks/>
                  <a:stCxn id="197" idx="0"/>
                  <a:endCxn id="203" idx="1"/>
                </p:cNvCxnSpPr>
                <p:nvPr/>
              </p:nvCxnSpPr>
              <p:spPr>
                <a:xfrm rot="5400000" flipH="1" flipV="1">
                  <a:off x="8571422" y="4868015"/>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BD771DB3-36FF-60CD-808F-A378531FC046}"/>
                    </a:ext>
                  </a:extLst>
                </p:cNvPr>
                <p:cNvCxnSpPr>
                  <a:cxnSpLocks/>
                  <a:stCxn id="203" idx="3"/>
                  <a:endCxn id="202" idx="1"/>
                </p:cNvCxnSpPr>
                <p:nvPr/>
              </p:nvCxnSpPr>
              <p:spPr>
                <a:xfrm flipH="1" flipV="1">
                  <a:off x="9033610" y="4452431"/>
                  <a:ext cx="5400" cy="64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 name="Connector: Elbow 205">
                  <a:extLst>
                    <a:ext uri="{FF2B5EF4-FFF2-40B4-BE49-F238E27FC236}">
                      <a16:creationId xmlns:a16="http://schemas.microsoft.com/office/drawing/2014/main" id="{60477679-202B-7F31-3277-FB18C22E4871}"/>
                    </a:ext>
                  </a:extLst>
                </p:cNvPr>
                <p:cNvCxnSpPr>
                  <a:cxnSpLocks/>
                  <a:stCxn id="203" idx="3"/>
                  <a:endCxn id="198" idx="2"/>
                </p:cNvCxnSpPr>
                <p:nvPr/>
              </p:nvCxnSpPr>
              <p:spPr>
                <a:xfrm rot="16200000" flipV="1">
                  <a:off x="8561883" y="4618359"/>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7" name="Rectangle: Rounded Corners 206">
                  <a:extLst>
                    <a:ext uri="{FF2B5EF4-FFF2-40B4-BE49-F238E27FC236}">
                      <a16:creationId xmlns:a16="http://schemas.microsoft.com/office/drawing/2014/main" id="{5485EC1F-D761-5E5A-7A1C-36E59717D5F2}"/>
                    </a:ext>
                  </a:extLst>
                </p:cNvPr>
                <p:cNvSpPr/>
                <p:nvPr/>
              </p:nvSpPr>
              <p:spPr>
                <a:xfrm>
                  <a:off x="7631725" y="3879605"/>
                  <a:ext cx="1237506" cy="265668"/>
                </a:xfrm>
                <a:prstGeom prst="roundRect">
                  <a:avLst/>
                </a:prstGeom>
                <a:solidFill>
                  <a:schemeClr val="accent6">
                    <a:lumMod val="20000"/>
                    <a:lumOff val="80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1092" kern="1200" dirty="0">
                      <a:solidFill>
                        <a:srgbClr val="555555"/>
                      </a:solidFill>
                      <a:latin typeface="+mn-lt"/>
                      <a:ea typeface="+mn-ea"/>
                      <a:cs typeface="+mn-cs"/>
                    </a:rPr>
                    <a:t>Attention</a:t>
                  </a:r>
                  <a:endParaRPr lang="en-CA" sz="1400" dirty="0"/>
                </a:p>
              </p:txBody>
            </p:sp>
            <p:sp>
              <p:nvSpPr>
                <p:cNvPr id="208" name="Rectangle: Rounded Corners 207">
                  <a:extLst>
                    <a:ext uri="{FF2B5EF4-FFF2-40B4-BE49-F238E27FC236}">
                      <a16:creationId xmlns:a16="http://schemas.microsoft.com/office/drawing/2014/main" id="{5CE54C4A-2C67-5B68-EC28-999A1F8ACBE7}"/>
                    </a:ext>
                  </a:extLst>
                </p:cNvPr>
                <p:cNvSpPr/>
                <p:nvPr/>
              </p:nvSpPr>
              <p:spPr>
                <a:xfrm>
                  <a:off x="7626249" y="3190535"/>
                  <a:ext cx="1259431" cy="26882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1092" kern="1200">
                      <a:solidFill>
                        <a:srgbClr val="555555"/>
                      </a:solidFill>
                      <a:latin typeface="+mn-lt"/>
                      <a:ea typeface="+mn-ea"/>
                      <a:cs typeface="+mn-cs"/>
                    </a:rPr>
                    <a:t>Feed forward</a:t>
                  </a:r>
                  <a:endParaRPr lang="en-CA" sz="1400"/>
                </a:p>
              </p:txBody>
            </p:sp>
            <p:cxnSp>
              <p:nvCxnSpPr>
                <p:cNvPr id="209" name="Connector: Elbow 208">
                  <a:extLst>
                    <a:ext uri="{FF2B5EF4-FFF2-40B4-BE49-F238E27FC236}">
                      <a16:creationId xmlns:a16="http://schemas.microsoft.com/office/drawing/2014/main" id="{9D9EEEA1-EB59-EBE8-55D8-190ECD2E29BD}"/>
                    </a:ext>
                  </a:extLst>
                </p:cNvPr>
                <p:cNvCxnSpPr>
                  <a:cxnSpLocks/>
                  <a:stCxn id="202" idx="3"/>
                  <a:endCxn id="207" idx="2"/>
                </p:cNvCxnSpPr>
                <p:nvPr/>
              </p:nvCxnSpPr>
              <p:spPr>
                <a:xfrm rot="16200000" flipV="1">
                  <a:off x="8530743" y="3865008"/>
                  <a:ext cx="222602" cy="7831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Connector: Elbow 209">
                  <a:extLst>
                    <a:ext uri="{FF2B5EF4-FFF2-40B4-BE49-F238E27FC236}">
                      <a16:creationId xmlns:a16="http://schemas.microsoft.com/office/drawing/2014/main" id="{E5C727D0-4D2E-3D29-1CA4-B42F4A95AA30}"/>
                    </a:ext>
                  </a:extLst>
                </p:cNvPr>
                <p:cNvCxnSpPr>
                  <a:cxnSpLocks/>
                  <a:stCxn id="208" idx="0"/>
                  <a:endCxn id="216" idx="1"/>
                </p:cNvCxnSpPr>
                <p:nvPr/>
              </p:nvCxnSpPr>
              <p:spPr>
                <a:xfrm rot="5400000" flipH="1" flipV="1">
                  <a:off x="8554457" y="2707373"/>
                  <a:ext cx="184670" cy="7816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1" name="Plus Sign 210">
                  <a:extLst>
                    <a:ext uri="{FF2B5EF4-FFF2-40B4-BE49-F238E27FC236}">
                      <a16:creationId xmlns:a16="http://schemas.microsoft.com/office/drawing/2014/main" id="{5414F312-8B7A-D8D5-0CAE-E61DEEC6AE2B}"/>
                    </a:ext>
                  </a:extLst>
                </p:cNvPr>
                <p:cNvSpPr/>
                <p:nvPr/>
              </p:nvSpPr>
              <p:spPr>
                <a:xfrm>
                  <a:off x="8968113" y="362423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12" name="Connector: Elbow 211">
                  <a:extLst>
                    <a:ext uri="{FF2B5EF4-FFF2-40B4-BE49-F238E27FC236}">
                      <a16:creationId xmlns:a16="http://schemas.microsoft.com/office/drawing/2014/main" id="{9997587B-DE69-A673-47AD-DAE53FCECA80}"/>
                    </a:ext>
                  </a:extLst>
                </p:cNvPr>
                <p:cNvCxnSpPr>
                  <a:cxnSpLocks/>
                  <a:stCxn id="207" idx="0"/>
                  <a:endCxn id="211" idx="1"/>
                </p:cNvCxnSpPr>
                <p:nvPr/>
              </p:nvCxnSpPr>
              <p:spPr>
                <a:xfrm rot="5400000" flipH="1" flipV="1">
                  <a:off x="8562505" y="3412018"/>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67F62C53-E3D0-6CD6-6BFC-7B046C900445}"/>
                    </a:ext>
                  </a:extLst>
                </p:cNvPr>
                <p:cNvCxnSpPr>
                  <a:cxnSpLocks/>
                  <a:stCxn id="211" idx="3"/>
                  <a:endCxn id="216" idx="1"/>
                </p:cNvCxnSpPr>
                <p:nvPr/>
              </p:nvCxnSpPr>
              <p:spPr>
                <a:xfrm flipV="1">
                  <a:off x="9030093" y="3005865"/>
                  <a:ext cx="7527" cy="633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4" name="Connector: Elbow 213">
                  <a:extLst>
                    <a:ext uri="{FF2B5EF4-FFF2-40B4-BE49-F238E27FC236}">
                      <a16:creationId xmlns:a16="http://schemas.microsoft.com/office/drawing/2014/main" id="{274AB30F-0E37-B341-1548-274943FA822A}"/>
                    </a:ext>
                  </a:extLst>
                </p:cNvPr>
                <p:cNvCxnSpPr>
                  <a:cxnSpLocks/>
                  <a:stCxn id="211" idx="3"/>
                  <a:endCxn id="208" idx="2"/>
                </p:cNvCxnSpPr>
                <p:nvPr/>
              </p:nvCxnSpPr>
              <p:spPr>
                <a:xfrm rot="16200000" flipV="1">
                  <a:off x="8552966" y="3162362"/>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1829C44C-5461-E213-EF47-D75E910D735A}"/>
                    </a:ext>
                  </a:extLst>
                </p:cNvPr>
                <p:cNvCxnSpPr>
                  <a:cxnSpLocks/>
                  <a:stCxn id="202" idx="3"/>
                  <a:endCxn id="211" idx="1"/>
                </p:cNvCxnSpPr>
                <p:nvPr/>
              </p:nvCxnSpPr>
              <p:spPr>
                <a:xfrm flipH="1" flipV="1">
                  <a:off x="9030093" y="3724045"/>
                  <a:ext cx="3517" cy="64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6" name="Plus Sign 215">
                  <a:extLst>
                    <a:ext uri="{FF2B5EF4-FFF2-40B4-BE49-F238E27FC236}">
                      <a16:creationId xmlns:a16="http://schemas.microsoft.com/office/drawing/2014/main" id="{0FA290A1-3735-039A-53FC-AB8566B1BCCA}"/>
                    </a:ext>
                  </a:extLst>
                </p:cNvPr>
                <p:cNvSpPr/>
                <p:nvPr/>
              </p:nvSpPr>
              <p:spPr>
                <a:xfrm>
                  <a:off x="8975640" y="290605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7" name="Rectangle: Rounded Corners 216">
                  <a:extLst>
                    <a:ext uri="{FF2B5EF4-FFF2-40B4-BE49-F238E27FC236}">
                      <a16:creationId xmlns:a16="http://schemas.microsoft.com/office/drawing/2014/main" id="{C3AFCA3B-FDAC-0A65-DA1A-49C9516459D4}"/>
                    </a:ext>
                  </a:extLst>
                </p:cNvPr>
                <p:cNvSpPr/>
                <p:nvPr/>
              </p:nvSpPr>
              <p:spPr>
                <a:xfrm>
                  <a:off x="7631725" y="2203283"/>
                  <a:ext cx="1237506" cy="265668"/>
                </a:xfrm>
                <a:prstGeom prst="roundRect">
                  <a:avLst/>
                </a:prstGeom>
                <a:solidFill>
                  <a:schemeClr val="accent6">
                    <a:lumMod val="20000"/>
                    <a:lumOff val="80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1092" kern="1200">
                      <a:solidFill>
                        <a:srgbClr val="555555"/>
                      </a:solidFill>
                      <a:latin typeface="+mn-lt"/>
                      <a:ea typeface="+mn-ea"/>
                      <a:cs typeface="+mn-cs"/>
                    </a:rPr>
                    <a:t>Attention</a:t>
                  </a:r>
                  <a:endParaRPr lang="en-CA" sz="1400"/>
                </a:p>
              </p:txBody>
            </p:sp>
            <p:sp>
              <p:nvSpPr>
                <p:cNvPr id="218" name="Rectangle: Rounded Corners 217">
                  <a:extLst>
                    <a:ext uri="{FF2B5EF4-FFF2-40B4-BE49-F238E27FC236}">
                      <a16:creationId xmlns:a16="http://schemas.microsoft.com/office/drawing/2014/main" id="{3BCDDE79-369E-444C-0B80-4F6F43AD1DE7}"/>
                    </a:ext>
                  </a:extLst>
                </p:cNvPr>
                <p:cNvSpPr/>
                <p:nvPr/>
              </p:nvSpPr>
              <p:spPr>
                <a:xfrm>
                  <a:off x="7626249" y="1514213"/>
                  <a:ext cx="1259431" cy="268827"/>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91688">
                    <a:spcAft>
                      <a:spcPts val="468"/>
                    </a:spcAft>
                  </a:pPr>
                  <a:r>
                    <a:rPr lang="en-US" sz="1092" kern="1200">
                      <a:solidFill>
                        <a:srgbClr val="555555"/>
                      </a:solidFill>
                      <a:latin typeface="+mn-lt"/>
                      <a:ea typeface="+mn-ea"/>
                      <a:cs typeface="+mn-cs"/>
                    </a:rPr>
                    <a:t>Feed forward</a:t>
                  </a:r>
                  <a:endParaRPr lang="en-CA" sz="1400"/>
                </a:p>
              </p:txBody>
            </p:sp>
            <p:sp>
              <p:nvSpPr>
                <p:cNvPr id="219" name="Plus Sign 218">
                  <a:extLst>
                    <a:ext uri="{FF2B5EF4-FFF2-40B4-BE49-F238E27FC236}">
                      <a16:creationId xmlns:a16="http://schemas.microsoft.com/office/drawing/2014/main" id="{2F7A5CBE-566E-F6DA-0218-82D6E9063C54}"/>
                    </a:ext>
                  </a:extLst>
                </p:cNvPr>
                <p:cNvSpPr/>
                <p:nvPr/>
              </p:nvSpPr>
              <p:spPr>
                <a:xfrm>
                  <a:off x="8968113" y="1947916"/>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0" name="Connector: Elbow 219">
                  <a:extLst>
                    <a:ext uri="{FF2B5EF4-FFF2-40B4-BE49-F238E27FC236}">
                      <a16:creationId xmlns:a16="http://schemas.microsoft.com/office/drawing/2014/main" id="{0818EBBF-8147-962B-0CD4-4E651EA15453}"/>
                    </a:ext>
                  </a:extLst>
                </p:cNvPr>
                <p:cNvCxnSpPr>
                  <a:cxnSpLocks/>
                  <a:stCxn id="217" idx="0"/>
                  <a:endCxn id="219" idx="1"/>
                </p:cNvCxnSpPr>
                <p:nvPr/>
              </p:nvCxnSpPr>
              <p:spPr>
                <a:xfrm rot="5400000" flipH="1" flipV="1">
                  <a:off x="8562505" y="1735696"/>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1" name="Connector: Elbow 220">
                  <a:extLst>
                    <a:ext uri="{FF2B5EF4-FFF2-40B4-BE49-F238E27FC236}">
                      <a16:creationId xmlns:a16="http://schemas.microsoft.com/office/drawing/2014/main" id="{A4EC5EA8-6BE6-D0CD-A313-8A228C775831}"/>
                    </a:ext>
                  </a:extLst>
                </p:cNvPr>
                <p:cNvCxnSpPr>
                  <a:cxnSpLocks/>
                  <a:stCxn id="219" idx="3"/>
                  <a:endCxn id="218" idx="2"/>
                </p:cNvCxnSpPr>
                <p:nvPr/>
              </p:nvCxnSpPr>
              <p:spPr>
                <a:xfrm rot="16200000" flipV="1">
                  <a:off x="8552966" y="1486040"/>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2" name="Connector: Elbow 221">
                  <a:extLst>
                    <a:ext uri="{FF2B5EF4-FFF2-40B4-BE49-F238E27FC236}">
                      <a16:creationId xmlns:a16="http://schemas.microsoft.com/office/drawing/2014/main" id="{AE21723B-6FC4-E289-C3CC-72F22C8D5AC8}"/>
                    </a:ext>
                  </a:extLst>
                </p:cNvPr>
                <p:cNvCxnSpPr>
                  <a:cxnSpLocks/>
                  <a:stCxn id="196" idx="3"/>
                  <a:endCxn id="217" idx="2"/>
                </p:cNvCxnSpPr>
                <p:nvPr/>
              </p:nvCxnSpPr>
              <p:spPr>
                <a:xfrm rot="16200000" flipV="1">
                  <a:off x="8541455" y="2177974"/>
                  <a:ext cx="189074" cy="771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3" name="Connector: Elbow 222">
                  <a:extLst>
                    <a:ext uri="{FF2B5EF4-FFF2-40B4-BE49-F238E27FC236}">
                      <a16:creationId xmlns:a16="http://schemas.microsoft.com/office/drawing/2014/main" id="{605C71EF-A84D-5096-3079-FEB587967D71}"/>
                    </a:ext>
                  </a:extLst>
                </p:cNvPr>
                <p:cNvCxnSpPr>
                  <a:cxnSpLocks/>
                  <a:stCxn id="218" idx="0"/>
                  <a:endCxn id="192" idx="1"/>
                </p:cNvCxnSpPr>
                <p:nvPr/>
              </p:nvCxnSpPr>
              <p:spPr>
                <a:xfrm rot="5400000" flipH="1" flipV="1">
                  <a:off x="8561258" y="1064414"/>
                  <a:ext cx="144506" cy="7550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1DEDB8F2-C9B8-B955-73EF-82328DB67EE6}"/>
                    </a:ext>
                  </a:extLst>
                </p:cNvPr>
                <p:cNvCxnSpPr>
                  <a:cxnSpLocks/>
                  <a:stCxn id="219" idx="3"/>
                  <a:endCxn id="192" idx="1"/>
                </p:cNvCxnSpPr>
                <p:nvPr/>
              </p:nvCxnSpPr>
              <p:spPr>
                <a:xfrm flipH="1" flipV="1">
                  <a:off x="9011058" y="1369707"/>
                  <a:ext cx="19035" cy="59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816FDDA7-68A7-5771-A4A2-44C0F3E94D22}"/>
                    </a:ext>
                  </a:extLst>
                </p:cNvPr>
                <p:cNvCxnSpPr>
                  <a:cxnSpLocks/>
                  <a:stCxn id="196" idx="3"/>
                  <a:endCxn id="219" idx="1"/>
                </p:cNvCxnSpPr>
                <p:nvPr/>
              </p:nvCxnSpPr>
              <p:spPr>
                <a:xfrm flipV="1">
                  <a:off x="9021506" y="2047723"/>
                  <a:ext cx="8587" cy="6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3" name="Rectangle: Rounded Corners 2">
              <a:extLst>
                <a:ext uri="{FF2B5EF4-FFF2-40B4-BE49-F238E27FC236}">
                  <a16:creationId xmlns:a16="http://schemas.microsoft.com/office/drawing/2014/main" id="{C8378EF8-9B49-924F-9E20-1BC58C780251}"/>
                </a:ext>
              </a:extLst>
            </p:cNvPr>
            <p:cNvSpPr/>
            <p:nvPr/>
          </p:nvSpPr>
          <p:spPr>
            <a:xfrm>
              <a:off x="4466630" y="1345928"/>
              <a:ext cx="1698328" cy="1336508"/>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Rounded Corners 3">
              <a:extLst>
                <a:ext uri="{FF2B5EF4-FFF2-40B4-BE49-F238E27FC236}">
                  <a16:creationId xmlns:a16="http://schemas.microsoft.com/office/drawing/2014/main" id="{51F8041C-1736-A1A6-DF63-589B01B82878}"/>
                </a:ext>
              </a:extLst>
            </p:cNvPr>
            <p:cNvSpPr/>
            <p:nvPr/>
          </p:nvSpPr>
          <p:spPr>
            <a:xfrm>
              <a:off x="4467714" y="2962675"/>
              <a:ext cx="1698328" cy="135536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Rounded Corners 4">
              <a:extLst>
                <a:ext uri="{FF2B5EF4-FFF2-40B4-BE49-F238E27FC236}">
                  <a16:creationId xmlns:a16="http://schemas.microsoft.com/office/drawing/2014/main" id="{65AA3591-885B-4724-B00F-24DFFFC08E7B}"/>
                </a:ext>
              </a:extLst>
            </p:cNvPr>
            <p:cNvSpPr/>
            <p:nvPr/>
          </p:nvSpPr>
          <p:spPr>
            <a:xfrm>
              <a:off x="4471070" y="4357095"/>
              <a:ext cx="1698328" cy="135536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BA7D5AE3-AF09-322A-8D86-5162EC427336}"/>
                </a:ext>
              </a:extLst>
            </p:cNvPr>
            <p:cNvSpPr/>
            <p:nvPr/>
          </p:nvSpPr>
          <p:spPr>
            <a:xfrm>
              <a:off x="6443979" y="1363148"/>
              <a:ext cx="1698328" cy="1336508"/>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90FA987E-3881-7F97-59A1-F128C57649CA}"/>
                </a:ext>
              </a:extLst>
            </p:cNvPr>
            <p:cNvSpPr/>
            <p:nvPr/>
          </p:nvSpPr>
          <p:spPr>
            <a:xfrm>
              <a:off x="6439297" y="2970900"/>
              <a:ext cx="1698328" cy="135536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17AF39B3-DC2A-3AE2-6935-7FCE9A4B4223}"/>
                </a:ext>
              </a:extLst>
            </p:cNvPr>
            <p:cNvSpPr/>
            <p:nvPr/>
          </p:nvSpPr>
          <p:spPr>
            <a:xfrm>
              <a:off x="6437432" y="4366721"/>
              <a:ext cx="1698328" cy="135536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AFBDFBCD-B70A-7626-0022-E728CC7D2BE9}"/>
                </a:ext>
              </a:extLst>
            </p:cNvPr>
            <p:cNvSpPr/>
            <p:nvPr/>
          </p:nvSpPr>
          <p:spPr>
            <a:xfrm>
              <a:off x="9689827" y="1356948"/>
              <a:ext cx="1698328" cy="1336508"/>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Rounded Corners 16">
              <a:extLst>
                <a:ext uri="{FF2B5EF4-FFF2-40B4-BE49-F238E27FC236}">
                  <a16:creationId xmlns:a16="http://schemas.microsoft.com/office/drawing/2014/main" id="{B84287F9-0FA9-00AA-C490-E3130DF714F3}"/>
                </a:ext>
              </a:extLst>
            </p:cNvPr>
            <p:cNvSpPr/>
            <p:nvPr/>
          </p:nvSpPr>
          <p:spPr>
            <a:xfrm>
              <a:off x="9689939" y="2988057"/>
              <a:ext cx="1698328" cy="135536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Rounded Corners 17">
              <a:extLst>
                <a:ext uri="{FF2B5EF4-FFF2-40B4-BE49-F238E27FC236}">
                  <a16:creationId xmlns:a16="http://schemas.microsoft.com/office/drawing/2014/main" id="{82080DED-85E2-F769-017A-03D888DCFCE9}"/>
                </a:ext>
              </a:extLst>
            </p:cNvPr>
            <p:cNvSpPr/>
            <p:nvPr/>
          </p:nvSpPr>
          <p:spPr>
            <a:xfrm>
              <a:off x="9690742" y="4379207"/>
              <a:ext cx="1698328" cy="135536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4607737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1A1C70-70A8-1501-B7E0-D9F43D8BBC1F}"/>
              </a:ext>
            </a:extLst>
          </p:cNvPr>
          <p:cNvSpPr>
            <a:spLocks noGrp="1"/>
          </p:cNvSpPr>
          <p:nvPr>
            <p:ph type="title"/>
          </p:nvPr>
        </p:nvSpPr>
        <p:spPr>
          <a:xfrm>
            <a:off x="572493" y="238539"/>
            <a:ext cx="11018520" cy="1434415"/>
          </a:xfrm>
        </p:spPr>
        <p:txBody>
          <a:bodyPr anchor="b">
            <a:normAutofit/>
          </a:bodyPr>
          <a:lstStyle/>
          <a:p>
            <a:r>
              <a:rPr lang="en-US" sz="5400" dirty="0"/>
              <a:t>Output layer</a:t>
            </a:r>
            <a:endParaRPr lang="en-CA" sz="5400" dirty="0"/>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9D2260-901D-52FF-5CA2-6CF3837342F0}"/>
              </a:ext>
            </a:extLst>
          </p:cNvPr>
          <p:cNvSpPr>
            <a:spLocks noGrp="1"/>
          </p:cNvSpPr>
          <p:nvPr>
            <p:ph idx="1"/>
          </p:nvPr>
        </p:nvSpPr>
        <p:spPr>
          <a:xfrm>
            <a:off x="572493" y="2071316"/>
            <a:ext cx="6713552" cy="494750"/>
          </a:xfrm>
        </p:spPr>
        <p:txBody>
          <a:bodyPr anchor="t">
            <a:normAutofit/>
          </a:bodyPr>
          <a:lstStyle/>
          <a:p>
            <a:r>
              <a:rPr lang="en-US" sz="2200" dirty="0"/>
              <a:t>Convert output from the last Decoder block to tokens</a:t>
            </a:r>
          </a:p>
          <a:p>
            <a:pPr marL="0" indent="0">
              <a:buNone/>
            </a:pPr>
            <a:endParaRPr lang="en-CA" sz="2200" dirty="0"/>
          </a:p>
        </p:txBody>
      </p:sp>
      <p:graphicFrame>
        <p:nvGraphicFramePr>
          <p:cNvPr id="20" name="Table 19">
            <a:extLst>
              <a:ext uri="{FF2B5EF4-FFF2-40B4-BE49-F238E27FC236}">
                <a16:creationId xmlns:a16="http://schemas.microsoft.com/office/drawing/2014/main" id="{10B41129-75E7-4E92-55F5-8603ED0D552B}"/>
              </a:ext>
            </a:extLst>
          </p:cNvPr>
          <p:cNvGraphicFramePr>
            <a:graphicFrameLocks noGrp="1"/>
          </p:cNvGraphicFramePr>
          <p:nvPr/>
        </p:nvGraphicFramePr>
        <p:xfrm>
          <a:off x="1744063" y="3495493"/>
          <a:ext cx="661368" cy="2560320"/>
        </p:xfrm>
        <a:graphic>
          <a:graphicData uri="http://schemas.openxmlformats.org/drawingml/2006/table">
            <a:tbl>
              <a:tblPr firstRow="1" bandRow="1">
                <a:tableStyleId>{2D5ABB26-0587-4C30-8999-92F81FD0307C}</a:tableStyleId>
              </a:tblPr>
              <a:tblGrid>
                <a:gridCol w="661368">
                  <a:extLst>
                    <a:ext uri="{9D8B030D-6E8A-4147-A177-3AD203B41FA5}">
                      <a16:colId xmlns:a16="http://schemas.microsoft.com/office/drawing/2014/main" val="3771070958"/>
                    </a:ext>
                  </a:extLst>
                </a:gridCol>
              </a:tblGrid>
              <a:tr h="315407">
                <a:tc>
                  <a:txBody>
                    <a:bodyPr/>
                    <a:lstStyle/>
                    <a:p>
                      <a:r>
                        <a:rPr lang="en-US" dirty="0"/>
                        <a:t>0.21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1553252"/>
                  </a:ext>
                </a:extLst>
              </a:tr>
              <a:tr h="315407">
                <a:tc>
                  <a:txBody>
                    <a:bodyPr/>
                    <a:lstStyle/>
                    <a:p>
                      <a:r>
                        <a:rPr lang="en-US" dirty="0"/>
                        <a:t>1.92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9188498"/>
                  </a:ext>
                </a:extLst>
              </a:tr>
              <a:tr h="315407">
                <a:tc>
                  <a:txBody>
                    <a:bodyPr/>
                    <a:lstStyle/>
                    <a:p>
                      <a:r>
                        <a:rPr lang="en-US" dirty="0"/>
                        <a:t>0.18</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18809808"/>
                  </a:ext>
                </a:extLst>
              </a:tr>
              <a:tr h="315407">
                <a:tc>
                  <a:txBody>
                    <a:bodyPr/>
                    <a:lstStyle/>
                    <a:p>
                      <a:r>
                        <a:rPr lang="en-US" dirty="0"/>
                        <a:t>-3.22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54186170"/>
                  </a:ext>
                </a:extLst>
              </a:tr>
              <a:tr h="315407">
                <a:tc>
                  <a:txBody>
                    <a:bodyPr/>
                    <a:lstStyle/>
                    <a:p>
                      <a:r>
                        <a:rPr lang="en-US" dirty="0"/>
                        <a:t>2.00</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90608336"/>
                  </a:ext>
                </a:extLst>
              </a:tr>
              <a:tr h="315407">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12371204"/>
                  </a:ext>
                </a:extLst>
              </a:tr>
              <a:tr h="315407">
                <a:tc>
                  <a:txBody>
                    <a:bodyPr/>
                    <a:lstStyle/>
                    <a:p>
                      <a:r>
                        <a:rPr lang="en-US" dirty="0"/>
                        <a:t>-1.24</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27265653"/>
                  </a:ext>
                </a:extLst>
              </a:tr>
            </a:tbl>
          </a:graphicData>
        </a:graphic>
      </p:graphicFrame>
      <p:sp>
        <p:nvSpPr>
          <p:cNvPr id="21" name="Rectangle: Rounded Corners 20">
            <a:extLst>
              <a:ext uri="{FF2B5EF4-FFF2-40B4-BE49-F238E27FC236}">
                <a16:creationId xmlns:a16="http://schemas.microsoft.com/office/drawing/2014/main" id="{94E801AD-3C64-8881-1F79-2D2027FAC1BE}"/>
              </a:ext>
            </a:extLst>
          </p:cNvPr>
          <p:cNvSpPr/>
          <p:nvPr/>
        </p:nvSpPr>
        <p:spPr>
          <a:xfrm>
            <a:off x="3316429" y="3056740"/>
            <a:ext cx="1339274" cy="119480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Weights</a:t>
            </a:r>
            <a:endParaRPr lang="en-CA" dirty="0">
              <a:solidFill>
                <a:schemeClr val="tx1"/>
              </a:solidFill>
            </a:endParaRPr>
          </a:p>
        </p:txBody>
      </p:sp>
      <p:sp>
        <p:nvSpPr>
          <p:cNvPr id="23" name="Oval 22">
            <a:extLst>
              <a:ext uri="{FF2B5EF4-FFF2-40B4-BE49-F238E27FC236}">
                <a16:creationId xmlns:a16="http://schemas.microsoft.com/office/drawing/2014/main" id="{13947110-BE94-03A5-5B16-293CC3AF57D1}"/>
              </a:ext>
            </a:extLst>
          </p:cNvPr>
          <p:cNvSpPr/>
          <p:nvPr/>
        </p:nvSpPr>
        <p:spPr>
          <a:xfrm>
            <a:off x="3835788" y="4605138"/>
            <a:ext cx="313706" cy="3334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960120">
              <a:spcAft>
                <a:spcPts val="600"/>
              </a:spcAft>
            </a:pPr>
            <a:r>
              <a:rPr lang="en-US" sz="3360" kern="1200" dirty="0">
                <a:solidFill>
                  <a:schemeClr val="dk1"/>
                </a:solidFill>
                <a:latin typeface="+mn-lt"/>
                <a:ea typeface="+mn-ea"/>
                <a:cs typeface="+mn-cs"/>
              </a:rPr>
              <a:t>X</a:t>
            </a:r>
            <a:endParaRPr lang="en-US" sz="2800" dirty="0"/>
          </a:p>
        </p:txBody>
      </p:sp>
      <p:cxnSp>
        <p:nvCxnSpPr>
          <p:cNvPr id="25" name="Straight Arrow Connector 24">
            <a:extLst>
              <a:ext uri="{FF2B5EF4-FFF2-40B4-BE49-F238E27FC236}">
                <a16:creationId xmlns:a16="http://schemas.microsoft.com/office/drawing/2014/main" id="{1443963C-3C85-D3BA-4989-9FFBE18417EF}"/>
              </a:ext>
            </a:extLst>
          </p:cNvPr>
          <p:cNvCxnSpPr>
            <a:cxnSpLocks/>
            <a:stCxn id="20" idx="3"/>
            <a:endCxn id="23" idx="2"/>
          </p:cNvCxnSpPr>
          <p:nvPr/>
        </p:nvCxnSpPr>
        <p:spPr>
          <a:xfrm flipV="1">
            <a:off x="2405431" y="4771864"/>
            <a:ext cx="1430357" cy="3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96590D7-A106-E1FD-6DA8-ACC03CCC3B0D}"/>
              </a:ext>
            </a:extLst>
          </p:cNvPr>
          <p:cNvCxnSpPr>
            <a:stCxn id="21" idx="2"/>
            <a:endCxn id="23" idx="0"/>
          </p:cNvCxnSpPr>
          <p:nvPr/>
        </p:nvCxnSpPr>
        <p:spPr>
          <a:xfrm>
            <a:off x="3986066" y="4251548"/>
            <a:ext cx="6575" cy="353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Table 31">
            <a:extLst>
              <a:ext uri="{FF2B5EF4-FFF2-40B4-BE49-F238E27FC236}">
                <a16:creationId xmlns:a16="http://schemas.microsoft.com/office/drawing/2014/main" id="{62BBEC10-1FD6-53F7-4239-BD7D982F386D}"/>
              </a:ext>
            </a:extLst>
          </p:cNvPr>
          <p:cNvGraphicFramePr>
            <a:graphicFrameLocks noGrp="1"/>
          </p:cNvGraphicFramePr>
          <p:nvPr/>
        </p:nvGraphicFramePr>
        <p:xfrm>
          <a:off x="5518630" y="2953199"/>
          <a:ext cx="661368" cy="3657600"/>
        </p:xfrm>
        <a:graphic>
          <a:graphicData uri="http://schemas.openxmlformats.org/drawingml/2006/table">
            <a:tbl>
              <a:tblPr firstRow="1" bandRow="1">
                <a:tableStyleId>{2D5ABB26-0587-4C30-8999-92F81FD0307C}</a:tableStyleId>
              </a:tblPr>
              <a:tblGrid>
                <a:gridCol w="661368">
                  <a:extLst>
                    <a:ext uri="{9D8B030D-6E8A-4147-A177-3AD203B41FA5}">
                      <a16:colId xmlns:a16="http://schemas.microsoft.com/office/drawing/2014/main" val="3771070958"/>
                    </a:ext>
                  </a:extLst>
                </a:gridCol>
              </a:tblGrid>
              <a:tr h="315407">
                <a:tc>
                  <a:txBody>
                    <a:bodyPr/>
                    <a:lstStyle/>
                    <a:p>
                      <a:r>
                        <a:rPr lang="en-US" dirty="0"/>
                        <a:t>4.01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49726048"/>
                  </a:ext>
                </a:extLst>
              </a:tr>
              <a:tr h="315407">
                <a:tc>
                  <a:txBody>
                    <a:bodyPr/>
                    <a:lstStyle/>
                    <a:p>
                      <a:r>
                        <a:rPr lang="en-US" dirty="0"/>
                        <a:t>2.33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89110062"/>
                  </a:ext>
                </a:extLst>
              </a:tr>
              <a:tr h="315407">
                <a:tc>
                  <a:txBody>
                    <a:bodyPr/>
                    <a:lstStyle/>
                    <a:p>
                      <a:r>
                        <a:rPr lang="en-US" dirty="0"/>
                        <a:t>-5.65</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1553252"/>
                  </a:ext>
                </a:extLst>
              </a:tr>
              <a:tr h="315407">
                <a:tc>
                  <a:txBody>
                    <a:bodyPr/>
                    <a:lstStyle/>
                    <a:p>
                      <a:r>
                        <a:rPr lang="en-US" dirty="0"/>
                        <a:t>9.92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9188498"/>
                  </a:ext>
                </a:extLst>
              </a:tr>
              <a:tr h="315407">
                <a:tc>
                  <a:txBody>
                    <a:bodyPr/>
                    <a:lstStyle/>
                    <a:p>
                      <a:r>
                        <a:rPr lang="en-US" dirty="0"/>
                        <a:t>2.11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18809808"/>
                  </a:ext>
                </a:extLst>
              </a:tr>
              <a:tr h="315407">
                <a:tc>
                  <a:txBody>
                    <a:bodyPr/>
                    <a:lstStyle/>
                    <a:p>
                      <a:r>
                        <a:rPr lang="en-US" dirty="0"/>
                        <a:t>-8.31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54186170"/>
                  </a:ext>
                </a:extLst>
              </a:tr>
              <a:tr h="315407">
                <a:tc>
                  <a:txBody>
                    <a:bodyPr/>
                    <a:lstStyle/>
                    <a:p>
                      <a:r>
                        <a:rPr lang="en-US" dirty="0"/>
                        <a:t>0.13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90608336"/>
                  </a:ext>
                </a:extLst>
              </a:tr>
              <a:tr h="315407">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5642687"/>
                  </a:ext>
                </a:extLst>
              </a:tr>
              <a:tr h="315407">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12371204"/>
                  </a:ext>
                </a:extLst>
              </a:tr>
              <a:tr h="315407">
                <a:tc>
                  <a:txBody>
                    <a:bodyPr/>
                    <a:lstStyle/>
                    <a:p>
                      <a:r>
                        <a:rPr lang="en-US" dirty="0"/>
                        <a:t>4.19</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27265653"/>
                  </a:ext>
                </a:extLst>
              </a:tr>
            </a:tbl>
          </a:graphicData>
        </a:graphic>
      </p:graphicFrame>
      <p:cxnSp>
        <p:nvCxnSpPr>
          <p:cNvPr id="34" name="Straight Arrow Connector 33">
            <a:extLst>
              <a:ext uri="{FF2B5EF4-FFF2-40B4-BE49-F238E27FC236}">
                <a16:creationId xmlns:a16="http://schemas.microsoft.com/office/drawing/2014/main" id="{A7496D24-E7FC-7DEF-8FD0-EABF24E45087}"/>
              </a:ext>
            </a:extLst>
          </p:cNvPr>
          <p:cNvCxnSpPr>
            <a:stCxn id="23" idx="6"/>
            <a:endCxn id="32" idx="1"/>
          </p:cNvCxnSpPr>
          <p:nvPr/>
        </p:nvCxnSpPr>
        <p:spPr>
          <a:xfrm>
            <a:off x="4149494" y="4771864"/>
            <a:ext cx="1369136" cy="10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ight Brace 34">
            <a:extLst>
              <a:ext uri="{FF2B5EF4-FFF2-40B4-BE49-F238E27FC236}">
                <a16:creationId xmlns:a16="http://schemas.microsoft.com/office/drawing/2014/main" id="{E6B7E4BC-05DE-C07F-2471-90192D362C8A}"/>
              </a:ext>
            </a:extLst>
          </p:cNvPr>
          <p:cNvSpPr/>
          <p:nvPr/>
        </p:nvSpPr>
        <p:spPr>
          <a:xfrm>
            <a:off x="6659418" y="2953198"/>
            <a:ext cx="626627" cy="37222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aphicFrame>
        <p:nvGraphicFramePr>
          <p:cNvPr id="36" name="Table 35">
            <a:extLst>
              <a:ext uri="{FF2B5EF4-FFF2-40B4-BE49-F238E27FC236}">
                <a16:creationId xmlns:a16="http://schemas.microsoft.com/office/drawing/2014/main" id="{397425CE-F3F6-185B-E99D-751710D972B6}"/>
              </a:ext>
            </a:extLst>
          </p:cNvPr>
          <p:cNvGraphicFramePr>
            <a:graphicFrameLocks noGrp="1"/>
          </p:cNvGraphicFramePr>
          <p:nvPr/>
        </p:nvGraphicFramePr>
        <p:xfrm>
          <a:off x="7768163" y="2953199"/>
          <a:ext cx="661368" cy="3657600"/>
        </p:xfrm>
        <a:graphic>
          <a:graphicData uri="http://schemas.openxmlformats.org/drawingml/2006/table">
            <a:tbl>
              <a:tblPr firstRow="1" bandRow="1">
                <a:tableStyleId>{2D5ABB26-0587-4C30-8999-92F81FD0307C}</a:tableStyleId>
              </a:tblPr>
              <a:tblGrid>
                <a:gridCol w="661368">
                  <a:extLst>
                    <a:ext uri="{9D8B030D-6E8A-4147-A177-3AD203B41FA5}">
                      <a16:colId xmlns:a16="http://schemas.microsoft.com/office/drawing/2014/main" val="3771070958"/>
                    </a:ext>
                  </a:extLst>
                </a:gridCol>
              </a:tblGrid>
              <a:tr h="315407">
                <a:tc>
                  <a:txBody>
                    <a:bodyPr/>
                    <a:lstStyle/>
                    <a:p>
                      <a:r>
                        <a:rPr lang="en-US" dirty="0"/>
                        <a:t>0.01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49726048"/>
                  </a:ext>
                </a:extLst>
              </a:tr>
              <a:tr h="315407">
                <a:tc>
                  <a:txBody>
                    <a:bodyPr/>
                    <a:lstStyle/>
                    <a:p>
                      <a:r>
                        <a:rPr lang="en-US" dirty="0"/>
                        <a:t>0.06</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89110062"/>
                  </a:ext>
                </a:extLst>
              </a:tr>
              <a:tr h="315407">
                <a:tc>
                  <a:txBody>
                    <a:bodyPr/>
                    <a:lstStyle/>
                    <a:p>
                      <a:r>
                        <a:rPr lang="en-US" dirty="0"/>
                        <a:t>0.03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1553252"/>
                  </a:ext>
                </a:extLst>
              </a:tr>
              <a:tr h="315407">
                <a:tc>
                  <a:txBody>
                    <a:bodyPr/>
                    <a:lstStyle/>
                    <a:p>
                      <a:r>
                        <a:rPr lang="en-US" dirty="0"/>
                        <a:t>0.00</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9188498"/>
                  </a:ext>
                </a:extLst>
              </a:tr>
              <a:tr h="315407">
                <a:tc>
                  <a:txBody>
                    <a:bodyPr/>
                    <a:lstStyle/>
                    <a:p>
                      <a:r>
                        <a:rPr lang="en-US" dirty="0"/>
                        <a:t>0.61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18809808"/>
                  </a:ext>
                </a:extLst>
              </a:tr>
              <a:tr h="315407">
                <a:tc>
                  <a:txBody>
                    <a:bodyPr/>
                    <a:lstStyle/>
                    <a:p>
                      <a:r>
                        <a:rPr lang="en-US" dirty="0"/>
                        <a:t>0.01</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54186170"/>
                  </a:ext>
                </a:extLst>
              </a:tr>
              <a:tr h="315407">
                <a:tc>
                  <a:txBody>
                    <a:bodyPr/>
                    <a:lstStyle/>
                    <a:p>
                      <a:r>
                        <a:rPr lang="en-US" dirty="0"/>
                        <a:t>0.02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90608336"/>
                  </a:ext>
                </a:extLst>
              </a:tr>
              <a:tr h="315407">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5642687"/>
                  </a:ext>
                </a:extLst>
              </a:tr>
              <a:tr h="315407">
                <a:tc>
                  <a:txBody>
                    <a:bodyPr/>
                    <a:lstStyle/>
                    <a:p>
                      <a:r>
                        <a:rPr lang="en-US" dirty="0"/>
                        <a: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12371204"/>
                  </a:ext>
                </a:extLst>
              </a:tr>
              <a:tr h="315407">
                <a:tc>
                  <a:txBody>
                    <a:bodyPr/>
                    <a:lstStyle/>
                    <a:p>
                      <a:r>
                        <a:rPr lang="en-US" dirty="0"/>
                        <a:t>0.17</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27265653"/>
                  </a:ext>
                </a:extLst>
              </a:tr>
            </a:tbl>
          </a:graphicData>
        </a:graphic>
      </p:graphicFrame>
      <p:sp>
        <p:nvSpPr>
          <p:cNvPr id="37" name="Rectangle: Rounded Corners 36">
            <a:extLst>
              <a:ext uri="{FF2B5EF4-FFF2-40B4-BE49-F238E27FC236}">
                <a16:creationId xmlns:a16="http://schemas.microsoft.com/office/drawing/2014/main" id="{634AD484-8EA1-C3A5-F86B-5820AF5F0B95}"/>
              </a:ext>
            </a:extLst>
          </p:cNvPr>
          <p:cNvSpPr/>
          <p:nvPr/>
        </p:nvSpPr>
        <p:spPr>
          <a:xfrm>
            <a:off x="9743880" y="4581964"/>
            <a:ext cx="645699" cy="35662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800" b="0" i="0" dirty="0">
                <a:solidFill>
                  <a:srgbClr val="353740"/>
                </a:solidFill>
                <a:effectLst/>
                <a:latin typeface="Söhne Mono"/>
              </a:rPr>
              <a:t>279</a:t>
            </a:r>
            <a:endParaRPr lang="en-CA" dirty="0"/>
          </a:p>
        </p:txBody>
      </p:sp>
      <p:sp>
        <p:nvSpPr>
          <p:cNvPr id="38" name="Rectangle: Rounded Corners 37">
            <a:extLst>
              <a:ext uri="{FF2B5EF4-FFF2-40B4-BE49-F238E27FC236}">
                <a16:creationId xmlns:a16="http://schemas.microsoft.com/office/drawing/2014/main" id="{B8A5E023-D561-B382-31C9-986011C17299}"/>
              </a:ext>
            </a:extLst>
          </p:cNvPr>
          <p:cNvSpPr/>
          <p:nvPr/>
        </p:nvSpPr>
        <p:spPr>
          <a:xfrm>
            <a:off x="11052929" y="4581964"/>
            <a:ext cx="645699" cy="35662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a:t>
            </a:r>
            <a:endParaRPr lang="en-CA" dirty="0">
              <a:solidFill>
                <a:schemeClr val="tx1"/>
              </a:solidFill>
            </a:endParaRPr>
          </a:p>
        </p:txBody>
      </p:sp>
      <p:sp>
        <p:nvSpPr>
          <p:cNvPr id="41" name="TextBox 40">
            <a:extLst>
              <a:ext uri="{FF2B5EF4-FFF2-40B4-BE49-F238E27FC236}">
                <a16:creationId xmlns:a16="http://schemas.microsoft.com/office/drawing/2014/main" id="{4C42B8C6-622F-CBF9-C6A1-AD5D3494B5F0}"/>
              </a:ext>
            </a:extLst>
          </p:cNvPr>
          <p:cNvSpPr txBox="1"/>
          <p:nvPr/>
        </p:nvSpPr>
        <p:spPr>
          <a:xfrm>
            <a:off x="1758406" y="3030039"/>
            <a:ext cx="712375" cy="461665"/>
          </a:xfrm>
          <a:prstGeom prst="rect">
            <a:avLst/>
          </a:prstGeom>
          <a:noFill/>
        </p:spPr>
        <p:txBody>
          <a:bodyPr wrap="none" rtlCol="0">
            <a:spAutoFit/>
          </a:bodyPr>
          <a:lstStyle/>
          <a:p>
            <a:r>
              <a:rPr lang="en-US" sz="1200" dirty="0"/>
              <a:t>Decoder</a:t>
            </a:r>
          </a:p>
          <a:p>
            <a:r>
              <a:rPr lang="en-US" sz="1200" dirty="0"/>
              <a:t>output</a:t>
            </a:r>
            <a:endParaRPr lang="en-CA" sz="1200" dirty="0"/>
          </a:p>
        </p:txBody>
      </p:sp>
      <p:sp>
        <p:nvSpPr>
          <p:cNvPr id="42" name="TextBox 41">
            <a:extLst>
              <a:ext uri="{FF2B5EF4-FFF2-40B4-BE49-F238E27FC236}">
                <a16:creationId xmlns:a16="http://schemas.microsoft.com/office/drawing/2014/main" id="{D07DE2CC-3E79-6583-8EFA-8AEAB577C7D8}"/>
              </a:ext>
            </a:extLst>
          </p:cNvPr>
          <p:cNvSpPr txBox="1"/>
          <p:nvPr/>
        </p:nvSpPr>
        <p:spPr>
          <a:xfrm>
            <a:off x="3543852" y="2584021"/>
            <a:ext cx="968598" cy="461665"/>
          </a:xfrm>
          <a:prstGeom prst="rect">
            <a:avLst/>
          </a:prstGeom>
          <a:noFill/>
        </p:spPr>
        <p:txBody>
          <a:bodyPr wrap="none" rtlCol="0">
            <a:spAutoFit/>
          </a:bodyPr>
          <a:lstStyle/>
          <a:p>
            <a:pPr algn="ctr"/>
            <a:r>
              <a:rPr lang="en-US" sz="1200" dirty="0"/>
              <a:t>Output layer</a:t>
            </a:r>
          </a:p>
          <a:p>
            <a:pPr algn="ctr"/>
            <a:r>
              <a:rPr lang="en-US" sz="1200" dirty="0"/>
              <a:t>weights</a:t>
            </a:r>
            <a:endParaRPr lang="en-CA" sz="1200" dirty="0"/>
          </a:p>
        </p:txBody>
      </p:sp>
      <p:sp>
        <p:nvSpPr>
          <p:cNvPr id="43" name="TextBox 42">
            <a:extLst>
              <a:ext uri="{FF2B5EF4-FFF2-40B4-BE49-F238E27FC236}">
                <a16:creationId xmlns:a16="http://schemas.microsoft.com/office/drawing/2014/main" id="{0EA0CE09-87B2-4F34-1C06-496DB4A7A474}"/>
              </a:ext>
            </a:extLst>
          </p:cNvPr>
          <p:cNvSpPr txBox="1"/>
          <p:nvPr/>
        </p:nvSpPr>
        <p:spPr>
          <a:xfrm>
            <a:off x="5574238" y="2669077"/>
            <a:ext cx="550151" cy="276999"/>
          </a:xfrm>
          <a:prstGeom prst="rect">
            <a:avLst/>
          </a:prstGeom>
          <a:noFill/>
        </p:spPr>
        <p:txBody>
          <a:bodyPr wrap="none" rtlCol="0">
            <a:spAutoFit/>
          </a:bodyPr>
          <a:lstStyle/>
          <a:p>
            <a:pPr algn="ctr"/>
            <a:r>
              <a:rPr lang="en-US" sz="1200" dirty="0"/>
              <a:t>Logits</a:t>
            </a:r>
            <a:endParaRPr lang="en-CA" sz="1200" dirty="0"/>
          </a:p>
        </p:txBody>
      </p:sp>
      <p:sp>
        <p:nvSpPr>
          <p:cNvPr id="44" name="TextBox 43">
            <a:extLst>
              <a:ext uri="{FF2B5EF4-FFF2-40B4-BE49-F238E27FC236}">
                <a16:creationId xmlns:a16="http://schemas.microsoft.com/office/drawing/2014/main" id="{FD2BC4BE-DC4A-3D33-C48C-A177778CE239}"/>
              </a:ext>
            </a:extLst>
          </p:cNvPr>
          <p:cNvSpPr txBox="1"/>
          <p:nvPr/>
        </p:nvSpPr>
        <p:spPr>
          <a:xfrm>
            <a:off x="6565618" y="2669078"/>
            <a:ext cx="697820" cy="276999"/>
          </a:xfrm>
          <a:prstGeom prst="rect">
            <a:avLst/>
          </a:prstGeom>
          <a:noFill/>
        </p:spPr>
        <p:txBody>
          <a:bodyPr wrap="none" rtlCol="0">
            <a:spAutoFit/>
          </a:bodyPr>
          <a:lstStyle/>
          <a:p>
            <a:pPr algn="ctr"/>
            <a:r>
              <a:rPr lang="en-US" sz="1200" dirty="0" err="1"/>
              <a:t>Softmax</a:t>
            </a:r>
            <a:endParaRPr lang="en-CA" sz="1200" dirty="0"/>
          </a:p>
        </p:txBody>
      </p:sp>
      <p:sp>
        <p:nvSpPr>
          <p:cNvPr id="45" name="TextBox 44">
            <a:extLst>
              <a:ext uri="{FF2B5EF4-FFF2-40B4-BE49-F238E27FC236}">
                <a16:creationId xmlns:a16="http://schemas.microsoft.com/office/drawing/2014/main" id="{05D2F787-DA02-F62A-B92B-196EFF1E24E4}"/>
              </a:ext>
            </a:extLst>
          </p:cNvPr>
          <p:cNvSpPr txBox="1"/>
          <p:nvPr/>
        </p:nvSpPr>
        <p:spPr>
          <a:xfrm>
            <a:off x="7638476" y="2667563"/>
            <a:ext cx="961225" cy="276999"/>
          </a:xfrm>
          <a:prstGeom prst="rect">
            <a:avLst/>
          </a:prstGeom>
          <a:noFill/>
        </p:spPr>
        <p:txBody>
          <a:bodyPr wrap="none" rtlCol="0">
            <a:spAutoFit/>
          </a:bodyPr>
          <a:lstStyle/>
          <a:p>
            <a:pPr algn="ctr"/>
            <a:r>
              <a:rPr lang="en-US" sz="1200" dirty="0"/>
              <a:t>Probabilities</a:t>
            </a:r>
            <a:endParaRPr lang="en-CA" sz="1200" dirty="0"/>
          </a:p>
        </p:txBody>
      </p:sp>
      <p:sp>
        <p:nvSpPr>
          <p:cNvPr id="46" name="Right Brace 45">
            <a:extLst>
              <a:ext uri="{FF2B5EF4-FFF2-40B4-BE49-F238E27FC236}">
                <a16:creationId xmlns:a16="http://schemas.microsoft.com/office/drawing/2014/main" id="{6D0C4ECA-6B54-00A8-9051-F019F396870C}"/>
              </a:ext>
            </a:extLst>
          </p:cNvPr>
          <p:cNvSpPr/>
          <p:nvPr/>
        </p:nvSpPr>
        <p:spPr>
          <a:xfrm>
            <a:off x="8750658" y="2938444"/>
            <a:ext cx="626627" cy="37222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7" name="TextBox 46">
            <a:extLst>
              <a:ext uri="{FF2B5EF4-FFF2-40B4-BE49-F238E27FC236}">
                <a16:creationId xmlns:a16="http://schemas.microsoft.com/office/drawing/2014/main" id="{51D1CB07-D64D-405D-1900-43B37BA40358}"/>
              </a:ext>
            </a:extLst>
          </p:cNvPr>
          <p:cNvSpPr txBox="1"/>
          <p:nvPr/>
        </p:nvSpPr>
        <p:spPr>
          <a:xfrm>
            <a:off x="8644520" y="2667562"/>
            <a:ext cx="660437" cy="276999"/>
          </a:xfrm>
          <a:prstGeom prst="rect">
            <a:avLst/>
          </a:prstGeom>
          <a:noFill/>
        </p:spPr>
        <p:txBody>
          <a:bodyPr wrap="none" rtlCol="0">
            <a:spAutoFit/>
          </a:bodyPr>
          <a:lstStyle/>
          <a:p>
            <a:pPr algn="ctr"/>
            <a:r>
              <a:rPr lang="en-US" sz="1200" dirty="0"/>
              <a:t>Argmax</a:t>
            </a:r>
            <a:endParaRPr lang="en-CA" sz="1200" dirty="0"/>
          </a:p>
        </p:txBody>
      </p:sp>
      <p:sp>
        <p:nvSpPr>
          <p:cNvPr id="48" name="TextBox 47">
            <a:extLst>
              <a:ext uri="{FF2B5EF4-FFF2-40B4-BE49-F238E27FC236}">
                <a16:creationId xmlns:a16="http://schemas.microsoft.com/office/drawing/2014/main" id="{16C44154-0C1D-C14E-29E7-80E6483AC55C}"/>
              </a:ext>
            </a:extLst>
          </p:cNvPr>
          <p:cNvSpPr txBox="1"/>
          <p:nvPr/>
        </p:nvSpPr>
        <p:spPr>
          <a:xfrm>
            <a:off x="9707175" y="4304965"/>
            <a:ext cx="719108" cy="276999"/>
          </a:xfrm>
          <a:prstGeom prst="rect">
            <a:avLst/>
          </a:prstGeom>
          <a:noFill/>
        </p:spPr>
        <p:txBody>
          <a:bodyPr wrap="none" rtlCol="0">
            <a:spAutoFit/>
          </a:bodyPr>
          <a:lstStyle/>
          <a:p>
            <a:pPr algn="ctr"/>
            <a:r>
              <a:rPr lang="en-US" sz="1200" dirty="0"/>
              <a:t>Token ID</a:t>
            </a:r>
            <a:endParaRPr lang="en-CA" sz="1200" dirty="0"/>
          </a:p>
        </p:txBody>
      </p:sp>
      <p:sp>
        <p:nvSpPr>
          <p:cNvPr id="49" name="TextBox 48">
            <a:extLst>
              <a:ext uri="{FF2B5EF4-FFF2-40B4-BE49-F238E27FC236}">
                <a16:creationId xmlns:a16="http://schemas.microsoft.com/office/drawing/2014/main" id="{CFB1CA80-B64E-963B-8672-4078AAB64719}"/>
              </a:ext>
            </a:extLst>
          </p:cNvPr>
          <p:cNvSpPr txBox="1"/>
          <p:nvPr/>
        </p:nvSpPr>
        <p:spPr>
          <a:xfrm>
            <a:off x="11100382" y="4328139"/>
            <a:ext cx="550792" cy="276999"/>
          </a:xfrm>
          <a:prstGeom prst="rect">
            <a:avLst/>
          </a:prstGeom>
          <a:noFill/>
        </p:spPr>
        <p:txBody>
          <a:bodyPr wrap="none" rtlCol="0">
            <a:spAutoFit/>
          </a:bodyPr>
          <a:lstStyle/>
          <a:p>
            <a:pPr algn="ctr"/>
            <a:r>
              <a:rPr lang="en-US" sz="1200" dirty="0"/>
              <a:t>Token</a:t>
            </a:r>
            <a:endParaRPr lang="en-CA" sz="1200" dirty="0"/>
          </a:p>
        </p:txBody>
      </p:sp>
      <p:cxnSp>
        <p:nvCxnSpPr>
          <p:cNvPr id="52" name="Straight Arrow Connector 51">
            <a:extLst>
              <a:ext uri="{FF2B5EF4-FFF2-40B4-BE49-F238E27FC236}">
                <a16:creationId xmlns:a16="http://schemas.microsoft.com/office/drawing/2014/main" id="{6FA36E94-F25A-4A63-4AF4-70B098399BA4}"/>
              </a:ext>
            </a:extLst>
          </p:cNvPr>
          <p:cNvCxnSpPr>
            <a:stCxn id="37" idx="3"/>
            <a:endCxn id="38" idx="1"/>
          </p:cNvCxnSpPr>
          <p:nvPr/>
        </p:nvCxnSpPr>
        <p:spPr>
          <a:xfrm>
            <a:off x="10389579" y="4760277"/>
            <a:ext cx="663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6094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78D9A8-6B7F-2CC3-AF86-5DB53B6BE077}"/>
              </a:ext>
            </a:extLst>
          </p:cNvPr>
          <p:cNvSpPr>
            <a:spLocks noGrp="1"/>
          </p:cNvSpPr>
          <p:nvPr>
            <p:ph type="title"/>
          </p:nvPr>
        </p:nvSpPr>
        <p:spPr>
          <a:xfrm>
            <a:off x="838200" y="365125"/>
            <a:ext cx="10515600" cy="1325563"/>
          </a:xfrm>
        </p:spPr>
        <p:txBody>
          <a:bodyPr>
            <a:normAutofit/>
          </a:bodyPr>
          <a:lstStyle/>
          <a:p>
            <a:r>
              <a:rPr lang="en-US" sz="5400" dirty="0"/>
              <a:t>What we covered …</a:t>
            </a:r>
            <a:endParaRPr lang="en-CA" sz="5400" dirty="0"/>
          </a:p>
        </p:txBody>
      </p:sp>
      <p:sp>
        <p:nvSpPr>
          <p:cNvPr id="2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78AE971-DE1B-A2AB-E348-95433F6BB32F}"/>
              </a:ext>
            </a:extLst>
          </p:cNvPr>
          <p:cNvGrpSpPr/>
          <p:nvPr/>
        </p:nvGrpSpPr>
        <p:grpSpPr>
          <a:xfrm>
            <a:off x="4464108" y="2163683"/>
            <a:ext cx="5195571" cy="4013279"/>
            <a:chOff x="4464108" y="2163683"/>
            <a:chExt cx="5195571" cy="4013279"/>
          </a:xfrm>
        </p:grpSpPr>
        <p:grpSp>
          <p:nvGrpSpPr>
            <p:cNvPr id="21" name="Group 20">
              <a:extLst>
                <a:ext uri="{FF2B5EF4-FFF2-40B4-BE49-F238E27FC236}">
                  <a16:creationId xmlns:a16="http://schemas.microsoft.com/office/drawing/2014/main" id="{38846706-13F3-C69B-7A3E-2C81C97D03CB}"/>
                </a:ext>
              </a:extLst>
            </p:cNvPr>
            <p:cNvGrpSpPr/>
            <p:nvPr/>
          </p:nvGrpSpPr>
          <p:grpSpPr>
            <a:xfrm>
              <a:off x="4464108" y="2228087"/>
              <a:ext cx="3263784" cy="3948875"/>
              <a:chOff x="4464108" y="2228087"/>
              <a:chExt cx="3263784" cy="3948875"/>
            </a:xfrm>
          </p:grpSpPr>
          <p:sp>
            <p:nvSpPr>
              <p:cNvPr id="14" name="Rectangle: Rounded Corners 13">
                <a:extLst>
                  <a:ext uri="{FF2B5EF4-FFF2-40B4-BE49-F238E27FC236}">
                    <a16:creationId xmlns:a16="http://schemas.microsoft.com/office/drawing/2014/main" id="{348BF524-DAD5-19A6-E7C8-C41EB5B85B6C}"/>
                  </a:ext>
                </a:extLst>
              </p:cNvPr>
              <p:cNvSpPr/>
              <p:nvPr/>
            </p:nvSpPr>
            <p:spPr>
              <a:xfrm>
                <a:off x="4464108" y="2544741"/>
                <a:ext cx="3263784" cy="2919678"/>
              </a:xfrm>
              <a:prstGeom prst="roundRect">
                <a:avLst/>
              </a:prstGeom>
              <a:solidFill>
                <a:schemeClr val="bg2">
                  <a:lumMod val="9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endParaRPr lang="en-CA" dirty="0">
                  <a:solidFill>
                    <a:schemeClr val="tx1"/>
                  </a:solidFill>
                </a:endParaRPr>
              </a:p>
            </p:txBody>
          </p:sp>
          <p:sp>
            <p:nvSpPr>
              <p:cNvPr id="5" name="Rectangle: Rounded Corners 4">
                <a:extLst>
                  <a:ext uri="{FF2B5EF4-FFF2-40B4-BE49-F238E27FC236}">
                    <a16:creationId xmlns:a16="http://schemas.microsoft.com/office/drawing/2014/main" id="{73CD6B56-DD18-C84C-DF08-9BA31B523569}"/>
                  </a:ext>
                </a:extLst>
              </p:cNvPr>
              <p:cNvSpPr/>
              <p:nvPr/>
            </p:nvSpPr>
            <p:spPr>
              <a:xfrm>
                <a:off x="4633688" y="4144191"/>
                <a:ext cx="2808152" cy="3105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dirty="0">
                    <a:solidFill>
                      <a:schemeClr val="tx1"/>
                    </a:solidFill>
                    <a:latin typeface="+mn-lt"/>
                    <a:ea typeface="+mn-ea"/>
                    <a:cs typeface="+mn-cs"/>
                  </a:rPr>
                  <a:t>Decoder block 1</a:t>
                </a:r>
                <a:endParaRPr lang="en-CA" dirty="0">
                  <a:solidFill>
                    <a:schemeClr val="tx1"/>
                  </a:solidFill>
                </a:endParaRPr>
              </a:p>
            </p:txBody>
          </p:sp>
          <p:sp>
            <p:nvSpPr>
              <p:cNvPr id="6" name="Rectangle 5">
                <a:extLst>
                  <a:ext uri="{FF2B5EF4-FFF2-40B4-BE49-F238E27FC236}">
                    <a16:creationId xmlns:a16="http://schemas.microsoft.com/office/drawing/2014/main" id="{873647BC-9751-FD98-0155-DEC7B3312EFA}"/>
                  </a:ext>
                </a:extLst>
              </p:cNvPr>
              <p:cNvSpPr/>
              <p:nvPr/>
            </p:nvSpPr>
            <p:spPr>
              <a:xfrm>
                <a:off x="5004291" y="5945870"/>
                <a:ext cx="2066947" cy="23109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a:solidFill>
                      <a:schemeClr val="tx1"/>
                    </a:solidFill>
                    <a:latin typeface="+mn-lt"/>
                    <a:ea typeface="+mn-ea"/>
                    <a:cs typeface="+mn-cs"/>
                  </a:rPr>
                  <a:t>Input sequence</a:t>
                </a:r>
                <a:endParaRPr lang="en-CA">
                  <a:solidFill>
                    <a:schemeClr val="tx1"/>
                  </a:solidFill>
                </a:endParaRPr>
              </a:p>
            </p:txBody>
          </p:sp>
          <p:sp>
            <p:nvSpPr>
              <p:cNvPr id="7" name="Arrow: Up 6">
                <a:extLst>
                  <a:ext uri="{FF2B5EF4-FFF2-40B4-BE49-F238E27FC236}">
                    <a16:creationId xmlns:a16="http://schemas.microsoft.com/office/drawing/2014/main" id="{B36277EF-59FF-40BF-2827-3D457F2DDBF9}"/>
                  </a:ext>
                </a:extLst>
              </p:cNvPr>
              <p:cNvSpPr/>
              <p:nvPr/>
            </p:nvSpPr>
            <p:spPr>
              <a:xfrm>
                <a:off x="6045600" y="5774581"/>
                <a:ext cx="97933" cy="151120"/>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47DD6585-87BA-EDEC-57EB-A45887EA7FDC}"/>
                  </a:ext>
                </a:extLst>
              </p:cNvPr>
              <p:cNvSpPr/>
              <p:nvPr/>
            </p:nvSpPr>
            <p:spPr>
              <a:xfrm>
                <a:off x="5004291" y="2228087"/>
                <a:ext cx="2066947" cy="23109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a:solidFill>
                      <a:schemeClr val="tx1"/>
                    </a:solidFill>
                    <a:latin typeface="+mn-lt"/>
                    <a:ea typeface="+mn-ea"/>
                    <a:cs typeface="+mn-cs"/>
                  </a:rPr>
                  <a:t>Output sequence</a:t>
                </a:r>
                <a:endParaRPr lang="en-CA">
                  <a:solidFill>
                    <a:schemeClr val="tx1"/>
                  </a:solidFill>
                </a:endParaRPr>
              </a:p>
            </p:txBody>
          </p:sp>
          <p:sp>
            <p:nvSpPr>
              <p:cNvPr id="10" name="Rectangle 9">
                <a:extLst>
                  <a:ext uri="{FF2B5EF4-FFF2-40B4-BE49-F238E27FC236}">
                    <a16:creationId xmlns:a16="http://schemas.microsoft.com/office/drawing/2014/main" id="{49ED4B9B-FC49-FB2C-D646-4C29E2E5E375}"/>
                  </a:ext>
                </a:extLst>
              </p:cNvPr>
              <p:cNvSpPr/>
              <p:nvPr/>
            </p:nvSpPr>
            <p:spPr>
              <a:xfrm>
                <a:off x="5004291" y="5539631"/>
                <a:ext cx="2066947" cy="23109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a:solidFill>
                      <a:schemeClr val="tx1"/>
                    </a:solidFill>
                    <a:latin typeface="+mn-lt"/>
                    <a:ea typeface="+mn-ea"/>
                    <a:cs typeface="+mn-cs"/>
                  </a:rPr>
                  <a:t>Tokens</a:t>
                </a:r>
                <a:endParaRPr lang="en-CA">
                  <a:solidFill>
                    <a:schemeClr val="tx1"/>
                  </a:solidFill>
                </a:endParaRPr>
              </a:p>
            </p:txBody>
          </p:sp>
          <p:sp>
            <p:nvSpPr>
              <p:cNvPr id="11" name="Rectangle 10">
                <a:extLst>
                  <a:ext uri="{FF2B5EF4-FFF2-40B4-BE49-F238E27FC236}">
                    <a16:creationId xmlns:a16="http://schemas.microsoft.com/office/drawing/2014/main" id="{AC050698-74C6-0216-1D38-8476386C21F4}"/>
                  </a:ext>
                </a:extLst>
              </p:cNvPr>
              <p:cNvSpPr/>
              <p:nvPr/>
            </p:nvSpPr>
            <p:spPr>
              <a:xfrm>
                <a:off x="5004291" y="5133393"/>
                <a:ext cx="2066947" cy="23109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a:solidFill>
                      <a:schemeClr val="tx1"/>
                    </a:solidFill>
                    <a:latin typeface="+mn-lt"/>
                    <a:ea typeface="+mn-ea"/>
                    <a:cs typeface="+mn-cs"/>
                  </a:rPr>
                  <a:t>Token Embeddings</a:t>
                </a:r>
                <a:endParaRPr lang="en-CA">
                  <a:solidFill>
                    <a:schemeClr val="tx1"/>
                  </a:solidFill>
                </a:endParaRPr>
              </a:p>
            </p:txBody>
          </p:sp>
          <p:sp>
            <p:nvSpPr>
              <p:cNvPr id="12" name="Rectangle 11">
                <a:extLst>
                  <a:ext uri="{FF2B5EF4-FFF2-40B4-BE49-F238E27FC236}">
                    <a16:creationId xmlns:a16="http://schemas.microsoft.com/office/drawing/2014/main" id="{14168C77-E8DF-DA8B-16F9-01DC5C61B888}"/>
                  </a:ext>
                </a:extLst>
              </p:cNvPr>
              <p:cNvSpPr/>
              <p:nvPr/>
            </p:nvSpPr>
            <p:spPr>
              <a:xfrm>
                <a:off x="4990661" y="4707067"/>
                <a:ext cx="2066947" cy="23109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a:solidFill>
                      <a:schemeClr val="tx1"/>
                    </a:solidFill>
                    <a:latin typeface="+mn-lt"/>
                    <a:ea typeface="+mn-ea"/>
                    <a:cs typeface="+mn-cs"/>
                  </a:rPr>
                  <a:t>Positional Embeddings</a:t>
                </a:r>
                <a:endParaRPr lang="en-CA">
                  <a:solidFill>
                    <a:schemeClr val="tx1"/>
                  </a:solidFill>
                </a:endParaRPr>
              </a:p>
            </p:txBody>
          </p:sp>
          <p:sp>
            <p:nvSpPr>
              <p:cNvPr id="13" name="Rectangle 12">
                <a:extLst>
                  <a:ext uri="{FF2B5EF4-FFF2-40B4-BE49-F238E27FC236}">
                    <a16:creationId xmlns:a16="http://schemas.microsoft.com/office/drawing/2014/main" id="{47228701-A09C-8AF0-C75D-95C5E070FB08}"/>
                  </a:ext>
                </a:extLst>
              </p:cNvPr>
              <p:cNvSpPr/>
              <p:nvPr/>
            </p:nvSpPr>
            <p:spPr>
              <a:xfrm>
                <a:off x="4990661" y="2671531"/>
                <a:ext cx="2066947" cy="23109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dirty="0">
                    <a:solidFill>
                      <a:schemeClr val="tx1"/>
                    </a:solidFill>
                    <a:latin typeface="+mn-lt"/>
                    <a:ea typeface="+mn-ea"/>
                    <a:cs typeface="+mn-cs"/>
                  </a:rPr>
                  <a:t>Output layer</a:t>
                </a:r>
                <a:endParaRPr lang="en-CA" dirty="0">
                  <a:solidFill>
                    <a:schemeClr val="tx1"/>
                  </a:solidFill>
                </a:endParaRPr>
              </a:p>
            </p:txBody>
          </p:sp>
          <p:sp>
            <p:nvSpPr>
              <p:cNvPr id="15" name="Arrow: Up 14">
                <a:extLst>
                  <a:ext uri="{FF2B5EF4-FFF2-40B4-BE49-F238E27FC236}">
                    <a16:creationId xmlns:a16="http://schemas.microsoft.com/office/drawing/2014/main" id="{2D43E829-36C1-E56C-12B4-CB2B2C3F0F67}"/>
                  </a:ext>
                </a:extLst>
              </p:cNvPr>
              <p:cNvSpPr/>
              <p:nvPr/>
            </p:nvSpPr>
            <p:spPr>
              <a:xfrm>
                <a:off x="6047033" y="5368386"/>
                <a:ext cx="97933" cy="151120"/>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Up 15">
                <a:extLst>
                  <a:ext uri="{FF2B5EF4-FFF2-40B4-BE49-F238E27FC236}">
                    <a16:creationId xmlns:a16="http://schemas.microsoft.com/office/drawing/2014/main" id="{1822F647-CD53-AF02-B208-72038776478F}"/>
                  </a:ext>
                </a:extLst>
              </p:cNvPr>
              <p:cNvSpPr/>
              <p:nvPr/>
            </p:nvSpPr>
            <p:spPr>
              <a:xfrm>
                <a:off x="6037764" y="4962104"/>
                <a:ext cx="97933" cy="151120"/>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Up 16">
                <a:extLst>
                  <a:ext uri="{FF2B5EF4-FFF2-40B4-BE49-F238E27FC236}">
                    <a16:creationId xmlns:a16="http://schemas.microsoft.com/office/drawing/2014/main" id="{8EA9C03F-16E8-01CE-1840-A9AB9578D16D}"/>
                  </a:ext>
                </a:extLst>
              </p:cNvPr>
              <p:cNvSpPr/>
              <p:nvPr/>
            </p:nvSpPr>
            <p:spPr>
              <a:xfrm>
                <a:off x="6045600" y="4490432"/>
                <a:ext cx="97933" cy="151120"/>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Up 17">
                <a:extLst>
                  <a:ext uri="{FF2B5EF4-FFF2-40B4-BE49-F238E27FC236}">
                    <a16:creationId xmlns:a16="http://schemas.microsoft.com/office/drawing/2014/main" id="{D3C39F6F-A8FC-8B71-FCAD-9779AC5EB6A0}"/>
                  </a:ext>
                </a:extLst>
              </p:cNvPr>
              <p:cNvSpPr/>
              <p:nvPr/>
            </p:nvSpPr>
            <p:spPr>
              <a:xfrm>
                <a:off x="6045600" y="2939071"/>
                <a:ext cx="97933" cy="151120"/>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Arrow: Up 18">
                <a:extLst>
                  <a:ext uri="{FF2B5EF4-FFF2-40B4-BE49-F238E27FC236}">
                    <a16:creationId xmlns:a16="http://schemas.microsoft.com/office/drawing/2014/main" id="{14C1ABF6-2BDD-E2E2-E415-0ECC4DBF4031}"/>
                  </a:ext>
                </a:extLst>
              </p:cNvPr>
              <p:cNvSpPr/>
              <p:nvPr/>
            </p:nvSpPr>
            <p:spPr>
              <a:xfrm>
                <a:off x="6037764" y="2473950"/>
                <a:ext cx="97933" cy="151120"/>
              </a:xfrm>
              <a:prstGeom prst="up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2" name="Callout: Line 21">
              <a:extLst>
                <a:ext uri="{FF2B5EF4-FFF2-40B4-BE49-F238E27FC236}">
                  <a16:creationId xmlns:a16="http://schemas.microsoft.com/office/drawing/2014/main" id="{BD3455BD-6C9C-BA81-4262-2A09E05FC77E}"/>
                </a:ext>
              </a:extLst>
            </p:cNvPr>
            <p:cNvSpPr/>
            <p:nvPr/>
          </p:nvSpPr>
          <p:spPr>
            <a:xfrm>
              <a:off x="8117590" y="2163683"/>
              <a:ext cx="1542089" cy="590991"/>
            </a:xfrm>
            <a:prstGeom prst="borderCallout1">
              <a:avLst>
                <a:gd name="adj1" fmla="val 52952"/>
                <a:gd name="adj2" fmla="val -2059"/>
                <a:gd name="adj3" fmla="val 114422"/>
                <a:gd name="adj4" fmla="val -3796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Decoder only Transformer</a:t>
              </a:r>
              <a:endParaRPr lang="en-CA" dirty="0">
                <a:solidFill>
                  <a:schemeClr val="accent2"/>
                </a:solidFill>
              </a:endParaRPr>
            </a:p>
          </p:txBody>
        </p:sp>
      </p:grpSp>
      <p:sp>
        <p:nvSpPr>
          <p:cNvPr id="3" name="Rectangle: Rounded Corners 2">
            <a:extLst>
              <a:ext uri="{FF2B5EF4-FFF2-40B4-BE49-F238E27FC236}">
                <a16:creationId xmlns:a16="http://schemas.microsoft.com/office/drawing/2014/main" id="{72E4C631-C9EB-3C5D-48B0-532E76AA2396}"/>
              </a:ext>
            </a:extLst>
          </p:cNvPr>
          <p:cNvSpPr/>
          <p:nvPr/>
        </p:nvSpPr>
        <p:spPr>
          <a:xfrm>
            <a:off x="4620058" y="3722497"/>
            <a:ext cx="2808152" cy="3105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dirty="0">
                <a:solidFill>
                  <a:schemeClr val="tx1"/>
                </a:solidFill>
                <a:latin typeface="+mn-lt"/>
                <a:ea typeface="+mn-ea"/>
                <a:cs typeface="+mn-cs"/>
              </a:rPr>
              <a:t>Decoder block 2</a:t>
            </a:r>
            <a:endParaRPr lang="en-CA" dirty="0">
              <a:solidFill>
                <a:schemeClr val="tx1"/>
              </a:solidFill>
            </a:endParaRPr>
          </a:p>
        </p:txBody>
      </p:sp>
      <p:sp>
        <p:nvSpPr>
          <p:cNvPr id="4" name="Rectangle: Rounded Corners 3">
            <a:extLst>
              <a:ext uri="{FF2B5EF4-FFF2-40B4-BE49-F238E27FC236}">
                <a16:creationId xmlns:a16="http://schemas.microsoft.com/office/drawing/2014/main" id="{F2BDF0F9-8E11-7411-E799-616003485757}"/>
              </a:ext>
            </a:extLst>
          </p:cNvPr>
          <p:cNvSpPr/>
          <p:nvPr/>
        </p:nvSpPr>
        <p:spPr>
          <a:xfrm>
            <a:off x="4641524" y="3140043"/>
            <a:ext cx="2808152" cy="310546"/>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76529">
              <a:spcAft>
                <a:spcPts val="390"/>
              </a:spcAft>
            </a:pPr>
            <a:r>
              <a:rPr lang="en-US" sz="1135" kern="1200" dirty="0">
                <a:solidFill>
                  <a:schemeClr val="tx1"/>
                </a:solidFill>
                <a:latin typeface="+mn-lt"/>
                <a:ea typeface="+mn-ea"/>
                <a:cs typeface="+mn-cs"/>
              </a:rPr>
              <a:t>Decoder block N</a:t>
            </a:r>
            <a:endParaRPr lang="en-CA" dirty="0">
              <a:solidFill>
                <a:schemeClr val="tx1"/>
              </a:solidFill>
            </a:endParaRPr>
          </a:p>
        </p:txBody>
      </p:sp>
      <p:sp>
        <p:nvSpPr>
          <p:cNvPr id="8" name="TextBox 7">
            <a:extLst>
              <a:ext uri="{FF2B5EF4-FFF2-40B4-BE49-F238E27FC236}">
                <a16:creationId xmlns:a16="http://schemas.microsoft.com/office/drawing/2014/main" id="{351DDFD0-0C12-8545-0F97-6D0D48A9AB1B}"/>
              </a:ext>
            </a:extLst>
          </p:cNvPr>
          <p:cNvSpPr txBox="1"/>
          <p:nvPr/>
        </p:nvSpPr>
        <p:spPr>
          <a:xfrm>
            <a:off x="5877910" y="3238946"/>
            <a:ext cx="433132" cy="523220"/>
          </a:xfrm>
          <a:prstGeom prst="rect">
            <a:avLst/>
          </a:prstGeom>
          <a:noFill/>
        </p:spPr>
        <p:txBody>
          <a:bodyPr wrap="none" rtlCol="0">
            <a:spAutoFit/>
          </a:bodyPr>
          <a:lstStyle/>
          <a:p>
            <a:r>
              <a:rPr lang="en-US" sz="2800" dirty="0"/>
              <a:t>…</a:t>
            </a:r>
            <a:endParaRPr lang="en-CA" dirty="0"/>
          </a:p>
        </p:txBody>
      </p:sp>
    </p:spTree>
    <p:extLst>
      <p:ext uri="{BB962C8B-B14F-4D97-AF65-F5344CB8AC3E}">
        <p14:creationId xmlns:p14="http://schemas.microsoft.com/office/powerpoint/2010/main" val="19220268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DB7602-0A4F-7AAF-F453-21DC17B2DA2D}"/>
              </a:ext>
            </a:extLst>
          </p:cNvPr>
          <p:cNvSpPr>
            <a:spLocks noGrp="1"/>
          </p:cNvSpPr>
          <p:nvPr>
            <p:ph type="title"/>
          </p:nvPr>
        </p:nvSpPr>
        <p:spPr>
          <a:xfrm>
            <a:off x="838200" y="365125"/>
            <a:ext cx="10515600" cy="1325563"/>
          </a:xfrm>
        </p:spPr>
        <p:txBody>
          <a:bodyPr>
            <a:normAutofit/>
          </a:bodyPr>
          <a:lstStyle/>
          <a:p>
            <a:r>
              <a:rPr lang="en-US" sz="5400" dirty="0"/>
              <a:t>What we didn’t cover …</a:t>
            </a:r>
            <a:endParaRPr lang="en-CA" sz="5400" dirty="0"/>
          </a:p>
        </p:txBody>
      </p:sp>
      <p:sp>
        <p:nvSpPr>
          <p:cNvPr id="1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A18CCC1-6499-68FA-80E5-E604F3C2D08B}"/>
              </a:ext>
            </a:extLst>
          </p:cNvPr>
          <p:cNvSpPr>
            <a:spLocks noGrp="1"/>
          </p:cNvSpPr>
          <p:nvPr>
            <p:ph idx="1"/>
          </p:nvPr>
        </p:nvSpPr>
        <p:spPr>
          <a:xfrm>
            <a:off x="838200" y="1929384"/>
            <a:ext cx="10515600" cy="4251960"/>
          </a:xfrm>
        </p:spPr>
        <p:txBody>
          <a:bodyPr>
            <a:normAutofit/>
          </a:bodyPr>
          <a:lstStyle/>
          <a:p>
            <a:r>
              <a:rPr lang="en-US" sz="2200" dirty="0"/>
              <a:t>Layer norms</a:t>
            </a:r>
          </a:p>
          <a:p>
            <a:r>
              <a:rPr lang="en-US" sz="2200" dirty="0"/>
              <a:t>Regularization</a:t>
            </a:r>
            <a:endParaRPr lang="en-CA" sz="2200" dirty="0"/>
          </a:p>
        </p:txBody>
      </p:sp>
    </p:spTree>
    <p:extLst>
      <p:ext uri="{BB962C8B-B14F-4D97-AF65-F5344CB8AC3E}">
        <p14:creationId xmlns:p14="http://schemas.microsoft.com/office/powerpoint/2010/main" val="20814967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lex maths formulae on a blackboard">
            <a:extLst>
              <a:ext uri="{FF2B5EF4-FFF2-40B4-BE49-F238E27FC236}">
                <a16:creationId xmlns:a16="http://schemas.microsoft.com/office/drawing/2014/main" id="{A41F3A83-3435-2A4B-5EEF-FB3A9F69461A}"/>
              </a:ext>
            </a:extLst>
          </p:cNvPr>
          <p:cNvPicPr>
            <a:picLocks noChangeAspect="1"/>
          </p:cNvPicPr>
          <p:nvPr/>
        </p:nvPicPr>
        <p:blipFill rotWithShape="1">
          <a:blip r:embed="rId2"/>
          <a:srcRect r="7727"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7F8891-8931-4899-6555-142C2FA2348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Inference and Training</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49587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1" name="Rectangle 15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FA34B-8DD3-C210-305E-A94194257D2B}"/>
              </a:ext>
            </a:extLst>
          </p:cNvPr>
          <p:cNvSpPr>
            <a:spLocks noGrp="1"/>
          </p:cNvSpPr>
          <p:nvPr>
            <p:ph type="title"/>
          </p:nvPr>
        </p:nvSpPr>
        <p:spPr>
          <a:xfrm>
            <a:off x="630936" y="640080"/>
            <a:ext cx="4818888" cy="1481328"/>
          </a:xfrm>
        </p:spPr>
        <p:txBody>
          <a:bodyPr anchor="b">
            <a:normAutofit/>
          </a:bodyPr>
          <a:lstStyle/>
          <a:p>
            <a:r>
              <a:rPr lang="en-CA" sz="5400" dirty="0"/>
              <a:t>Inference</a:t>
            </a:r>
          </a:p>
        </p:txBody>
      </p:sp>
      <p:sp>
        <p:nvSpPr>
          <p:cNvPr id="15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336F7A-909F-90B1-44F6-77484B153BB0}"/>
              </a:ext>
            </a:extLst>
          </p:cNvPr>
          <p:cNvSpPr>
            <a:spLocks noGrp="1"/>
          </p:cNvSpPr>
          <p:nvPr>
            <p:ph idx="1"/>
          </p:nvPr>
        </p:nvSpPr>
        <p:spPr>
          <a:xfrm>
            <a:off x="630936" y="2660904"/>
            <a:ext cx="4818888" cy="3547872"/>
          </a:xfrm>
        </p:spPr>
        <p:txBody>
          <a:bodyPr anchor="t">
            <a:normAutofit/>
          </a:bodyPr>
          <a:lstStyle/>
          <a:p>
            <a:r>
              <a:rPr lang="en-CA" sz="2200" dirty="0"/>
              <a:t>Generate token sequence one token at a time</a:t>
            </a:r>
          </a:p>
        </p:txBody>
      </p:sp>
      <p:grpSp>
        <p:nvGrpSpPr>
          <p:cNvPr id="5" name="Group 4">
            <a:extLst>
              <a:ext uri="{FF2B5EF4-FFF2-40B4-BE49-F238E27FC236}">
                <a16:creationId xmlns:a16="http://schemas.microsoft.com/office/drawing/2014/main" id="{B987D9BB-2D70-60E5-EC99-34301A8069AF}"/>
              </a:ext>
            </a:extLst>
          </p:cNvPr>
          <p:cNvGrpSpPr/>
          <p:nvPr/>
        </p:nvGrpSpPr>
        <p:grpSpPr>
          <a:xfrm>
            <a:off x="6433974" y="1090440"/>
            <a:ext cx="5336676" cy="4677119"/>
            <a:chOff x="4901076" y="476452"/>
            <a:chExt cx="6922435" cy="6066893"/>
          </a:xfrm>
        </p:grpSpPr>
        <p:grpSp>
          <p:nvGrpSpPr>
            <p:cNvPr id="6" name="Group 5">
              <a:extLst>
                <a:ext uri="{FF2B5EF4-FFF2-40B4-BE49-F238E27FC236}">
                  <a16:creationId xmlns:a16="http://schemas.microsoft.com/office/drawing/2014/main" id="{BD25B34D-7F1C-E359-D5EC-0FDB7EE21D41}"/>
                </a:ext>
              </a:extLst>
            </p:cNvPr>
            <p:cNvGrpSpPr/>
            <p:nvPr/>
          </p:nvGrpSpPr>
          <p:grpSpPr>
            <a:xfrm>
              <a:off x="5136463" y="476452"/>
              <a:ext cx="6411229" cy="6066893"/>
              <a:chOff x="3914224" y="196916"/>
              <a:chExt cx="8179524" cy="6291022"/>
            </a:xfrm>
          </p:grpSpPr>
          <p:sp>
            <p:nvSpPr>
              <p:cNvPr id="16" name="TextBox 15">
                <a:extLst>
                  <a:ext uri="{FF2B5EF4-FFF2-40B4-BE49-F238E27FC236}">
                    <a16:creationId xmlns:a16="http://schemas.microsoft.com/office/drawing/2014/main" id="{FED10C52-955C-5C1E-CD46-56169A6F2739}"/>
                  </a:ext>
                </a:extLst>
              </p:cNvPr>
              <p:cNvSpPr txBox="1"/>
              <p:nvPr/>
            </p:nvSpPr>
            <p:spPr>
              <a:xfrm>
                <a:off x="8359501" y="1904101"/>
                <a:ext cx="898988" cy="1200329"/>
              </a:xfrm>
              <a:prstGeom prst="rect">
                <a:avLst/>
              </a:prstGeom>
              <a:noFill/>
            </p:spPr>
            <p:txBody>
              <a:bodyPr wrap="square" rtlCol="0">
                <a:spAutoFit/>
              </a:bodyPr>
              <a:lstStyle/>
              <a:p>
                <a:pPr defTabSz="549189">
                  <a:spcAft>
                    <a:spcPts val="462"/>
                  </a:spcAft>
                </a:pPr>
                <a:r>
                  <a:rPr lang="en-US" sz="4324" kern="1200">
                    <a:solidFill>
                      <a:schemeClr val="tx1"/>
                    </a:solidFill>
                    <a:latin typeface="+mn-lt"/>
                    <a:ea typeface="+mn-ea"/>
                    <a:cs typeface="+mn-cs"/>
                  </a:rPr>
                  <a:t>…</a:t>
                </a:r>
                <a:endParaRPr lang="en-CA"/>
              </a:p>
            </p:txBody>
          </p:sp>
          <p:grpSp>
            <p:nvGrpSpPr>
              <p:cNvPr id="17" name="Group 16">
                <a:extLst>
                  <a:ext uri="{FF2B5EF4-FFF2-40B4-BE49-F238E27FC236}">
                    <a16:creationId xmlns:a16="http://schemas.microsoft.com/office/drawing/2014/main" id="{CC1DFE20-4B37-E044-1456-8ECE2AA3BC6D}"/>
                  </a:ext>
                </a:extLst>
              </p:cNvPr>
              <p:cNvGrpSpPr/>
              <p:nvPr/>
            </p:nvGrpSpPr>
            <p:grpSpPr>
              <a:xfrm>
                <a:off x="3914224" y="196916"/>
                <a:ext cx="1620359" cy="6280628"/>
                <a:chOff x="8250477" y="308654"/>
                <a:chExt cx="1620359" cy="6280628"/>
              </a:xfrm>
            </p:grpSpPr>
            <p:sp>
              <p:nvSpPr>
                <p:cNvPr id="107" name="Rectangle: Rounded Corners 106">
                  <a:extLst>
                    <a:ext uri="{FF2B5EF4-FFF2-40B4-BE49-F238E27FC236}">
                      <a16:creationId xmlns:a16="http://schemas.microsoft.com/office/drawing/2014/main" id="{F59EAF1E-3383-FC45-CAA1-851C9F17E179}"/>
                    </a:ext>
                  </a:extLst>
                </p:cNvPr>
                <p:cNvSpPr>
                  <a:spLocks noChangeAspect="1"/>
                </p:cNvSpPr>
                <p:nvPr/>
              </p:nvSpPr>
              <p:spPr>
                <a:xfrm>
                  <a:off x="8535685" y="6258865"/>
                  <a:ext cx="1003870" cy="33041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dirty="0">
                      <a:solidFill>
                        <a:schemeClr val="tx1"/>
                      </a:solidFill>
                      <a:latin typeface="+mn-lt"/>
                      <a:ea typeface="+mn-ea"/>
                      <a:cs typeface="+mn-cs"/>
                    </a:rPr>
                    <a:t>Token 1</a:t>
                  </a:r>
                  <a:endParaRPr lang="en-CA" sz="1200" dirty="0">
                    <a:solidFill>
                      <a:schemeClr val="tx1"/>
                    </a:solidFill>
                  </a:endParaRPr>
                </a:p>
              </p:txBody>
            </p:sp>
            <p:sp>
              <p:nvSpPr>
                <p:cNvPr id="108" name="Rectangle: Rounded Corners 107">
                  <a:extLst>
                    <a:ext uri="{FF2B5EF4-FFF2-40B4-BE49-F238E27FC236}">
                      <a16:creationId xmlns:a16="http://schemas.microsoft.com/office/drawing/2014/main" id="{A2A25015-F661-DBF2-53F8-3618DED05F6F}"/>
                    </a:ext>
                  </a:extLst>
                </p:cNvPr>
                <p:cNvSpPr>
                  <a:spLocks noChangeAspect="1"/>
                </p:cNvSpPr>
                <p:nvPr/>
              </p:nvSpPr>
              <p:spPr>
                <a:xfrm>
                  <a:off x="8409325" y="5832980"/>
                  <a:ext cx="1269382" cy="26303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rgbClr val="555555"/>
                      </a:solidFill>
                      <a:latin typeface="+mn-lt"/>
                      <a:ea typeface="+mn-ea"/>
                      <a:cs typeface="+mn-cs"/>
                    </a:rPr>
                    <a:t>Embedding</a:t>
                  </a:r>
                  <a:endParaRPr lang="en-CA" sz="1200"/>
                </a:p>
              </p:txBody>
            </p:sp>
            <p:sp>
              <p:nvSpPr>
                <p:cNvPr id="109" name="Rectangle: Rounded Corners 108">
                  <a:extLst>
                    <a:ext uri="{FF2B5EF4-FFF2-40B4-BE49-F238E27FC236}">
                      <a16:creationId xmlns:a16="http://schemas.microsoft.com/office/drawing/2014/main" id="{2992BF38-F021-DEE4-BD5C-80593A2CE573}"/>
                    </a:ext>
                  </a:extLst>
                </p:cNvPr>
                <p:cNvSpPr>
                  <a:spLocks noChangeAspect="1"/>
                </p:cNvSpPr>
                <p:nvPr/>
              </p:nvSpPr>
              <p:spPr>
                <a:xfrm>
                  <a:off x="8517104" y="805089"/>
                  <a:ext cx="981931" cy="32260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rgbClr val="555555"/>
                      </a:solidFill>
                      <a:latin typeface="+mn-lt"/>
                      <a:ea typeface="+mn-ea"/>
                      <a:cs typeface="+mn-cs"/>
                    </a:rPr>
                    <a:t>Output</a:t>
                  </a:r>
                  <a:endParaRPr lang="en-CA" sz="1200" dirty="0"/>
                </a:p>
              </p:txBody>
            </p:sp>
            <p:cxnSp>
              <p:nvCxnSpPr>
                <p:cNvPr id="110" name="Straight Arrow Connector 109">
                  <a:extLst>
                    <a:ext uri="{FF2B5EF4-FFF2-40B4-BE49-F238E27FC236}">
                      <a16:creationId xmlns:a16="http://schemas.microsoft.com/office/drawing/2014/main" id="{9075D4EF-0917-5766-AE66-B27962E05356}"/>
                    </a:ext>
                  </a:extLst>
                </p:cNvPr>
                <p:cNvCxnSpPr>
                  <a:cxnSpLocks noChangeAspect="1"/>
                  <a:stCxn id="107" idx="0"/>
                  <a:endCxn id="108" idx="2"/>
                </p:cNvCxnSpPr>
                <p:nvPr/>
              </p:nvCxnSpPr>
              <p:spPr>
                <a:xfrm flipV="1">
                  <a:off x="9037620" y="6096017"/>
                  <a:ext cx="6396" cy="16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Rectangle: Rounded Corners 110">
                  <a:extLst>
                    <a:ext uri="{FF2B5EF4-FFF2-40B4-BE49-F238E27FC236}">
                      <a16:creationId xmlns:a16="http://schemas.microsoft.com/office/drawing/2014/main" id="{F87A918A-38D0-303C-3B04-403A95557734}"/>
                    </a:ext>
                  </a:extLst>
                </p:cNvPr>
                <p:cNvSpPr>
                  <a:spLocks noChangeAspect="1"/>
                </p:cNvSpPr>
                <p:nvPr/>
              </p:nvSpPr>
              <p:spPr>
                <a:xfrm>
                  <a:off x="8517430" y="308654"/>
                  <a:ext cx="950431" cy="3122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2</a:t>
                  </a:r>
                  <a:endParaRPr lang="en-CA" sz="1200">
                    <a:solidFill>
                      <a:schemeClr val="tx1"/>
                    </a:solidFill>
                  </a:endParaRPr>
                </a:p>
              </p:txBody>
            </p:sp>
            <p:cxnSp>
              <p:nvCxnSpPr>
                <p:cNvPr id="112" name="Straight Arrow Connector 111">
                  <a:extLst>
                    <a:ext uri="{FF2B5EF4-FFF2-40B4-BE49-F238E27FC236}">
                      <a16:creationId xmlns:a16="http://schemas.microsoft.com/office/drawing/2014/main" id="{2810A646-D003-A0B8-6765-BA81CACECC20}"/>
                    </a:ext>
                  </a:extLst>
                </p:cNvPr>
                <p:cNvCxnSpPr>
                  <a:cxnSpLocks noChangeAspect="1"/>
                  <a:stCxn id="109" idx="0"/>
                  <a:endCxn id="111" idx="2"/>
                </p:cNvCxnSpPr>
                <p:nvPr/>
              </p:nvCxnSpPr>
              <p:spPr>
                <a:xfrm flipH="1" flipV="1">
                  <a:off x="8992646" y="620912"/>
                  <a:ext cx="15424" cy="18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Plus Sign 112">
                  <a:extLst>
                    <a:ext uri="{FF2B5EF4-FFF2-40B4-BE49-F238E27FC236}">
                      <a16:creationId xmlns:a16="http://schemas.microsoft.com/office/drawing/2014/main" id="{A8589E4A-CDA6-B421-561F-DD564730F6EF}"/>
                    </a:ext>
                  </a:extLst>
                </p:cNvPr>
                <p:cNvSpPr/>
                <p:nvPr/>
              </p:nvSpPr>
              <p:spPr>
                <a:xfrm>
                  <a:off x="8933829" y="1229353"/>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4" name="Straight Arrow Connector 113">
                  <a:extLst>
                    <a:ext uri="{FF2B5EF4-FFF2-40B4-BE49-F238E27FC236}">
                      <a16:creationId xmlns:a16="http://schemas.microsoft.com/office/drawing/2014/main" id="{AF7E867D-3FBD-6FFA-1E04-E5B5CDCF8086}"/>
                    </a:ext>
                  </a:extLst>
                </p:cNvPr>
                <p:cNvCxnSpPr>
                  <a:cxnSpLocks noChangeAspect="1"/>
                  <a:stCxn id="113" idx="3"/>
                  <a:endCxn id="109" idx="2"/>
                </p:cNvCxnSpPr>
                <p:nvPr/>
              </p:nvCxnSpPr>
              <p:spPr>
                <a:xfrm flipH="1" flipV="1">
                  <a:off x="9008070" y="1127697"/>
                  <a:ext cx="2989" cy="123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51B27079-8B6C-1BAA-46BB-354B63D04115}"/>
                    </a:ext>
                  </a:extLst>
                </p:cNvPr>
                <p:cNvSpPr txBox="1"/>
                <p:nvPr/>
              </p:nvSpPr>
              <p:spPr>
                <a:xfrm>
                  <a:off x="8775252" y="2389006"/>
                  <a:ext cx="1095584" cy="646331"/>
                </a:xfrm>
                <a:prstGeom prst="rect">
                  <a:avLst/>
                </a:prstGeom>
                <a:noFill/>
              </p:spPr>
              <p:txBody>
                <a:bodyPr wrap="square" rtlCol="0">
                  <a:spAutoFit/>
                </a:bodyPr>
                <a:lstStyle/>
                <a:p>
                  <a:pPr defTabSz="549189">
                    <a:spcAft>
                      <a:spcPts val="462"/>
                    </a:spcAft>
                  </a:pPr>
                  <a:r>
                    <a:rPr lang="en-US" sz="2162" kern="1200" dirty="0">
                      <a:solidFill>
                        <a:schemeClr val="tx1"/>
                      </a:solidFill>
                      <a:latin typeface="+mn-lt"/>
                      <a:ea typeface="+mn-ea"/>
                      <a:cs typeface="+mn-cs"/>
                    </a:rPr>
                    <a:t>…</a:t>
                  </a:r>
                  <a:endParaRPr lang="en-CA" sz="1000" dirty="0"/>
                </a:p>
              </p:txBody>
            </p:sp>
            <p:cxnSp>
              <p:nvCxnSpPr>
                <p:cNvPr id="120" name="Straight Arrow Connector 119">
                  <a:extLst>
                    <a:ext uri="{FF2B5EF4-FFF2-40B4-BE49-F238E27FC236}">
                      <a16:creationId xmlns:a16="http://schemas.microsoft.com/office/drawing/2014/main" id="{1A5AAC29-DF87-DC75-1CDC-85D09BC22378}"/>
                    </a:ext>
                  </a:extLst>
                </p:cNvPr>
                <p:cNvCxnSpPr>
                  <a:cxnSpLocks/>
                  <a:stCxn id="108" idx="0"/>
                  <a:endCxn id="124" idx="1"/>
                </p:cNvCxnSpPr>
                <p:nvPr/>
              </p:nvCxnSpPr>
              <p:spPr>
                <a:xfrm flipH="1" flipV="1">
                  <a:off x="9039010" y="5180042"/>
                  <a:ext cx="5006" cy="652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A2FC578E-1582-5E52-D873-54EEBE31E445}"/>
                    </a:ext>
                  </a:extLst>
                </p:cNvPr>
                <p:cNvCxnSpPr>
                  <a:cxnSpLocks/>
                  <a:stCxn id="108" idx="0"/>
                </p:cNvCxnSpPr>
                <p:nvPr/>
              </p:nvCxnSpPr>
              <p:spPr>
                <a:xfrm rot="16200000" flipV="1">
                  <a:off x="8535851" y="5324814"/>
                  <a:ext cx="231710" cy="7846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F10C0052-8CC8-BB9E-86EE-84CEF4FE3D0F}"/>
                    </a:ext>
                  </a:extLst>
                </p:cNvPr>
                <p:cNvCxnSpPr>
                  <a:cxnSpLocks/>
                  <a:endCxn id="123" idx="1"/>
                </p:cNvCxnSpPr>
                <p:nvPr/>
              </p:nvCxnSpPr>
              <p:spPr>
                <a:xfrm rot="5400000" flipH="1" flipV="1">
                  <a:off x="8552196" y="4165118"/>
                  <a:ext cx="194101" cy="7687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Plus Sign 122">
                  <a:extLst>
                    <a:ext uri="{FF2B5EF4-FFF2-40B4-BE49-F238E27FC236}">
                      <a16:creationId xmlns:a16="http://schemas.microsoft.com/office/drawing/2014/main" id="{5085DB2C-0FC3-CB79-25AF-55244F4A99A9}"/>
                    </a:ext>
                  </a:extLst>
                </p:cNvPr>
                <p:cNvSpPr/>
                <p:nvPr/>
              </p:nvSpPr>
              <p:spPr>
                <a:xfrm>
                  <a:off x="8971630" y="4352624"/>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Plus Sign 123">
                  <a:extLst>
                    <a:ext uri="{FF2B5EF4-FFF2-40B4-BE49-F238E27FC236}">
                      <a16:creationId xmlns:a16="http://schemas.microsoft.com/office/drawing/2014/main" id="{5CBD4560-E48E-A1EA-456A-FBB3BB2E2B93}"/>
                    </a:ext>
                  </a:extLst>
                </p:cNvPr>
                <p:cNvSpPr/>
                <p:nvPr/>
              </p:nvSpPr>
              <p:spPr>
                <a:xfrm>
                  <a:off x="8977030" y="5080235"/>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5" name="Connector: Elbow 124">
                  <a:extLst>
                    <a:ext uri="{FF2B5EF4-FFF2-40B4-BE49-F238E27FC236}">
                      <a16:creationId xmlns:a16="http://schemas.microsoft.com/office/drawing/2014/main" id="{4E7232E9-45E3-8FF8-C3F7-A6FEE5D33CE2}"/>
                    </a:ext>
                  </a:extLst>
                </p:cNvPr>
                <p:cNvCxnSpPr>
                  <a:cxnSpLocks/>
                  <a:endCxn id="124" idx="1"/>
                </p:cNvCxnSpPr>
                <p:nvPr/>
              </p:nvCxnSpPr>
              <p:spPr>
                <a:xfrm rot="5400000" flipH="1" flipV="1">
                  <a:off x="8571422" y="4868015"/>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429B470-DB2B-DAFB-C1F5-DD8FE414E75B}"/>
                    </a:ext>
                  </a:extLst>
                </p:cNvPr>
                <p:cNvCxnSpPr>
                  <a:cxnSpLocks/>
                  <a:stCxn id="124" idx="3"/>
                  <a:endCxn id="123" idx="1"/>
                </p:cNvCxnSpPr>
                <p:nvPr/>
              </p:nvCxnSpPr>
              <p:spPr>
                <a:xfrm flipH="1" flipV="1">
                  <a:off x="9033610" y="4452431"/>
                  <a:ext cx="5400" cy="64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E9177B4-45D5-78AF-0446-2283CED256B9}"/>
                    </a:ext>
                  </a:extLst>
                </p:cNvPr>
                <p:cNvCxnSpPr>
                  <a:cxnSpLocks/>
                  <a:stCxn id="124" idx="3"/>
                </p:cNvCxnSpPr>
                <p:nvPr/>
              </p:nvCxnSpPr>
              <p:spPr>
                <a:xfrm rot="16200000" flipV="1">
                  <a:off x="8561883" y="4618359"/>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BB7E8EC6-5780-A8DD-2F88-AAD1C8EF132E}"/>
                    </a:ext>
                  </a:extLst>
                </p:cNvPr>
                <p:cNvCxnSpPr>
                  <a:cxnSpLocks/>
                  <a:stCxn id="123" idx="3"/>
                </p:cNvCxnSpPr>
                <p:nvPr/>
              </p:nvCxnSpPr>
              <p:spPr>
                <a:xfrm rot="16200000" flipV="1">
                  <a:off x="8530743" y="3865008"/>
                  <a:ext cx="222602" cy="7831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E58F4912-DE7D-65C3-2AA4-767C2F58A27D}"/>
                    </a:ext>
                  </a:extLst>
                </p:cNvPr>
                <p:cNvCxnSpPr>
                  <a:cxnSpLocks/>
                  <a:endCxn id="137" idx="1"/>
                </p:cNvCxnSpPr>
                <p:nvPr/>
              </p:nvCxnSpPr>
              <p:spPr>
                <a:xfrm rot="5400000" flipH="1" flipV="1">
                  <a:off x="8554457" y="2707373"/>
                  <a:ext cx="184670" cy="7816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Plus Sign 131">
                  <a:extLst>
                    <a:ext uri="{FF2B5EF4-FFF2-40B4-BE49-F238E27FC236}">
                      <a16:creationId xmlns:a16="http://schemas.microsoft.com/office/drawing/2014/main" id="{1E18DC2B-5109-C5DF-F58B-5FDE20686C3B}"/>
                    </a:ext>
                  </a:extLst>
                </p:cNvPr>
                <p:cNvSpPr/>
                <p:nvPr/>
              </p:nvSpPr>
              <p:spPr>
                <a:xfrm>
                  <a:off x="8968113" y="362423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3" name="Connector: Elbow 132">
                  <a:extLst>
                    <a:ext uri="{FF2B5EF4-FFF2-40B4-BE49-F238E27FC236}">
                      <a16:creationId xmlns:a16="http://schemas.microsoft.com/office/drawing/2014/main" id="{3258EDAE-DBE7-F687-DD81-C1C4A2644381}"/>
                    </a:ext>
                  </a:extLst>
                </p:cNvPr>
                <p:cNvCxnSpPr>
                  <a:cxnSpLocks/>
                  <a:endCxn id="132" idx="1"/>
                </p:cNvCxnSpPr>
                <p:nvPr/>
              </p:nvCxnSpPr>
              <p:spPr>
                <a:xfrm rot="5400000" flipH="1" flipV="1">
                  <a:off x="8562505" y="3412018"/>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297146D-7593-B7BF-2521-F5309C3999EE}"/>
                    </a:ext>
                  </a:extLst>
                </p:cNvPr>
                <p:cNvCxnSpPr>
                  <a:cxnSpLocks/>
                  <a:stCxn id="132" idx="3"/>
                  <a:endCxn id="137" idx="1"/>
                </p:cNvCxnSpPr>
                <p:nvPr/>
              </p:nvCxnSpPr>
              <p:spPr>
                <a:xfrm flipV="1">
                  <a:off x="9030093" y="3005865"/>
                  <a:ext cx="7527" cy="633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4A213459-A2E0-07E9-6D18-D39E27360ADF}"/>
                    </a:ext>
                  </a:extLst>
                </p:cNvPr>
                <p:cNvCxnSpPr>
                  <a:cxnSpLocks/>
                  <a:stCxn id="132" idx="3"/>
                </p:cNvCxnSpPr>
                <p:nvPr/>
              </p:nvCxnSpPr>
              <p:spPr>
                <a:xfrm rot="16200000" flipV="1">
                  <a:off x="8552966" y="3162362"/>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98F1F79-B839-7831-EE5B-B0DA4B6EA92D}"/>
                    </a:ext>
                  </a:extLst>
                </p:cNvPr>
                <p:cNvCxnSpPr>
                  <a:cxnSpLocks/>
                  <a:stCxn id="123" idx="3"/>
                  <a:endCxn id="132" idx="1"/>
                </p:cNvCxnSpPr>
                <p:nvPr/>
              </p:nvCxnSpPr>
              <p:spPr>
                <a:xfrm flipH="1" flipV="1">
                  <a:off x="9030093" y="3724045"/>
                  <a:ext cx="3517" cy="64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Plus Sign 136">
                  <a:extLst>
                    <a:ext uri="{FF2B5EF4-FFF2-40B4-BE49-F238E27FC236}">
                      <a16:creationId xmlns:a16="http://schemas.microsoft.com/office/drawing/2014/main" id="{D2FB0E46-BA41-8B05-4CF2-E025BE85DA7F}"/>
                    </a:ext>
                  </a:extLst>
                </p:cNvPr>
                <p:cNvSpPr/>
                <p:nvPr/>
              </p:nvSpPr>
              <p:spPr>
                <a:xfrm>
                  <a:off x="8975640" y="290605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0" name="Plus Sign 139">
                  <a:extLst>
                    <a:ext uri="{FF2B5EF4-FFF2-40B4-BE49-F238E27FC236}">
                      <a16:creationId xmlns:a16="http://schemas.microsoft.com/office/drawing/2014/main" id="{D31DED66-9043-CBF8-CF42-B9CC5C9ED868}"/>
                    </a:ext>
                  </a:extLst>
                </p:cNvPr>
                <p:cNvSpPr/>
                <p:nvPr/>
              </p:nvSpPr>
              <p:spPr>
                <a:xfrm>
                  <a:off x="8968113" y="1947916"/>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1" name="Connector: Elbow 140">
                  <a:extLst>
                    <a:ext uri="{FF2B5EF4-FFF2-40B4-BE49-F238E27FC236}">
                      <a16:creationId xmlns:a16="http://schemas.microsoft.com/office/drawing/2014/main" id="{A2AEA415-99AB-B386-7E11-C2980F4E5615}"/>
                    </a:ext>
                  </a:extLst>
                </p:cNvPr>
                <p:cNvCxnSpPr>
                  <a:cxnSpLocks/>
                  <a:endCxn id="140" idx="1"/>
                </p:cNvCxnSpPr>
                <p:nvPr/>
              </p:nvCxnSpPr>
              <p:spPr>
                <a:xfrm rot="5400000" flipH="1" flipV="1">
                  <a:off x="8562505" y="1735696"/>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EE331CFB-A41D-2A2A-791A-C00D0FA7F17C}"/>
                    </a:ext>
                  </a:extLst>
                </p:cNvPr>
                <p:cNvCxnSpPr>
                  <a:cxnSpLocks/>
                  <a:stCxn id="140" idx="3"/>
                </p:cNvCxnSpPr>
                <p:nvPr/>
              </p:nvCxnSpPr>
              <p:spPr>
                <a:xfrm rot="16200000" flipV="1">
                  <a:off x="8552966" y="1486040"/>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E49F03DA-3057-0D79-EEFD-8FD6C15F8B72}"/>
                    </a:ext>
                  </a:extLst>
                </p:cNvPr>
                <p:cNvCxnSpPr>
                  <a:cxnSpLocks/>
                </p:cNvCxnSpPr>
                <p:nvPr/>
              </p:nvCxnSpPr>
              <p:spPr>
                <a:xfrm rot="16200000" flipV="1">
                  <a:off x="8541455" y="2177974"/>
                  <a:ext cx="189074" cy="771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5B215889-858F-762D-83A0-094B45F7CC2A}"/>
                    </a:ext>
                  </a:extLst>
                </p:cNvPr>
                <p:cNvCxnSpPr>
                  <a:cxnSpLocks/>
                  <a:endCxn id="113" idx="1"/>
                </p:cNvCxnSpPr>
                <p:nvPr/>
              </p:nvCxnSpPr>
              <p:spPr>
                <a:xfrm rot="5400000" flipH="1" flipV="1">
                  <a:off x="8561258" y="1064414"/>
                  <a:ext cx="144506" cy="7550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26D6919D-218F-7FE4-EA58-C36BEEE4AFB1}"/>
                    </a:ext>
                  </a:extLst>
                </p:cNvPr>
                <p:cNvCxnSpPr>
                  <a:cxnSpLocks/>
                  <a:stCxn id="140" idx="3"/>
                  <a:endCxn id="113" idx="1"/>
                </p:cNvCxnSpPr>
                <p:nvPr/>
              </p:nvCxnSpPr>
              <p:spPr>
                <a:xfrm flipH="1" flipV="1">
                  <a:off x="9011058" y="1369707"/>
                  <a:ext cx="19035" cy="59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E58484DD-418F-092E-4E26-98FE60939726}"/>
                    </a:ext>
                  </a:extLst>
                </p:cNvPr>
                <p:cNvCxnSpPr>
                  <a:cxnSpLocks/>
                  <a:endCxn id="140" idx="1"/>
                </p:cNvCxnSpPr>
                <p:nvPr/>
              </p:nvCxnSpPr>
              <p:spPr>
                <a:xfrm flipV="1">
                  <a:off x="9021506" y="2047723"/>
                  <a:ext cx="8587" cy="6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6C82FD9-B55E-26CF-C976-981AA4917D0F}"/>
                  </a:ext>
                </a:extLst>
              </p:cNvPr>
              <p:cNvGrpSpPr/>
              <p:nvPr/>
            </p:nvGrpSpPr>
            <p:grpSpPr>
              <a:xfrm>
                <a:off x="6371616" y="207310"/>
                <a:ext cx="1608963" cy="6280628"/>
                <a:chOff x="8250477" y="308654"/>
                <a:chExt cx="1608963" cy="6280628"/>
              </a:xfrm>
            </p:grpSpPr>
            <p:sp>
              <p:nvSpPr>
                <p:cNvPr id="67" name="Rectangle: Rounded Corners 66">
                  <a:extLst>
                    <a:ext uri="{FF2B5EF4-FFF2-40B4-BE49-F238E27FC236}">
                      <a16:creationId xmlns:a16="http://schemas.microsoft.com/office/drawing/2014/main" id="{524F8595-649A-7FB2-2021-DBCFAB5EEAC4}"/>
                    </a:ext>
                  </a:extLst>
                </p:cNvPr>
                <p:cNvSpPr>
                  <a:spLocks noChangeAspect="1"/>
                </p:cNvSpPr>
                <p:nvPr/>
              </p:nvSpPr>
              <p:spPr>
                <a:xfrm>
                  <a:off x="8535685" y="6258865"/>
                  <a:ext cx="1003870" cy="33041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2</a:t>
                  </a:r>
                  <a:endParaRPr lang="en-CA" sz="1200">
                    <a:solidFill>
                      <a:schemeClr val="tx1"/>
                    </a:solidFill>
                  </a:endParaRPr>
                </a:p>
              </p:txBody>
            </p:sp>
            <p:sp>
              <p:nvSpPr>
                <p:cNvPr id="68" name="Rectangle: Rounded Corners 67">
                  <a:extLst>
                    <a:ext uri="{FF2B5EF4-FFF2-40B4-BE49-F238E27FC236}">
                      <a16:creationId xmlns:a16="http://schemas.microsoft.com/office/drawing/2014/main" id="{3B505D87-61CF-A16A-1489-3B705FE2C38E}"/>
                    </a:ext>
                  </a:extLst>
                </p:cNvPr>
                <p:cNvSpPr>
                  <a:spLocks noChangeAspect="1"/>
                </p:cNvSpPr>
                <p:nvPr/>
              </p:nvSpPr>
              <p:spPr>
                <a:xfrm>
                  <a:off x="8409325" y="5832980"/>
                  <a:ext cx="1269382" cy="26303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rgbClr val="555555"/>
                      </a:solidFill>
                      <a:latin typeface="+mn-lt"/>
                      <a:ea typeface="+mn-ea"/>
                      <a:cs typeface="+mn-cs"/>
                    </a:rPr>
                    <a:t>Embedding</a:t>
                  </a:r>
                  <a:endParaRPr lang="en-CA" sz="1200"/>
                </a:p>
              </p:txBody>
            </p:sp>
            <p:sp>
              <p:nvSpPr>
                <p:cNvPr id="69" name="Rectangle: Rounded Corners 68">
                  <a:extLst>
                    <a:ext uri="{FF2B5EF4-FFF2-40B4-BE49-F238E27FC236}">
                      <a16:creationId xmlns:a16="http://schemas.microsoft.com/office/drawing/2014/main" id="{3B91360E-0CC0-E6CF-8235-E80029A045EA}"/>
                    </a:ext>
                  </a:extLst>
                </p:cNvPr>
                <p:cNvSpPr>
                  <a:spLocks noChangeAspect="1"/>
                </p:cNvSpPr>
                <p:nvPr/>
              </p:nvSpPr>
              <p:spPr>
                <a:xfrm>
                  <a:off x="8541984" y="805089"/>
                  <a:ext cx="963603" cy="31658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rgbClr val="555555"/>
                      </a:solidFill>
                      <a:latin typeface="+mn-lt"/>
                      <a:ea typeface="+mn-ea"/>
                      <a:cs typeface="+mn-cs"/>
                    </a:rPr>
                    <a:t>Output</a:t>
                  </a:r>
                  <a:endParaRPr lang="en-CA" sz="1200" dirty="0"/>
                </a:p>
              </p:txBody>
            </p:sp>
            <p:cxnSp>
              <p:nvCxnSpPr>
                <p:cNvPr id="70" name="Straight Arrow Connector 69">
                  <a:extLst>
                    <a:ext uri="{FF2B5EF4-FFF2-40B4-BE49-F238E27FC236}">
                      <a16:creationId xmlns:a16="http://schemas.microsoft.com/office/drawing/2014/main" id="{0F7C76E1-03C8-A3E6-13C3-007A4A3A43C7}"/>
                    </a:ext>
                  </a:extLst>
                </p:cNvPr>
                <p:cNvCxnSpPr>
                  <a:cxnSpLocks noChangeAspect="1"/>
                  <a:stCxn id="67" idx="0"/>
                  <a:endCxn id="68" idx="2"/>
                </p:cNvCxnSpPr>
                <p:nvPr/>
              </p:nvCxnSpPr>
              <p:spPr>
                <a:xfrm flipV="1">
                  <a:off x="9037620" y="6096017"/>
                  <a:ext cx="6396" cy="16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Rounded Corners 70">
                  <a:extLst>
                    <a:ext uri="{FF2B5EF4-FFF2-40B4-BE49-F238E27FC236}">
                      <a16:creationId xmlns:a16="http://schemas.microsoft.com/office/drawing/2014/main" id="{DCECC014-F1D0-9379-8555-07C0A58B66FE}"/>
                    </a:ext>
                  </a:extLst>
                </p:cNvPr>
                <p:cNvSpPr>
                  <a:spLocks noChangeAspect="1"/>
                </p:cNvSpPr>
                <p:nvPr/>
              </p:nvSpPr>
              <p:spPr>
                <a:xfrm>
                  <a:off x="8517430" y="308654"/>
                  <a:ext cx="950431" cy="3122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3</a:t>
                  </a:r>
                  <a:endParaRPr lang="en-CA" sz="1200">
                    <a:solidFill>
                      <a:schemeClr val="tx1"/>
                    </a:solidFill>
                  </a:endParaRPr>
                </a:p>
              </p:txBody>
            </p:sp>
            <p:cxnSp>
              <p:nvCxnSpPr>
                <p:cNvPr id="72" name="Straight Arrow Connector 71">
                  <a:extLst>
                    <a:ext uri="{FF2B5EF4-FFF2-40B4-BE49-F238E27FC236}">
                      <a16:creationId xmlns:a16="http://schemas.microsoft.com/office/drawing/2014/main" id="{43716980-9847-991C-ADD1-44E7408D021F}"/>
                    </a:ext>
                  </a:extLst>
                </p:cNvPr>
                <p:cNvCxnSpPr>
                  <a:cxnSpLocks noChangeAspect="1"/>
                  <a:stCxn id="69" idx="0"/>
                  <a:endCxn id="71" idx="2"/>
                </p:cNvCxnSpPr>
                <p:nvPr/>
              </p:nvCxnSpPr>
              <p:spPr>
                <a:xfrm flipH="1" flipV="1">
                  <a:off x="8992646" y="620912"/>
                  <a:ext cx="31140" cy="18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Plus Sign 72">
                  <a:extLst>
                    <a:ext uri="{FF2B5EF4-FFF2-40B4-BE49-F238E27FC236}">
                      <a16:creationId xmlns:a16="http://schemas.microsoft.com/office/drawing/2014/main" id="{04B72FD7-84EA-03A5-377C-3301D5E7E2DE}"/>
                    </a:ext>
                  </a:extLst>
                </p:cNvPr>
                <p:cNvSpPr/>
                <p:nvPr/>
              </p:nvSpPr>
              <p:spPr>
                <a:xfrm>
                  <a:off x="8933829" y="1229353"/>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4" name="Straight Arrow Connector 73">
                  <a:extLst>
                    <a:ext uri="{FF2B5EF4-FFF2-40B4-BE49-F238E27FC236}">
                      <a16:creationId xmlns:a16="http://schemas.microsoft.com/office/drawing/2014/main" id="{97778DF3-3B5B-3D6F-BDE5-EF24ABDDB9BF}"/>
                    </a:ext>
                  </a:extLst>
                </p:cNvPr>
                <p:cNvCxnSpPr>
                  <a:cxnSpLocks noChangeAspect="1"/>
                  <a:stCxn id="73" idx="3"/>
                  <a:endCxn id="69" idx="2"/>
                </p:cNvCxnSpPr>
                <p:nvPr/>
              </p:nvCxnSpPr>
              <p:spPr>
                <a:xfrm flipV="1">
                  <a:off x="9011058" y="1121675"/>
                  <a:ext cx="12728" cy="129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172DCE5-5332-9771-8EB7-5FCEBB5226E9}"/>
                    </a:ext>
                  </a:extLst>
                </p:cNvPr>
                <p:cNvSpPr txBox="1"/>
                <p:nvPr/>
              </p:nvSpPr>
              <p:spPr>
                <a:xfrm>
                  <a:off x="8763856" y="2395234"/>
                  <a:ext cx="1095584" cy="646331"/>
                </a:xfrm>
                <a:prstGeom prst="rect">
                  <a:avLst/>
                </a:prstGeom>
                <a:noFill/>
              </p:spPr>
              <p:txBody>
                <a:bodyPr wrap="square" rtlCol="0">
                  <a:spAutoFit/>
                </a:bodyPr>
                <a:lstStyle/>
                <a:p>
                  <a:pPr defTabSz="549189">
                    <a:spcAft>
                      <a:spcPts val="462"/>
                    </a:spcAft>
                  </a:pPr>
                  <a:r>
                    <a:rPr lang="en-US" sz="2162" kern="1200" dirty="0">
                      <a:solidFill>
                        <a:schemeClr val="tx1"/>
                      </a:solidFill>
                      <a:latin typeface="+mn-lt"/>
                      <a:ea typeface="+mn-ea"/>
                      <a:cs typeface="+mn-cs"/>
                    </a:rPr>
                    <a:t>…</a:t>
                  </a:r>
                  <a:endParaRPr lang="en-CA" sz="1000" dirty="0"/>
                </a:p>
              </p:txBody>
            </p:sp>
            <p:cxnSp>
              <p:nvCxnSpPr>
                <p:cNvPr id="80" name="Straight Arrow Connector 79">
                  <a:extLst>
                    <a:ext uri="{FF2B5EF4-FFF2-40B4-BE49-F238E27FC236}">
                      <a16:creationId xmlns:a16="http://schemas.microsoft.com/office/drawing/2014/main" id="{5FA77484-D83C-3EC5-3974-20AEA9DC7A92}"/>
                    </a:ext>
                  </a:extLst>
                </p:cNvPr>
                <p:cNvCxnSpPr>
                  <a:cxnSpLocks/>
                  <a:stCxn id="68" idx="0"/>
                  <a:endCxn id="84" idx="1"/>
                </p:cNvCxnSpPr>
                <p:nvPr/>
              </p:nvCxnSpPr>
              <p:spPr>
                <a:xfrm flipH="1" flipV="1">
                  <a:off x="9039010" y="5180042"/>
                  <a:ext cx="5006" cy="652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0A790076-7982-2FAA-2C63-3C9F0EACF91F}"/>
                    </a:ext>
                  </a:extLst>
                </p:cNvPr>
                <p:cNvCxnSpPr>
                  <a:cxnSpLocks/>
                  <a:stCxn id="68" idx="0"/>
                </p:cNvCxnSpPr>
                <p:nvPr/>
              </p:nvCxnSpPr>
              <p:spPr>
                <a:xfrm rot="16200000" flipV="1">
                  <a:off x="8535851" y="5324814"/>
                  <a:ext cx="231710" cy="7846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472302C7-62B9-F660-445F-A507A62E3D01}"/>
                    </a:ext>
                  </a:extLst>
                </p:cNvPr>
                <p:cNvCxnSpPr>
                  <a:cxnSpLocks/>
                  <a:endCxn id="83" idx="1"/>
                </p:cNvCxnSpPr>
                <p:nvPr/>
              </p:nvCxnSpPr>
              <p:spPr>
                <a:xfrm rot="5400000" flipH="1" flipV="1">
                  <a:off x="8552196" y="4165118"/>
                  <a:ext cx="194101" cy="7687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Plus Sign 82">
                  <a:extLst>
                    <a:ext uri="{FF2B5EF4-FFF2-40B4-BE49-F238E27FC236}">
                      <a16:creationId xmlns:a16="http://schemas.microsoft.com/office/drawing/2014/main" id="{6F8CD182-5CC6-A23E-85DB-A0223240A34F}"/>
                    </a:ext>
                  </a:extLst>
                </p:cNvPr>
                <p:cNvSpPr/>
                <p:nvPr/>
              </p:nvSpPr>
              <p:spPr>
                <a:xfrm>
                  <a:off x="8971630" y="4352624"/>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Plus Sign 83">
                  <a:extLst>
                    <a:ext uri="{FF2B5EF4-FFF2-40B4-BE49-F238E27FC236}">
                      <a16:creationId xmlns:a16="http://schemas.microsoft.com/office/drawing/2014/main" id="{DF5A03C8-5443-5410-05D8-410124E18D25}"/>
                    </a:ext>
                  </a:extLst>
                </p:cNvPr>
                <p:cNvSpPr/>
                <p:nvPr/>
              </p:nvSpPr>
              <p:spPr>
                <a:xfrm>
                  <a:off x="8977030" y="5080235"/>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5" name="Connector: Elbow 84">
                  <a:extLst>
                    <a:ext uri="{FF2B5EF4-FFF2-40B4-BE49-F238E27FC236}">
                      <a16:creationId xmlns:a16="http://schemas.microsoft.com/office/drawing/2014/main" id="{FB98415B-1499-5ECE-356F-6A125762A88F}"/>
                    </a:ext>
                  </a:extLst>
                </p:cNvPr>
                <p:cNvCxnSpPr>
                  <a:cxnSpLocks/>
                  <a:endCxn id="84" idx="1"/>
                </p:cNvCxnSpPr>
                <p:nvPr/>
              </p:nvCxnSpPr>
              <p:spPr>
                <a:xfrm rot="5400000" flipH="1" flipV="1">
                  <a:off x="8571422" y="4868015"/>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5960513-A2FB-E295-BCCA-C2AF9C71CA4A}"/>
                    </a:ext>
                  </a:extLst>
                </p:cNvPr>
                <p:cNvCxnSpPr>
                  <a:cxnSpLocks/>
                  <a:stCxn id="84" idx="3"/>
                  <a:endCxn id="83" idx="1"/>
                </p:cNvCxnSpPr>
                <p:nvPr/>
              </p:nvCxnSpPr>
              <p:spPr>
                <a:xfrm flipH="1" flipV="1">
                  <a:off x="9033610" y="4452431"/>
                  <a:ext cx="5400" cy="64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1075BAE1-A984-C75B-9042-23084A52E10B}"/>
                    </a:ext>
                  </a:extLst>
                </p:cNvPr>
                <p:cNvCxnSpPr>
                  <a:cxnSpLocks/>
                  <a:stCxn id="84" idx="3"/>
                </p:cNvCxnSpPr>
                <p:nvPr/>
              </p:nvCxnSpPr>
              <p:spPr>
                <a:xfrm rot="16200000" flipV="1">
                  <a:off x="8561883" y="4618359"/>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7D009719-6B01-F611-5449-B1807F90CE29}"/>
                    </a:ext>
                  </a:extLst>
                </p:cNvPr>
                <p:cNvCxnSpPr>
                  <a:cxnSpLocks/>
                  <a:stCxn id="83" idx="3"/>
                </p:cNvCxnSpPr>
                <p:nvPr/>
              </p:nvCxnSpPr>
              <p:spPr>
                <a:xfrm rot="16200000" flipV="1">
                  <a:off x="8530743" y="3865008"/>
                  <a:ext cx="222602" cy="7831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20832A1B-97E5-99F3-A8AA-FF4368DB51BC}"/>
                    </a:ext>
                  </a:extLst>
                </p:cNvPr>
                <p:cNvCxnSpPr>
                  <a:cxnSpLocks/>
                  <a:endCxn id="97" idx="1"/>
                </p:cNvCxnSpPr>
                <p:nvPr/>
              </p:nvCxnSpPr>
              <p:spPr>
                <a:xfrm rot="5400000" flipH="1" flipV="1">
                  <a:off x="8554457" y="2707373"/>
                  <a:ext cx="184670" cy="7816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Plus Sign 91">
                  <a:extLst>
                    <a:ext uri="{FF2B5EF4-FFF2-40B4-BE49-F238E27FC236}">
                      <a16:creationId xmlns:a16="http://schemas.microsoft.com/office/drawing/2014/main" id="{9BD363D6-4F6C-4AD6-7502-4FADD02ECA28}"/>
                    </a:ext>
                  </a:extLst>
                </p:cNvPr>
                <p:cNvSpPr/>
                <p:nvPr/>
              </p:nvSpPr>
              <p:spPr>
                <a:xfrm>
                  <a:off x="8968113" y="362423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3" name="Connector: Elbow 92">
                  <a:extLst>
                    <a:ext uri="{FF2B5EF4-FFF2-40B4-BE49-F238E27FC236}">
                      <a16:creationId xmlns:a16="http://schemas.microsoft.com/office/drawing/2014/main" id="{BCB586F1-2FCD-D42F-E68D-C97A225DB0E3}"/>
                    </a:ext>
                  </a:extLst>
                </p:cNvPr>
                <p:cNvCxnSpPr>
                  <a:cxnSpLocks/>
                  <a:endCxn id="92" idx="1"/>
                </p:cNvCxnSpPr>
                <p:nvPr/>
              </p:nvCxnSpPr>
              <p:spPr>
                <a:xfrm rot="5400000" flipH="1" flipV="1">
                  <a:off x="8562505" y="3412018"/>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53E5F27-F34E-3C40-A03D-86ABA4C034F1}"/>
                    </a:ext>
                  </a:extLst>
                </p:cNvPr>
                <p:cNvCxnSpPr>
                  <a:cxnSpLocks/>
                  <a:stCxn id="92" idx="3"/>
                  <a:endCxn id="97" idx="1"/>
                </p:cNvCxnSpPr>
                <p:nvPr/>
              </p:nvCxnSpPr>
              <p:spPr>
                <a:xfrm flipV="1">
                  <a:off x="9030093" y="3005865"/>
                  <a:ext cx="7527" cy="633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7B83168F-5842-B417-FA64-3773E6E3F0F6}"/>
                    </a:ext>
                  </a:extLst>
                </p:cNvPr>
                <p:cNvCxnSpPr>
                  <a:cxnSpLocks/>
                  <a:stCxn id="92" idx="3"/>
                </p:cNvCxnSpPr>
                <p:nvPr/>
              </p:nvCxnSpPr>
              <p:spPr>
                <a:xfrm rot="16200000" flipV="1">
                  <a:off x="8552966" y="3162362"/>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9DF64D2-A030-78E7-9C19-F268E470222D}"/>
                    </a:ext>
                  </a:extLst>
                </p:cNvPr>
                <p:cNvCxnSpPr>
                  <a:cxnSpLocks/>
                  <a:stCxn id="83" idx="3"/>
                  <a:endCxn id="92" idx="1"/>
                </p:cNvCxnSpPr>
                <p:nvPr/>
              </p:nvCxnSpPr>
              <p:spPr>
                <a:xfrm flipH="1" flipV="1">
                  <a:off x="9030093" y="3724045"/>
                  <a:ext cx="3517" cy="64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Plus Sign 96">
                  <a:extLst>
                    <a:ext uri="{FF2B5EF4-FFF2-40B4-BE49-F238E27FC236}">
                      <a16:creationId xmlns:a16="http://schemas.microsoft.com/office/drawing/2014/main" id="{DCFD28F2-04A6-218A-706A-8500E393EBCF}"/>
                    </a:ext>
                  </a:extLst>
                </p:cNvPr>
                <p:cNvSpPr/>
                <p:nvPr/>
              </p:nvSpPr>
              <p:spPr>
                <a:xfrm>
                  <a:off x="8975640" y="290605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Plus Sign 99">
                  <a:extLst>
                    <a:ext uri="{FF2B5EF4-FFF2-40B4-BE49-F238E27FC236}">
                      <a16:creationId xmlns:a16="http://schemas.microsoft.com/office/drawing/2014/main" id="{7ED70742-A8EE-8935-5348-2625D309D5C2}"/>
                    </a:ext>
                  </a:extLst>
                </p:cNvPr>
                <p:cNvSpPr/>
                <p:nvPr/>
              </p:nvSpPr>
              <p:spPr>
                <a:xfrm>
                  <a:off x="8968113" y="1947916"/>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1" name="Connector: Elbow 100">
                  <a:extLst>
                    <a:ext uri="{FF2B5EF4-FFF2-40B4-BE49-F238E27FC236}">
                      <a16:creationId xmlns:a16="http://schemas.microsoft.com/office/drawing/2014/main" id="{A2C7E319-C10A-D464-66F4-3950D4C66426}"/>
                    </a:ext>
                  </a:extLst>
                </p:cNvPr>
                <p:cNvCxnSpPr>
                  <a:cxnSpLocks/>
                  <a:endCxn id="100" idx="1"/>
                </p:cNvCxnSpPr>
                <p:nvPr/>
              </p:nvCxnSpPr>
              <p:spPr>
                <a:xfrm rot="5400000" flipH="1" flipV="1">
                  <a:off x="8562505" y="1735696"/>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0DE6D471-8979-81D1-2BA1-EF551E6799B7}"/>
                    </a:ext>
                  </a:extLst>
                </p:cNvPr>
                <p:cNvCxnSpPr>
                  <a:cxnSpLocks/>
                  <a:stCxn id="100" idx="3"/>
                </p:cNvCxnSpPr>
                <p:nvPr/>
              </p:nvCxnSpPr>
              <p:spPr>
                <a:xfrm rot="16200000" flipV="1">
                  <a:off x="8552966" y="1486040"/>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07BA346D-AF1C-D5E9-5328-B979877BA90A}"/>
                    </a:ext>
                  </a:extLst>
                </p:cNvPr>
                <p:cNvCxnSpPr>
                  <a:cxnSpLocks/>
                </p:cNvCxnSpPr>
                <p:nvPr/>
              </p:nvCxnSpPr>
              <p:spPr>
                <a:xfrm rot="16200000" flipV="1">
                  <a:off x="8541455" y="2177974"/>
                  <a:ext cx="189074" cy="771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B1DC2D35-D006-8BB8-5A4C-0E898D385DE8}"/>
                    </a:ext>
                  </a:extLst>
                </p:cNvPr>
                <p:cNvCxnSpPr>
                  <a:cxnSpLocks/>
                  <a:endCxn id="73" idx="1"/>
                </p:cNvCxnSpPr>
                <p:nvPr/>
              </p:nvCxnSpPr>
              <p:spPr>
                <a:xfrm rot="5400000" flipH="1" flipV="1">
                  <a:off x="8561258" y="1064414"/>
                  <a:ext cx="144506" cy="7550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B6F7479-89F6-512F-1F48-843A3B3DB104}"/>
                    </a:ext>
                  </a:extLst>
                </p:cNvPr>
                <p:cNvCxnSpPr>
                  <a:cxnSpLocks/>
                  <a:stCxn id="100" idx="3"/>
                  <a:endCxn id="73" idx="1"/>
                </p:cNvCxnSpPr>
                <p:nvPr/>
              </p:nvCxnSpPr>
              <p:spPr>
                <a:xfrm flipH="1" flipV="1">
                  <a:off x="9011058" y="1369707"/>
                  <a:ext cx="19035" cy="59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306DB09-2F58-337D-01B1-37FA0CA7E4AA}"/>
                    </a:ext>
                  </a:extLst>
                </p:cNvPr>
                <p:cNvCxnSpPr>
                  <a:cxnSpLocks/>
                  <a:endCxn id="100" idx="1"/>
                </p:cNvCxnSpPr>
                <p:nvPr/>
              </p:nvCxnSpPr>
              <p:spPr>
                <a:xfrm flipV="1">
                  <a:off x="9021506" y="2047723"/>
                  <a:ext cx="8587" cy="6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A178D50B-8557-DCE3-4E3F-502BA4626587}"/>
                  </a:ext>
                </a:extLst>
              </p:cNvPr>
              <p:cNvGrpSpPr/>
              <p:nvPr/>
            </p:nvGrpSpPr>
            <p:grpSpPr>
              <a:xfrm>
                <a:off x="10484785" y="207310"/>
                <a:ext cx="1608963" cy="6280628"/>
                <a:chOff x="8250477" y="308654"/>
                <a:chExt cx="1608963" cy="6280628"/>
              </a:xfrm>
            </p:grpSpPr>
            <p:sp>
              <p:nvSpPr>
                <p:cNvPr id="25" name="Rectangle: Rounded Corners 24">
                  <a:extLst>
                    <a:ext uri="{FF2B5EF4-FFF2-40B4-BE49-F238E27FC236}">
                      <a16:creationId xmlns:a16="http://schemas.microsoft.com/office/drawing/2014/main" id="{27919059-E090-3DDF-49E3-2E2FC648644A}"/>
                    </a:ext>
                  </a:extLst>
                </p:cNvPr>
                <p:cNvSpPr>
                  <a:spLocks noChangeAspect="1"/>
                </p:cNvSpPr>
                <p:nvPr/>
              </p:nvSpPr>
              <p:spPr>
                <a:xfrm>
                  <a:off x="8535685" y="6258865"/>
                  <a:ext cx="1003870" cy="33041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N-1</a:t>
                  </a:r>
                  <a:endParaRPr lang="en-CA" sz="1200">
                    <a:solidFill>
                      <a:schemeClr val="tx1"/>
                    </a:solidFill>
                  </a:endParaRPr>
                </a:p>
              </p:txBody>
            </p:sp>
            <p:sp>
              <p:nvSpPr>
                <p:cNvPr id="26" name="Rectangle: Rounded Corners 25">
                  <a:extLst>
                    <a:ext uri="{FF2B5EF4-FFF2-40B4-BE49-F238E27FC236}">
                      <a16:creationId xmlns:a16="http://schemas.microsoft.com/office/drawing/2014/main" id="{1E7C705B-5942-2F79-A8E7-6076207DE251}"/>
                    </a:ext>
                  </a:extLst>
                </p:cNvPr>
                <p:cNvSpPr>
                  <a:spLocks noChangeAspect="1"/>
                </p:cNvSpPr>
                <p:nvPr/>
              </p:nvSpPr>
              <p:spPr>
                <a:xfrm>
                  <a:off x="8409325" y="5832980"/>
                  <a:ext cx="1269382" cy="26303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rgbClr val="555555"/>
                      </a:solidFill>
                      <a:latin typeface="+mn-lt"/>
                      <a:ea typeface="+mn-ea"/>
                      <a:cs typeface="+mn-cs"/>
                    </a:rPr>
                    <a:t>Embedding</a:t>
                  </a:r>
                  <a:endParaRPr lang="en-CA" sz="1200"/>
                </a:p>
              </p:txBody>
            </p:sp>
            <p:sp>
              <p:nvSpPr>
                <p:cNvPr id="27" name="Rectangle: Rounded Corners 26">
                  <a:extLst>
                    <a:ext uri="{FF2B5EF4-FFF2-40B4-BE49-F238E27FC236}">
                      <a16:creationId xmlns:a16="http://schemas.microsoft.com/office/drawing/2014/main" id="{0293BF65-6D63-630A-2189-DC73D57412CA}"/>
                    </a:ext>
                  </a:extLst>
                </p:cNvPr>
                <p:cNvSpPr>
                  <a:spLocks noChangeAspect="1"/>
                </p:cNvSpPr>
                <p:nvPr/>
              </p:nvSpPr>
              <p:spPr>
                <a:xfrm>
                  <a:off x="8528942" y="805089"/>
                  <a:ext cx="950432" cy="312259"/>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rgbClr val="555555"/>
                      </a:solidFill>
                      <a:latin typeface="+mn-lt"/>
                      <a:ea typeface="+mn-ea"/>
                      <a:cs typeface="+mn-cs"/>
                    </a:rPr>
                    <a:t>Output</a:t>
                  </a:r>
                  <a:endParaRPr lang="en-CA" sz="1200" dirty="0"/>
                </a:p>
              </p:txBody>
            </p:sp>
            <p:cxnSp>
              <p:nvCxnSpPr>
                <p:cNvPr id="28" name="Straight Arrow Connector 27">
                  <a:extLst>
                    <a:ext uri="{FF2B5EF4-FFF2-40B4-BE49-F238E27FC236}">
                      <a16:creationId xmlns:a16="http://schemas.microsoft.com/office/drawing/2014/main" id="{D8DE016D-48E1-CAEF-CE33-4EE919B8063B}"/>
                    </a:ext>
                  </a:extLst>
                </p:cNvPr>
                <p:cNvCxnSpPr>
                  <a:cxnSpLocks noChangeAspect="1"/>
                  <a:stCxn id="25" idx="0"/>
                  <a:endCxn id="26" idx="2"/>
                </p:cNvCxnSpPr>
                <p:nvPr/>
              </p:nvCxnSpPr>
              <p:spPr>
                <a:xfrm flipV="1">
                  <a:off x="9037620" y="6096017"/>
                  <a:ext cx="6396" cy="16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AC3C3028-2720-791C-F6CB-40707653231F}"/>
                    </a:ext>
                  </a:extLst>
                </p:cNvPr>
                <p:cNvSpPr>
                  <a:spLocks noChangeAspect="1"/>
                </p:cNvSpPr>
                <p:nvPr/>
              </p:nvSpPr>
              <p:spPr>
                <a:xfrm>
                  <a:off x="8523983" y="308654"/>
                  <a:ext cx="950431" cy="3122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N</a:t>
                  </a:r>
                  <a:endParaRPr lang="en-CA" sz="1200">
                    <a:solidFill>
                      <a:schemeClr val="tx1"/>
                    </a:solidFill>
                  </a:endParaRPr>
                </a:p>
              </p:txBody>
            </p:sp>
            <p:cxnSp>
              <p:nvCxnSpPr>
                <p:cNvPr id="32" name="Straight Arrow Connector 31">
                  <a:extLst>
                    <a:ext uri="{FF2B5EF4-FFF2-40B4-BE49-F238E27FC236}">
                      <a16:creationId xmlns:a16="http://schemas.microsoft.com/office/drawing/2014/main" id="{93CC6F60-45E8-4A32-C3DF-64EE4E58928F}"/>
                    </a:ext>
                  </a:extLst>
                </p:cNvPr>
                <p:cNvCxnSpPr>
                  <a:cxnSpLocks noChangeAspect="1"/>
                  <a:stCxn id="27" idx="0"/>
                  <a:endCxn id="30" idx="2"/>
                </p:cNvCxnSpPr>
                <p:nvPr/>
              </p:nvCxnSpPr>
              <p:spPr>
                <a:xfrm flipH="1" flipV="1">
                  <a:off x="8999199" y="620912"/>
                  <a:ext cx="4958" cy="18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Plus Sign 32">
                  <a:extLst>
                    <a:ext uri="{FF2B5EF4-FFF2-40B4-BE49-F238E27FC236}">
                      <a16:creationId xmlns:a16="http://schemas.microsoft.com/office/drawing/2014/main" id="{72378E0F-1D35-FF55-8492-ED1E633811BC}"/>
                    </a:ext>
                  </a:extLst>
                </p:cNvPr>
                <p:cNvSpPr/>
                <p:nvPr/>
              </p:nvSpPr>
              <p:spPr>
                <a:xfrm>
                  <a:off x="8933829" y="1229353"/>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4" name="Straight Arrow Connector 33">
                  <a:extLst>
                    <a:ext uri="{FF2B5EF4-FFF2-40B4-BE49-F238E27FC236}">
                      <a16:creationId xmlns:a16="http://schemas.microsoft.com/office/drawing/2014/main" id="{B350575C-2E7A-DEC2-0EE2-3B346996843D}"/>
                    </a:ext>
                  </a:extLst>
                </p:cNvPr>
                <p:cNvCxnSpPr>
                  <a:cxnSpLocks noChangeAspect="1"/>
                  <a:stCxn id="33" idx="3"/>
                  <a:endCxn id="27" idx="2"/>
                </p:cNvCxnSpPr>
                <p:nvPr/>
              </p:nvCxnSpPr>
              <p:spPr>
                <a:xfrm flipH="1" flipV="1">
                  <a:off x="9004157" y="1117348"/>
                  <a:ext cx="6901" cy="13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584FDED-1837-3FA9-0974-F64977F1C862}"/>
                    </a:ext>
                  </a:extLst>
                </p:cNvPr>
                <p:cNvSpPr txBox="1"/>
                <p:nvPr/>
              </p:nvSpPr>
              <p:spPr>
                <a:xfrm>
                  <a:off x="8763856" y="2395234"/>
                  <a:ext cx="1095584" cy="646331"/>
                </a:xfrm>
                <a:prstGeom prst="rect">
                  <a:avLst/>
                </a:prstGeom>
                <a:noFill/>
              </p:spPr>
              <p:txBody>
                <a:bodyPr wrap="square" rtlCol="0">
                  <a:spAutoFit/>
                </a:bodyPr>
                <a:lstStyle/>
                <a:p>
                  <a:pPr defTabSz="549189">
                    <a:spcAft>
                      <a:spcPts val="462"/>
                    </a:spcAft>
                  </a:pPr>
                  <a:r>
                    <a:rPr lang="en-US" sz="2162" kern="1200" dirty="0">
                      <a:solidFill>
                        <a:schemeClr val="tx1"/>
                      </a:solidFill>
                      <a:latin typeface="+mn-lt"/>
                      <a:ea typeface="+mn-ea"/>
                      <a:cs typeface="+mn-cs"/>
                    </a:rPr>
                    <a:t>…</a:t>
                  </a:r>
                  <a:endParaRPr lang="en-CA" sz="1000" dirty="0"/>
                </a:p>
              </p:txBody>
            </p:sp>
            <p:cxnSp>
              <p:nvCxnSpPr>
                <p:cNvPr id="40" name="Straight Arrow Connector 39">
                  <a:extLst>
                    <a:ext uri="{FF2B5EF4-FFF2-40B4-BE49-F238E27FC236}">
                      <a16:creationId xmlns:a16="http://schemas.microsoft.com/office/drawing/2014/main" id="{B8370495-E87F-C437-9D7E-248C39104E29}"/>
                    </a:ext>
                  </a:extLst>
                </p:cNvPr>
                <p:cNvCxnSpPr>
                  <a:cxnSpLocks/>
                  <a:stCxn id="26" idx="0"/>
                  <a:endCxn id="44" idx="1"/>
                </p:cNvCxnSpPr>
                <p:nvPr/>
              </p:nvCxnSpPr>
              <p:spPr>
                <a:xfrm flipH="1" flipV="1">
                  <a:off x="9039010" y="5180042"/>
                  <a:ext cx="5006" cy="652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15AB936C-CF73-5188-084B-927FEF6019B9}"/>
                    </a:ext>
                  </a:extLst>
                </p:cNvPr>
                <p:cNvCxnSpPr>
                  <a:cxnSpLocks/>
                  <a:stCxn id="26" idx="0"/>
                </p:cNvCxnSpPr>
                <p:nvPr/>
              </p:nvCxnSpPr>
              <p:spPr>
                <a:xfrm rot="16200000" flipV="1">
                  <a:off x="8535851" y="5324814"/>
                  <a:ext cx="231710" cy="7846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6AC1444-113B-ADEF-3D31-A8CB66AC2510}"/>
                    </a:ext>
                  </a:extLst>
                </p:cNvPr>
                <p:cNvCxnSpPr>
                  <a:cxnSpLocks/>
                  <a:endCxn id="43" idx="1"/>
                </p:cNvCxnSpPr>
                <p:nvPr/>
              </p:nvCxnSpPr>
              <p:spPr>
                <a:xfrm rot="5400000" flipH="1" flipV="1">
                  <a:off x="8552196" y="4165118"/>
                  <a:ext cx="194101" cy="7687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Plus Sign 42">
                  <a:extLst>
                    <a:ext uri="{FF2B5EF4-FFF2-40B4-BE49-F238E27FC236}">
                      <a16:creationId xmlns:a16="http://schemas.microsoft.com/office/drawing/2014/main" id="{B8E54224-A49C-FE51-F1AE-0431EBEC664A}"/>
                    </a:ext>
                  </a:extLst>
                </p:cNvPr>
                <p:cNvSpPr/>
                <p:nvPr/>
              </p:nvSpPr>
              <p:spPr>
                <a:xfrm>
                  <a:off x="8971630" y="4352624"/>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Plus Sign 43">
                  <a:extLst>
                    <a:ext uri="{FF2B5EF4-FFF2-40B4-BE49-F238E27FC236}">
                      <a16:creationId xmlns:a16="http://schemas.microsoft.com/office/drawing/2014/main" id="{EAEB5982-C1E4-5D1A-5FA6-95195251C259}"/>
                    </a:ext>
                  </a:extLst>
                </p:cNvPr>
                <p:cNvSpPr/>
                <p:nvPr/>
              </p:nvSpPr>
              <p:spPr>
                <a:xfrm>
                  <a:off x="8977030" y="5080235"/>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5" name="Connector: Elbow 44">
                  <a:extLst>
                    <a:ext uri="{FF2B5EF4-FFF2-40B4-BE49-F238E27FC236}">
                      <a16:creationId xmlns:a16="http://schemas.microsoft.com/office/drawing/2014/main" id="{87BFD747-617B-3F82-8661-521562A5B8DB}"/>
                    </a:ext>
                  </a:extLst>
                </p:cNvPr>
                <p:cNvCxnSpPr>
                  <a:cxnSpLocks/>
                  <a:endCxn id="44" idx="1"/>
                </p:cNvCxnSpPr>
                <p:nvPr/>
              </p:nvCxnSpPr>
              <p:spPr>
                <a:xfrm rot="5400000" flipH="1" flipV="1">
                  <a:off x="8571422" y="4868015"/>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C02F787-C66E-3DE7-C223-E43896F255EE}"/>
                    </a:ext>
                  </a:extLst>
                </p:cNvPr>
                <p:cNvCxnSpPr>
                  <a:cxnSpLocks/>
                  <a:stCxn id="44" idx="3"/>
                  <a:endCxn id="43" idx="1"/>
                </p:cNvCxnSpPr>
                <p:nvPr/>
              </p:nvCxnSpPr>
              <p:spPr>
                <a:xfrm flipH="1" flipV="1">
                  <a:off x="9033610" y="4452431"/>
                  <a:ext cx="5400" cy="64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4FDA9F07-E5FB-1C61-AF25-56EE8FABAAE8}"/>
                    </a:ext>
                  </a:extLst>
                </p:cNvPr>
                <p:cNvCxnSpPr>
                  <a:cxnSpLocks/>
                  <a:stCxn id="44" idx="3"/>
                </p:cNvCxnSpPr>
                <p:nvPr/>
              </p:nvCxnSpPr>
              <p:spPr>
                <a:xfrm rot="16200000" flipV="1">
                  <a:off x="8561883" y="4618359"/>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9F24BC24-0C57-F087-2EFB-E6D5159380B5}"/>
                    </a:ext>
                  </a:extLst>
                </p:cNvPr>
                <p:cNvCxnSpPr>
                  <a:cxnSpLocks/>
                  <a:stCxn id="43" idx="3"/>
                </p:cNvCxnSpPr>
                <p:nvPr/>
              </p:nvCxnSpPr>
              <p:spPr>
                <a:xfrm rot="16200000" flipV="1">
                  <a:off x="8530743" y="3865008"/>
                  <a:ext cx="222602" cy="7831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FD96CE00-45BD-41E2-A4CC-7B361DDED398}"/>
                    </a:ext>
                  </a:extLst>
                </p:cNvPr>
                <p:cNvCxnSpPr>
                  <a:cxnSpLocks/>
                  <a:endCxn id="57" idx="1"/>
                </p:cNvCxnSpPr>
                <p:nvPr/>
              </p:nvCxnSpPr>
              <p:spPr>
                <a:xfrm rot="5400000" flipH="1" flipV="1">
                  <a:off x="8554457" y="2707373"/>
                  <a:ext cx="184670" cy="7816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Plus Sign 51">
                  <a:extLst>
                    <a:ext uri="{FF2B5EF4-FFF2-40B4-BE49-F238E27FC236}">
                      <a16:creationId xmlns:a16="http://schemas.microsoft.com/office/drawing/2014/main" id="{956894DD-0AFA-AD53-A5F2-C8DF8D624671}"/>
                    </a:ext>
                  </a:extLst>
                </p:cNvPr>
                <p:cNvSpPr/>
                <p:nvPr/>
              </p:nvSpPr>
              <p:spPr>
                <a:xfrm>
                  <a:off x="8968113" y="362423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3" name="Connector: Elbow 52">
                  <a:extLst>
                    <a:ext uri="{FF2B5EF4-FFF2-40B4-BE49-F238E27FC236}">
                      <a16:creationId xmlns:a16="http://schemas.microsoft.com/office/drawing/2014/main" id="{7470EEB3-1A18-3A4C-E2A1-F46A6DE27561}"/>
                    </a:ext>
                  </a:extLst>
                </p:cNvPr>
                <p:cNvCxnSpPr>
                  <a:cxnSpLocks/>
                  <a:endCxn id="52" idx="1"/>
                </p:cNvCxnSpPr>
                <p:nvPr/>
              </p:nvCxnSpPr>
              <p:spPr>
                <a:xfrm rot="5400000" flipH="1" flipV="1">
                  <a:off x="8562505" y="3412018"/>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EC32F3C-6157-2F23-8C15-757A1ECB685B}"/>
                    </a:ext>
                  </a:extLst>
                </p:cNvPr>
                <p:cNvCxnSpPr>
                  <a:cxnSpLocks/>
                  <a:stCxn id="52" idx="3"/>
                  <a:endCxn id="57" idx="1"/>
                </p:cNvCxnSpPr>
                <p:nvPr/>
              </p:nvCxnSpPr>
              <p:spPr>
                <a:xfrm flipV="1">
                  <a:off x="9030093" y="3005865"/>
                  <a:ext cx="7527" cy="633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70432E18-49C0-8078-52C4-62D497E62FEE}"/>
                    </a:ext>
                  </a:extLst>
                </p:cNvPr>
                <p:cNvCxnSpPr>
                  <a:cxnSpLocks/>
                  <a:stCxn id="52" idx="3"/>
                </p:cNvCxnSpPr>
                <p:nvPr/>
              </p:nvCxnSpPr>
              <p:spPr>
                <a:xfrm rot="16200000" flipV="1">
                  <a:off x="8552966" y="3162362"/>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40C114E-CD8E-3C5B-9DCB-DBE8B58AC1BB}"/>
                    </a:ext>
                  </a:extLst>
                </p:cNvPr>
                <p:cNvCxnSpPr>
                  <a:cxnSpLocks/>
                  <a:stCxn id="43" idx="3"/>
                  <a:endCxn id="52" idx="1"/>
                </p:cNvCxnSpPr>
                <p:nvPr/>
              </p:nvCxnSpPr>
              <p:spPr>
                <a:xfrm flipH="1" flipV="1">
                  <a:off x="9030093" y="3724045"/>
                  <a:ext cx="3517" cy="64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Plus Sign 56">
                  <a:extLst>
                    <a:ext uri="{FF2B5EF4-FFF2-40B4-BE49-F238E27FC236}">
                      <a16:creationId xmlns:a16="http://schemas.microsoft.com/office/drawing/2014/main" id="{F0D78B8C-08C5-F95F-CA65-1A50F1FA49A1}"/>
                    </a:ext>
                  </a:extLst>
                </p:cNvPr>
                <p:cNvSpPr/>
                <p:nvPr/>
              </p:nvSpPr>
              <p:spPr>
                <a:xfrm>
                  <a:off x="8975640" y="290605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Plus Sign 59">
                  <a:extLst>
                    <a:ext uri="{FF2B5EF4-FFF2-40B4-BE49-F238E27FC236}">
                      <a16:creationId xmlns:a16="http://schemas.microsoft.com/office/drawing/2014/main" id="{D9766794-3752-4C3C-01AE-E509BC50E29B}"/>
                    </a:ext>
                  </a:extLst>
                </p:cNvPr>
                <p:cNvSpPr/>
                <p:nvPr/>
              </p:nvSpPr>
              <p:spPr>
                <a:xfrm>
                  <a:off x="8968113" y="1947916"/>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1" name="Connector: Elbow 60">
                  <a:extLst>
                    <a:ext uri="{FF2B5EF4-FFF2-40B4-BE49-F238E27FC236}">
                      <a16:creationId xmlns:a16="http://schemas.microsoft.com/office/drawing/2014/main" id="{C4170DA4-D51A-5B1C-7AA4-783EEF8EB87D}"/>
                    </a:ext>
                  </a:extLst>
                </p:cNvPr>
                <p:cNvCxnSpPr>
                  <a:cxnSpLocks/>
                  <a:endCxn id="60" idx="1"/>
                </p:cNvCxnSpPr>
                <p:nvPr/>
              </p:nvCxnSpPr>
              <p:spPr>
                <a:xfrm rot="5400000" flipH="1" flipV="1">
                  <a:off x="8562505" y="1735696"/>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758A264-5817-D8A5-3A40-B061429E506C}"/>
                    </a:ext>
                  </a:extLst>
                </p:cNvPr>
                <p:cNvCxnSpPr>
                  <a:cxnSpLocks/>
                  <a:stCxn id="60" idx="3"/>
                </p:cNvCxnSpPr>
                <p:nvPr/>
              </p:nvCxnSpPr>
              <p:spPr>
                <a:xfrm rot="16200000" flipV="1">
                  <a:off x="8552966" y="1486040"/>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C15DD2DE-4129-8219-17FD-55E0A8936BCE}"/>
                    </a:ext>
                  </a:extLst>
                </p:cNvPr>
                <p:cNvCxnSpPr>
                  <a:cxnSpLocks/>
                </p:cNvCxnSpPr>
                <p:nvPr/>
              </p:nvCxnSpPr>
              <p:spPr>
                <a:xfrm rot="16200000" flipV="1">
                  <a:off x="8541455" y="2177974"/>
                  <a:ext cx="189074" cy="771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54788A3-DE48-2F2B-C52D-0865B7617FB2}"/>
                    </a:ext>
                  </a:extLst>
                </p:cNvPr>
                <p:cNvCxnSpPr>
                  <a:cxnSpLocks/>
                  <a:endCxn id="33" idx="1"/>
                </p:cNvCxnSpPr>
                <p:nvPr/>
              </p:nvCxnSpPr>
              <p:spPr>
                <a:xfrm rot="5400000" flipH="1" flipV="1">
                  <a:off x="8561258" y="1064414"/>
                  <a:ext cx="144506" cy="7550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43352C9-5BDE-E183-2DA9-0CF7BFB08B9E}"/>
                    </a:ext>
                  </a:extLst>
                </p:cNvPr>
                <p:cNvCxnSpPr>
                  <a:cxnSpLocks/>
                  <a:stCxn id="60" idx="3"/>
                  <a:endCxn id="33" idx="1"/>
                </p:cNvCxnSpPr>
                <p:nvPr/>
              </p:nvCxnSpPr>
              <p:spPr>
                <a:xfrm flipH="1" flipV="1">
                  <a:off x="9011058" y="1369707"/>
                  <a:ext cx="19035" cy="59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FC1B5EA-3757-8287-666F-4D344151029F}"/>
                    </a:ext>
                  </a:extLst>
                </p:cNvPr>
                <p:cNvCxnSpPr>
                  <a:cxnSpLocks/>
                  <a:endCxn id="60" idx="1"/>
                </p:cNvCxnSpPr>
                <p:nvPr/>
              </p:nvCxnSpPr>
              <p:spPr>
                <a:xfrm flipV="1">
                  <a:off x="9021506" y="2047723"/>
                  <a:ext cx="8587" cy="6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 name="Rectangle: Rounded Corners 6">
              <a:extLst>
                <a:ext uri="{FF2B5EF4-FFF2-40B4-BE49-F238E27FC236}">
                  <a16:creationId xmlns:a16="http://schemas.microsoft.com/office/drawing/2014/main" id="{CB53CF10-E3C0-7F41-3A2A-0645702AFC12}"/>
                </a:ext>
              </a:extLst>
            </p:cNvPr>
            <p:cNvSpPr/>
            <p:nvPr/>
          </p:nvSpPr>
          <p:spPr>
            <a:xfrm>
              <a:off x="4901076" y="1421780"/>
              <a:ext cx="1698327" cy="1336508"/>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8" name="Rectangle: Rounded Corners 7">
              <a:extLst>
                <a:ext uri="{FF2B5EF4-FFF2-40B4-BE49-F238E27FC236}">
                  <a16:creationId xmlns:a16="http://schemas.microsoft.com/office/drawing/2014/main" id="{9997A21C-0164-EDF1-E6E0-55526F7D5C68}"/>
                </a:ext>
              </a:extLst>
            </p:cNvPr>
            <p:cNvSpPr/>
            <p:nvPr/>
          </p:nvSpPr>
          <p:spPr>
            <a:xfrm>
              <a:off x="4902159" y="2962675"/>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9" name="Rectangle: Rounded Corners 8">
              <a:extLst>
                <a:ext uri="{FF2B5EF4-FFF2-40B4-BE49-F238E27FC236}">
                  <a16:creationId xmlns:a16="http://schemas.microsoft.com/office/drawing/2014/main" id="{A6945F09-1F78-3C02-B146-359770EE0B3E}"/>
                </a:ext>
              </a:extLst>
            </p:cNvPr>
            <p:cNvSpPr/>
            <p:nvPr/>
          </p:nvSpPr>
          <p:spPr>
            <a:xfrm>
              <a:off x="4905516" y="4357094"/>
              <a:ext cx="1698328"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0" name="Rectangle: Rounded Corners 9">
              <a:extLst>
                <a:ext uri="{FF2B5EF4-FFF2-40B4-BE49-F238E27FC236}">
                  <a16:creationId xmlns:a16="http://schemas.microsoft.com/office/drawing/2014/main" id="{39BE4C7F-8B07-2EDB-7304-4DCABC817435}"/>
                </a:ext>
              </a:extLst>
            </p:cNvPr>
            <p:cNvSpPr/>
            <p:nvPr/>
          </p:nvSpPr>
          <p:spPr>
            <a:xfrm>
              <a:off x="6878422" y="1439000"/>
              <a:ext cx="1698327" cy="1336508"/>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1" name="Rectangle: Rounded Corners 10">
              <a:extLst>
                <a:ext uri="{FF2B5EF4-FFF2-40B4-BE49-F238E27FC236}">
                  <a16:creationId xmlns:a16="http://schemas.microsoft.com/office/drawing/2014/main" id="{FB6E0177-1CF0-3700-C914-B2CEC032B4FF}"/>
                </a:ext>
              </a:extLst>
            </p:cNvPr>
            <p:cNvSpPr/>
            <p:nvPr/>
          </p:nvSpPr>
          <p:spPr>
            <a:xfrm>
              <a:off x="6873738" y="2970900"/>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2" name="Rectangle: Rounded Corners 11">
              <a:extLst>
                <a:ext uri="{FF2B5EF4-FFF2-40B4-BE49-F238E27FC236}">
                  <a16:creationId xmlns:a16="http://schemas.microsoft.com/office/drawing/2014/main" id="{2BC92544-A6A9-117A-1CDF-F2373F63D8E4}"/>
                </a:ext>
              </a:extLst>
            </p:cNvPr>
            <p:cNvSpPr/>
            <p:nvPr/>
          </p:nvSpPr>
          <p:spPr>
            <a:xfrm>
              <a:off x="6871874" y="4366721"/>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3" name="Rectangle: Rounded Corners 12">
              <a:extLst>
                <a:ext uri="{FF2B5EF4-FFF2-40B4-BE49-F238E27FC236}">
                  <a16:creationId xmlns:a16="http://schemas.microsoft.com/office/drawing/2014/main" id="{43970B43-E5C7-48BF-3ACD-BD0CD020B257}"/>
                </a:ext>
              </a:extLst>
            </p:cNvPr>
            <p:cNvSpPr/>
            <p:nvPr/>
          </p:nvSpPr>
          <p:spPr>
            <a:xfrm>
              <a:off x="10124271" y="1432799"/>
              <a:ext cx="1698327" cy="1336508"/>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4" name="Rectangle: Rounded Corners 13">
              <a:extLst>
                <a:ext uri="{FF2B5EF4-FFF2-40B4-BE49-F238E27FC236}">
                  <a16:creationId xmlns:a16="http://schemas.microsoft.com/office/drawing/2014/main" id="{AFF39EF3-B93B-85FC-3607-7456B28402C5}"/>
                </a:ext>
              </a:extLst>
            </p:cNvPr>
            <p:cNvSpPr/>
            <p:nvPr/>
          </p:nvSpPr>
          <p:spPr>
            <a:xfrm>
              <a:off x="10124381" y="2988057"/>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5" name="Rectangle: Rounded Corners 14">
              <a:extLst>
                <a:ext uri="{FF2B5EF4-FFF2-40B4-BE49-F238E27FC236}">
                  <a16:creationId xmlns:a16="http://schemas.microsoft.com/office/drawing/2014/main" id="{B0AD200A-B79E-E8EC-BD56-F77CCDE5B0D6}"/>
                </a:ext>
              </a:extLst>
            </p:cNvPr>
            <p:cNvSpPr/>
            <p:nvPr/>
          </p:nvSpPr>
          <p:spPr>
            <a:xfrm>
              <a:off x="10125184" y="4379207"/>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grpSp>
    </p:spTree>
    <p:extLst>
      <p:ext uri="{BB962C8B-B14F-4D97-AF65-F5344CB8AC3E}">
        <p14:creationId xmlns:p14="http://schemas.microsoft.com/office/powerpoint/2010/main" val="2553649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1" name="Rectangle 15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FA34B-8DD3-C210-305E-A94194257D2B}"/>
              </a:ext>
            </a:extLst>
          </p:cNvPr>
          <p:cNvSpPr>
            <a:spLocks noGrp="1"/>
          </p:cNvSpPr>
          <p:nvPr>
            <p:ph type="title"/>
          </p:nvPr>
        </p:nvSpPr>
        <p:spPr>
          <a:xfrm>
            <a:off x="630936" y="640080"/>
            <a:ext cx="4818888" cy="1481328"/>
          </a:xfrm>
        </p:spPr>
        <p:txBody>
          <a:bodyPr anchor="b">
            <a:normAutofit/>
          </a:bodyPr>
          <a:lstStyle/>
          <a:p>
            <a:r>
              <a:rPr lang="en-US" sz="5400" dirty="0"/>
              <a:t>T</a:t>
            </a:r>
            <a:r>
              <a:rPr lang="en-CA" sz="5400" dirty="0" err="1"/>
              <a:t>imestep</a:t>
            </a:r>
            <a:r>
              <a:rPr lang="en-CA" sz="5400" dirty="0"/>
              <a:t> 1</a:t>
            </a:r>
          </a:p>
        </p:txBody>
      </p:sp>
      <p:sp>
        <p:nvSpPr>
          <p:cNvPr id="15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336F7A-909F-90B1-44F6-77484B153BB0}"/>
              </a:ext>
            </a:extLst>
          </p:cNvPr>
          <p:cNvSpPr>
            <a:spLocks noGrp="1"/>
          </p:cNvSpPr>
          <p:nvPr>
            <p:ph idx="1"/>
          </p:nvPr>
        </p:nvSpPr>
        <p:spPr>
          <a:xfrm>
            <a:off x="630936" y="2660904"/>
            <a:ext cx="4818888" cy="3547872"/>
          </a:xfrm>
        </p:spPr>
        <p:txBody>
          <a:bodyPr anchor="t">
            <a:normAutofit/>
          </a:bodyPr>
          <a:lstStyle/>
          <a:p>
            <a:r>
              <a:rPr lang="en-US" sz="2200" dirty="0"/>
              <a:t>Input token ‘Alice’</a:t>
            </a:r>
          </a:p>
          <a:p>
            <a:r>
              <a:rPr lang="en-US" sz="2200" dirty="0"/>
              <a:t>Output token ‘the’</a:t>
            </a:r>
            <a:endParaRPr lang="en-CA" sz="2200" dirty="0"/>
          </a:p>
        </p:txBody>
      </p:sp>
      <p:grpSp>
        <p:nvGrpSpPr>
          <p:cNvPr id="4" name="Group 3">
            <a:extLst>
              <a:ext uri="{FF2B5EF4-FFF2-40B4-BE49-F238E27FC236}">
                <a16:creationId xmlns:a16="http://schemas.microsoft.com/office/drawing/2014/main" id="{F1A5A83F-666F-7076-29C2-D0C4545E953A}"/>
              </a:ext>
            </a:extLst>
          </p:cNvPr>
          <p:cNvGrpSpPr/>
          <p:nvPr/>
        </p:nvGrpSpPr>
        <p:grpSpPr>
          <a:xfrm>
            <a:off x="6440302" y="1090440"/>
            <a:ext cx="1309284" cy="4669391"/>
            <a:chOff x="6440302" y="1090440"/>
            <a:chExt cx="1309284" cy="4669391"/>
          </a:xfrm>
        </p:grpSpPr>
        <p:sp>
          <p:nvSpPr>
            <p:cNvPr id="107" name="Rectangle: Rounded Corners 106">
              <a:extLst>
                <a:ext uri="{FF2B5EF4-FFF2-40B4-BE49-F238E27FC236}">
                  <a16:creationId xmlns:a16="http://schemas.microsoft.com/office/drawing/2014/main" id="{F59EAF1E-3383-FC45-CAA1-851C9F17E179}"/>
                </a:ext>
              </a:extLst>
            </p:cNvPr>
            <p:cNvSpPr>
              <a:spLocks noChangeAspect="1"/>
            </p:cNvSpPr>
            <p:nvPr/>
          </p:nvSpPr>
          <p:spPr>
            <a:xfrm>
              <a:off x="6787780" y="5514179"/>
              <a:ext cx="606601" cy="24565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dirty="0">
                  <a:solidFill>
                    <a:schemeClr val="tx1"/>
                  </a:solidFill>
                  <a:latin typeface="+mn-lt"/>
                  <a:ea typeface="+mn-ea"/>
                  <a:cs typeface="+mn-cs"/>
                </a:rPr>
                <a:t>Token 1</a:t>
              </a:r>
              <a:endParaRPr lang="en-CA" sz="1200" dirty="0">
                <a:solidFill>
                  <a:schemeClr val="tx1"/>
                </a:solidFill>
              </a:endParaRPr>
            </a:p>
          </p:txBody>
        </p:sp>
        <p:sp>
          <p:nvSpPr>
            <p:cNvPr id="108" name="Rectangle: Rounded Corners 107">
              <a:extLst>
                <a:ext uri="{FF2B5EF4-FFF2-40B4-BE49-F238E27FC236}">
                  <a16:creationId xmlns:a16="http://schemas.microsoft.com/office/drawing/2014/main" id="{A2A25015-F661-DBF2-53F8-3618DED05F6F}"/>
                </a:ext>
              </a:extLst>
            </p:cNvPr>
            <p:cNvSpPr>
              <a:spLocks noChangeAspect="1"/>
            </p:cNvSpPr>
            <p:nvPr/>
          </p:nvSpPr>
          <p:spPr>
            <a:xfrm>
              <a:off x="6711425" y="5197551"/>
              <a:ext cx="767040" cy="19555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rgbClr val="555555"/>
                  </a:solidFill>
                  <a:latin typeface="+mn-lt"/>
                  <a:ea typeface="+mn-ea"/>
                  <a:cs typeface="+mn-cs"/>
                </a:rPr>
                <a:t>Embedding</a:t>
              </a:r>
              <a:endParaRPr lang="en-CA" sz="1200"/>
            </a:p>
          </p:txBody>
        </p:sp>
        <p:sp>
          <p:nvSpPr>
            <p:cNvPr id="109" name="Rectangle: Rounded Corners 108">
              <a:extLst>
                <a:ext uri="{FF2B5EF4-FFF2-40B4-BE49-F238E27FC236}">
                  <a16:creationId xmlns:a16="http://schemas.microsoft.com/office/drawing/2014/main" id="{2992BF38-F021-DEE4-BD5C-80593A2CE573}"/>
                </a:ext>
              </a:extLst>
            </p:cNvPr>
            <p:cNvSpPr>
              <a:spLocks noChangeAspect="1"/>
            </p:cNvSpPr>
            <p:nvPr/>
          </p:nvSpPr>
          <p:spPr>
            <a:xfrm>
              <a:off x="6776552" y="1459519"/>
              <a:ext cx="593344" cy="23984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rgbClr val="555555"/>
                  </a:solidFill>
                  <a:latin typeface="+mn-lt"/>
                  <a:ea typeface="+mn-ea"/>
                  <a:cs typeface="+mn-cs"/>
                </a:rPr>
                <a:t>Output</a:t>
              </a:r>
              <a:endParaRPr lang="en-CA" sz="1200" dirty="0"/>
            </a:p>
          </p:txBody>
        </p:sp>
        <p:cxnSp>
          <p:nvCxnSpPr>
            <p:cNvPr id="110" name="Straight Arrow Connector 109">
              <a:extLst>
                <a:ext uri="{FF2B5EF4-FFF2-40B4-BE49-F238E27FC236}">
                  <a16:creationId xmlns:a16="http://schemas.microsoft.com/office/drawing/2014/main" id="{9075D4EF-0917-5766-AE66-B27962E05356}"/>
                </a:ext>
              </a:extLst>
            </p:cNvPr>
            <p:cNvCxnSpPr>
              <a:cxnSpLocks noChangeAspect="1"/>
              <a:stCxn id="107" idx="0"/>
              <a:endCxn id="108" idx="2"/>
            </p:cNvCxnSpPr>
            <p:nvPr/>
          </p:nvCxnSpPr>
          <p:spPr>
            <a:xfrm flipV="1">
              <a:off x="7091080" y="5393109"/>
              <a:ext cx="3865" cy="121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Rectangle: Rounded Corners 110">
              <a:extLst>
                <a:ext uri="{FF2B5EF4-FFF2-40B4-BE49-F238E27FC236}">
                  <a16:creationId xmlns:a16="http://schemas.microsoft.com/office/drawing/2014/main" id="{F87A918A-38D0-303C-3B04-403A95557734}"/>
                </a:ext>
              </a:extLst>
            </p:cNvPr>
            <p:cNvSpPr>
              <a:spLocks noChangeAspect="1"/>
            </p:cNvSpPr>
            <p:nvPr/>
          </p:nvSpPr>
          <p:spPr>
            <a:xfrm>
              <a:off x="6776749" y="1090440"/>
              <a:ext cx="574309" cy="232151"/>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2</a:t>
              </a:r>
              <a:endParaRPr lang="en-CA" sz="1200">
                <a:solidFill>
                  <a:schemeClr val="tx1"/>
                </a:solidFill>
              </a:endParaRPr>
            </a:p>
          </p:txBody>
        </p:sp>
        <p:cxnSp>
          <p:nvCxnSpPr>
            <p:cNvPr id="112" name="Straight Arrow Connector 111">
              <a:extLst>
                <a:ext uri="{FF2B5EF4-FFF2-40B4-BE49-F238E27FC236}">
                  <a16:creationId xmlns:a16="http://schemas.microsoft.com/office/drawing/2014/main" id="{2810A646-D003-A0B8-6765-BA81CACECC20}"/>
                </a:ext>
              </a:extLst>
            </p:cNvPr>
            <p:cNvCxnSpPr>
              <a:cxnSpLocks noChangeAspect="1"/>
              <a:stCxn id="109" idx="0"/>
              <a:endCxn id="111" idx="2"/>
            </p:cNvCxnSpPr>
            <p:nvPr/>
          </p:nvCxnSpPr>
          <p:spPr>
            <a:xfrm flipH="1" flipV="1">
              <a:off x="7063904" y="1322591"/>
              <a:ext cx="9320" cy="136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Plus Sign 112">
              <a:extLst>
                <a:ext uri="{FF2B5EF4-FFF2-40B4-BE49-F238E27FC236}">
                  <a16:creationId xmlns:a16="http://schemas.microsoft.com/office/drawing/2014/main" id="{A8589E4A-CDA6-B421-561F-DD564730F6EF}"/>
                </a:ext>
              </a:extLst>
            </p:cNvPr>
            <p:cNvSpPr/>
            <p:nvPr/>
          </p:nvSpPr>
          <p:spPr>
            <a:xfrm>
              <a:off x="7028363" y="1774942"/>
              <a:ext cx="93333" cy="1202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4" name="Straight Arrow Connector 113">
              <a:extLst>
                <a:ext uri="{FF2B5EF4-FFF2-40B4-BE49-F238E27FC236}">
                  <a16:creationId xmlns:a16="http://schemas.microsoft.com/office/drawing/2014/main" id="{AF7E867D-3FBD-6FFA-1E04-E5B5CDCF8086}"/>
                </a:ext>
              </a:extLst>
            </p:cNvPr>
            <p:cNvCxnSpPr>
              <a:cxnSpLocks noChangeAspect="1"/>
              <a:stCxn id="113" idx="3"/>
              <a:endCxn id="109" idx="2"/>
            </p:cNvCxnSpPr>
            <p:nvPr/>
          </p:nvCxnSpPr>
          <p:spPr>
            <a:xfrm flipH="1" flipV="1">
              <a:off x="7073224" y="1699365"/>
              <a:ext cx="1806" cy="91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51B27079-8B6C-1BAA-46BB-354B63D04115}"/>
                </a:ext>
              </a:extLst>
            </p:cNvPr>
            <p:cNvSpPr txBox="1"/>
            <p:nvPr/>
          </p:nvSpPr>
          <p:spPr>
            <a:xfrm>
              <a:off x="6932541" y="2637097"/>
              <a:ext cx="662020" cy="480521"/>
            </a:xfrm>
            <a:prstGeom prst="rect">
              <a:avLst/>
            </a:prstGeom>
            <a:noFill/>
          </p:spPr>
          <p:txBody>
            <a:bodyPr wrap="square" rtlCol="0">
              <a:spAutoFit/>
            </a:bodyPr>
            <a:lstStyle/>
            <a:p>
              <a:pPr defTabSz="549189">
                <a:spcAft>
                  <a:spcPts val="462"/>
                </a:spcAft>
              </a:pPr>
              <a:r>
                <a:rPr lang="en-US" sz="2162" kern="1200" dirty="0">
                  <a:solidFill>
                    <a:schemeClr val="tx1"/>
                  </a:solidFill>
                  <a:latin typeface="+mn-lt"/>
                  <a:ea typeface="+mn-ea"/>
                  <a:cs typeface="+mn-cs"/>
                </a:rPr>
                <a:t>…</a:t>
              </a:r>
              <a:endParaRPr lang="en-CA" sz="1000" dirty="0"/>
            </a:p>
          </p:txBody>
        </p:sp>
        <p:cxnSp>
          <p:nvCxnSpPr>
            <p:cNvPr id="120" name="Straight Arrow Connector 119">
              <a:extLst>
                <a:ext uri="{FF2B5EF4-FFF2-40B4-BE49-F238E27FC236}">
                  <a16:creationId xmlns:a16="http://schemas.microsoft.com/office/drawing/2014/main" id="{1A5AAC29-DF87-DC75-1CDC-85D09BC22378}"/>
                </a:ext>
              </a:extLst>
            </p:cNvPr>
            <p:cNvCxnSpPr>
              <a:cxnSpLocks/>
              <a:stCxn id="108" idx="0"/>
              <a:endCxn id="124" idx="1"/>
            </p:cNvCxnSpPr>
            <p:nvPr/>
          </p:nvCxnSpPr>
          <p:spPr>
            <a:xfrm flipH="1" flipV="1">
              <a:off x="7091920" y="4712118"/>
              <a:ext cx="3025" cy="485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A2FC578E-1582-5E52-D873-54EEBE31E445}"/>
                </a:ext>
              </a:extLst>
            </p:cNvPr>
            <p:cNvCxnSpPr>
              <a:cxnSpLocks/>
              <a:stCxn id="108" idx="0"/>
            </p:cNvCxnSpPr>
            <p:nvPr/>
          </p:nvCxnSpPr>
          <p:spPr>
            <a:xfrm rot="16200000" flipV="1">
              <a:off x="6771753" y="4874359"/>
              <a:ext cx="172267" cy="4741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F10C0052-8CC8-BB9E-86EE-84CEF4FE3D0F}"/>
                </a:ext>
              </a:extLst>
            </p:cNvPr>
            <p:cNvCxnSpPr>
              <a:cxnSpLocks/>
              <a:endCxn id="123" idx="1"/>
            </p:cNvCxnSpPr>
            <p:nvPr/>
          </p:nvCxnSpPr>
          <p:spPr>
            <a:xfrm rot="5400000" flipH="1" flipV="1">
              <a:off x="6784248" y="4011066"/>
              <a:ext cx="144306" cy="46451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Plus Sign 122">
              <a:extLst>
                <a:ext uri="{FF2B5EF4-FFF2-40B4-BE49-F238E27FC236}">
                  <a16:creationId xmlns:a16="http://schemas.microsoft.com/office/drawing/2014/main" id="{5085DB2C-0FC3-CB79-25AF-55244F4A99A9}"/>
                </a:ext>
              </a:extLst>
            </p:cNvPr>
            <p:cNvSpPr/>
            <p:nvPr/>
          </p:nvSpPr>
          <p:spPr>
            <a:xfrm>
              <a:off x="7051205" y="4096967"/>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Plus Sign 123">
              <a:extLst>
                <a:ext uri="{FF2B5EF4-FFF2-40B4-BE49-F238E27FC236}">
                  <a16:creationId xmlns:a16="http://schemas.microsoft.com/office/drawing/2014/main" id="{5CBD4560-E48E-A1EA-456A-FBB3BB2E2B93}"/>
                </a:ext>
              </a:extLst>
            </p:cNvPr>
            <p:cNvSpPr/>
            <p:nvPr/>
          </p:nvSpPr>
          <p:spPr>
            <a:xfrm>
              <a:off x="7054468" y="4637916"/>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5" name="Connector: Elbow 124">
              <a:extLst>
                <a:ext uri="{FF2B5EF4-FFF2-40B4-BE49-F238E27FC236}">
                  <a16:creationId xmlns:a16="http://schemas.microsoft.com/office/drawing/2014/main" id="{4E7232E9-45E3-8FF8-C3F7-A6FEE5D33CE2}"/>
                </a:ext>
              </a:extLst>
            </p:cNvPr>
            <p:cNvCxnSpPr>
              <a:cxnSpLocks/>
              <a:endCxn id="124" idx="1"/>
            </p:cNvCxnSpPr>
            <p:nvPr/>
          </p:nvCxnSpPr>
          <p:spPr>
            <a:xfrm rot="5400000" flipH="1" flipV="1">
              <a:off x="6798548" y="4534399"/>
              <a:ext cx="115653" cy="4710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429B470-DB2B-DAFB-C1F5-DD8FE414E75B}"/>
                </a:ext>
              </a:extLst>
            </p:cNvPr>
            <p:cNvCxnSpPr>
              <a:cxnSpLocks/>
              <a:stCxn id="124" idx="3"/>
              <a:endCxn id="123" idx="1"/>
            </p:cNvCxnSpPr>
            <p:nvPr/>
          </p:nvCxnSpPr>
          <p:spPr>
            <a:xfrm flipH="1" flipV="1">
              <a:off x="7088657" y="4171169"/>
              <a:ext cx="3263" cy="478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E9177B4-45D5-78AF-0446-2283CED256B9}"/>
                </a:ext>
              </a:extLst>
            </p:cNvPr>
            <p:cNvCxnSpPr>
              <a:cxnSpLocks/>
              <a:stCxn id="124" idx="3"/>
            </p:cNvCxnSpPr>
            <p:nvPr/>
          </p:nvCxnSpPr>
          <p:spPr>
            <a:xfrm rot="16200000" flipV="1">
              <a:off x="6791074" y="4348408"/>
              <a:ext cx="133917" cy="4677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BB7E8EC6-5780-A8DD-2F88-AAD1C8EF132E}"/>
                </a:ext>
              </a:extLst>
            </p:cNvPr>
            <p:cNvCxnSpPr>
              <a:cxnSpLocks/>
              <a:stCxn id="123" idx="3"/>
            </p:cNvCxnSpPr>
            <p:nvPr/>
          </p:nvCxnSpPr>
          <p:spPr>
            <a:xfrm rot="16200000" flipV="1">
              <a:off x="6769301" y="3788949"/>
              <a:ext cx="165496" cy="4732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E58F4912-DE7D-65C3-2AA4-767C2F58A27D}"/>
                </a:ext>
              </a:extLst>
            </p:cNvPr>
            <p:cNvCxnSpPr>
              <a:cxnSpLocks/>
              <a:endCxn id="137" idx="1"/>
            </p:cNvCxnSpPr>
            <p:nvPr/>
          </p:nvCxnSpPr>
          <p:spPr>
            <a:xfrm rot="5400000" flipH="1" flipV="1">
              <a:off x="6786270" y="2928192"/>
              <a:ext cx="137295" cy="47232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Plus Sign 131">
              <a:extLst>
                <a:ext uri="{FF2B5EF4-FFF2-40B4-BE49-F238E27FC236}">
                  <a16:creationId xmlns:a16="http://schemas.microsoft.com/office/drawing/2014/main" id="{1E18DC2B-5109-C5DF-F58B-5FDE20686C3B}"/>
                </a:ext>
              </a:extLst>
            </p:cNvPr>
            <p:cNvSpPr/>
            <p:nvPr/>
          </p:nvSpPr>
          <p:spPr>
            <a:xfrm>
              <a:off x="7049080" y="3555442"/>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3" name="Connector: Elbow 132">
              <a:extLst>
                <a:ext uri="{FF2B5EF4-FFF2-40B4-BE49-F238E27FC236}">
                  <a16:creationId xmlns:a16="http://schemas.microsoft.com/office/drawing/2014/main" id="{3258EDAE-DBE7-F687-DD81-C1C4A2644381}"/>
                </a:ext>
              </a:extLst>
            </p:cNvPr>
            <p:cNvCxnSpPr>
              <a:cxnSpLocks/>
              <a:endCxn id="132" idx="1"/>
            </p:cNvCxnSpPr>
            <p:nvPr/>
          </p:nvCxnSpPr>
          <p:spPr>
            <a:xfrm rot="5400000" flipH="1" flipV="1">
              <a:off x="6793159" y="3451925"/>
              <a:ext cx="115653" cy="4710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297146D-7593-B7BF-2521-F5309C3999EE}"/>
                </a:ext>
              </a:extLst>
            </p:cNvPr>
            <p:cNvCxnSpPr>
              <a:cxnSpLocks/>
              <a:stCxn id="132" idx="3"/>
              <a:endCxn id="137" idx="1"/>
            </p:cNvCxnSpPr>
            <p:nvPr/>
          </p:nvCxnSpPr>
          <p:spPr>
            <a:xfrm flipV="1">
              <a:off x="7086532" y="3095706"/>
              <a:ext cx="4548" cy="471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4A213459-A2E0-07E9-6D18-D39E27360ADF}"/>
                </a:ext>
              </a:extLst>
            </p:cNvPr>
            <p:cNvCxnSpPr>
              <a:cxnSpLocks/>
              <a:stCxn id="132" idx="3"/>
            </p:cNvCxnSpPr>
            <p:nvPr/>
          </p:nvCxnSpPr>
          <p:spPr>
            <a:xfrm rot="16200000" flipV="1">
              <a:off x="6785685" y="3265934"/>
              <a:ext cx="133917" cy="4677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98F1F79-B839-7831-EE5B-B0DA4B6EA92D}"/>
                </a:ext>
              </a:extLst>
            </p:cNvPr>
            <p:cNvCxnSpPr>
              <a:cxnSpLocks/>
              <a:stCxn id="123" idx="3"/>
              <a:endCxn id="132" idx="1"/>
            </p:cNvCxnSpPr>
            <p:nvPr/>
          </p:nvCxnSpPr>
          <p:spPr>
            <a:xfrm flipH="1" flipV="1">
              <a:off x="7086532" y="3629644"/>
              <a:ext cx="2125" cy="478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Plus Sign 136">
              <a:extLst>
                <a:ext uri="{FF2B5EF4-FFF2-40B4-BE49-F238E27FC236}">
                  <a16:creationId xmlns:a16="http://schemas.microsoft.com/office/drawing/2014/main" id="{D2FB0E46-BA41-8B05-4CF2-E025BE85DA7F}"/>
                </a:ext>
              </a:extLst>
            </p:cNvPr>
            <p:cNvSpPr/>
            <p:nvPr/>
          </p:nvSpPr>
          <p:spPr>
            <a:xfrm>
              <a:off x="7053628" y="3021504"/>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0" name="Plus Sign 139">
              <a:extLst>
                <a:ext uri="{FF2B5EF4-FFF2-40B4-BE49-F238E27FC236}">
                  <a16:creationId xmlns:a16="http://schemas.microsoft.com/office/drawing/2014/main" id="{D31DED66-9043-CBF8-CF42-B9CC5C9ED868}"/>
                </a:ext>
              </a:extLst>
            </p:cNvPr>
            <p:cNvSpPr/>
            <p:nvPr/>
          </p:nvSpPr>
          <p:spPr>
            <a:xfrm>
              <a:off x="7049080" y="2309165"/>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1" name="Connector: Elbow 140">
              <a:extLst>
                <a:ext uri="{FF2B5EF4-FFF2-40B4-BE49-F238E27FC236}">
                  <a16:creationId xmlns:a16="http://schemas.microsoft.com/office/drawing/2014/main" id="{A2AEA415-99AB-B386-7E11-C2980F4E5615}"/>
                </a:ext>
              </a:extLst>
            </p:cNvPr>
            <p:cNvCxnSpPr>
              <a:cxnSpLocks/>
              <a:endCxn id="140" idx="1"/>
            </p:cNvCxnSpPr>
            <p:nvPr/>
          </p:nvCxnSpPr>
          <p:spPr>
            <a:xfrm rot="5400000" flipH="1" flipV="1">
              <a:off x="6793159" y="2205648"/>
              <a:ext cx="115653" cy="4710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EE331CFB-A41D-2A2A-791A-C00D0FA7F17C}"/>
                </a:ext>
              </a:extLst>
            </p:cNvPr>
            <p:cNvCxnSpPr>
              <a:cxnSpLocks/>
              <a:stCxn id="140" idx="3"/>
            </p:cNvCxnSpPr>
            <p:nvPr/>
          </p:nvCxnSpPr>
          <p:spPr>
            <a:xfrm rot="16200000" flipV="1">
              <a:off x="6785685" y="2019657"/>
              <a:ext cx="133917" cy="4677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E49F03DA-3057-0D79-EEFD-8FD6C15F8B72}"/>
                </a:ext>
              </a:extLst>
            </p:cNvPr>
            <p:cNvCxnSpPr>
              <a:cxnSpLocks/>
            </p:cNvCxnSpPr>
            <p:nvPr/>
          </p:nvCxnSpPr>
          <p:spPr>
            <a:xfrm rot="16200000" flipV="1">
              <a:off x="6778107" y="2533866"/>
              <a:ext cx="140569" cy="4659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5B215889-858F-762D-83A0-094B45F7CC2A}"/>
                </a:ext>
              </a:extLst>
            </p:cNvPr>
            <p:cNvCxnSpPr>
              <a:cxnSpLocks/>
              <a:endCxn id="113" idx="1"/>
            </p:cNvCxnSpPr>
            <p:nvPr/>
          </p:nvCxnSpPr>
          <p:spPr>
            <a:xfrm rot="5400000" flipH="1" flipV="1">
              <a:off x="6793175" y="1704870"/>
              <a:ext cx="107434" cy="4562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26D6919D-218F-7FE4-EA58-C36BEEE4AFB1}"/>
                </a:ext>
              </a:extLst>
            </p:cNvPr>
            <p:cNvCxnSpPr>
              <a:cxnSpLocks/>
              <a:stCxn id="140" idx="3"/>
              <a:endCxn id="113" idx="1"/>
            </p:cNvCxnSpPr>
            <p:nvPr/>
          </p:nvCxnSpPr>
          <p:spPr>
            <a:xfrm flipH="1" flipV="1">
              <a:off x="7075030" y="1879290"/>
              <a:ext cx="11502" cy="441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E58484DD-418F-092E-4E26-98FE60939726}"/>
                </a:ext>
              </a:extLst>
            </p:cNvPr>
            <p:cNvCxnSpPr>
              <a:cxnSpLocks/>
              <a:endCxn id="140" idx="1"/>
            </p:cNvCxnSpPr>
            <p:nvPr/>
          </p:nvCxnSpPr>
          <p:spPr>
            <a:xfrm flipV="1">
              <a:off x="7081343" y="2383367"/>
              <a:ext cx="5189" cy="453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CB53CF10-E3C0-7F41-3A2A-0645702AFC12}"/>
                </a:ext>
              </a:extLst>
            </p:cNvPr>
            <p:cNvSpPr/>
            <p:nvPr/>
          </p:nvSpPr>
          <p:spPr>
            <a:xfrm>
              <a:off x="6440303" y="1829332"/>
              <a:ext cx="1309283" cy="1030347"/>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8" name="Rectangle: Rounded Corners 7">
              <a:extLst>
                <a:ext uri="{FF2B5EF4-FFF2-40B4-BE49-F238E27FC236}">
                  <a16:creationId xmlns:a16="http://schemas.microsoft.com/office/drawing/2014/main" id="{9997A21C-0164-EDF1-E6E0-55526F7D5C68}"/>
                </a:ext>
              </a:extLst>
            </p:cNvPr>
            <p:cNvSpPr/>
            <p:nvPr/>
          </p:nvSpPr>
          <p:spPr>
            <a:xfrm>
              <a:off x="6440303" y="2998798"/>
              <a:ext cx="1309283" cy="1044881"/>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9" name="Rectangle: Rounded Corners 8">
              <a:extLst>
                <a:ext uri="{FF2B5EF4-FFF2-40B4-BE49-F238E27FC236}">
                  <a16:creationId xmlns:a16="http://schemas.microsoft.com/office/drawing/2014/main" id="{A6945F09-1F78-3C02-B146-359770EE0B3E}"/>
                </a:ext>
              </a:extLst>
            </p:cNvPr>
            <p:cNvSpPr/>
            <p:nvPr/>
          </p:nvSpPr>
          <p:spPr>
            <a:xfrm>
              <a:off x="6440302" y="4087820"/>
              <a:ext cx="1309283" cy="1044881"/>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grpSp>
      <p:sp>
        <p:nvSpPr>
          <p:cNvPr id="29" name="Rectangle 28">
            <a:extLst>
              <a:ext uri="{FF2B5EF4-FFF2-40B4-BE49-F238E27FC236}">
                <a16:creationId xmlns:a16="http://schemas.microsoft.com/office/drawing/2014/main" id="{0271EEC5-EC8E-EE69-3366-D4419C467FDC}"/>
              </a:ext>
            </a:extLst>
          </p:cNvPr>
          <p:cNvSpPr/>
          <p:nvPr/>
        </p:nvSpPr>
        <p:spPr>
          <a:xfrm>
            <a:off x="6615439" y="5443870"/>
            <a:ext cx="975257" cy="38147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D703F675-CC5F-2C6B-3C95-F9E0BAC7758F}"/>
              </a:ext>
            </a:extLst>
          </p:cNvPr>
          <p:cNvSpPr/>
          <p:nvPr/>
        </p:nvSpPr>
        <p:spPr>
          <a:xfrm>
            <a:off x="6607314" y="1002463"/>
            <a:ext cx="975257" cy="38147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TextBox 36">
            <a:extLst>
              <a:ext uri="{FF2B5EF4-FFF2-40B4-BE49-F238E27FC236}">
                <a16:creationId xmlns:a16="http://schemas.microsoft.com/office/drawing/2014/main" id="{B7981F38-9B1F-6EC1-D612-291041D959C1}"/>
              </a:ext>
            </a:extLst>
          </p:cNvPr>
          <p:cNvSpPr txBox="1"/>
          <p:nvPr/>
        </p:nvSpPr>
        <p:spPr>
          <a:xfrm>
            <a:off x="6757668" y="5810684"/>
            <a:ext cx="636713" cy="369332"/>
          </a:xfrm>
          <a:prstGeom prst="rect">
            <a:avLst/>
          </a:prstGeom>
          <a:noFill/>
        </p:spPr>
        <p:txBody>
          <a:bodyPr wrap="none" rtlCol="0">
            <a:spAutoFit/>
          </a:bodyPr>
          <a:lstStyle/>
          <a:p>
            <a:r>
              <a:rPr lang="en-US" dirty="0"/>
              <a:t>Alice</a:t>
            </a:r>
            <a:endParaRPr lang="en-CA" dirty="0"/>
          </a:p>
        </p:txBody>
      </p:sp>
      <p:sp>
        <p:nvSpPr>
          <p:cNvPr id="77" name="TextBox 76">
            <a:extLst>
              <a:ext uri="{FF2B5EF4-FFF2-40B4-BE49-F238E27FC236}">
                <a16:creationId xmlns:a16="http://schemas.microsoft.com/office/drawing/2014/main" id="{D0660F27-CFA6-C503-380E-E1B9854404EC}"/>
              </a:ext>
            </a:extLst>
          </p:cNvPr>
          <p:cNvSpPr txBox="1"/>
          <p:nvPr/>
        </p:nvSpPr>
        <p:spPr>
          <a:xfrm>
            <a:off x="6694334" y="658068"/>
            <a:ext cx="796115" cy="369332"/>
          </a:xfrm>
          <a:prstGeom prst="rect">
            <a:avLst/>
          </a:prstGeom>
          <a:noFill/>
        </p:spPr>
        <p:txBody>
          <a:bodyPr wrap="none" rtlCol="0">
            <a:spAutoFit/>
          </a:bodyPr>
          <a:lstStyle/>
          <a:p>
            <a:r>
              <a:rPr lang="en-US" dirty="0"/>
              <a:t>visited</a:t>
            </a:r>
            <a:endParaRPr lang="en-CA" dirty="0"/>
          </a:p>
        </p:txBody>
      </p:sp>
    </p:spTree>
    <p:extLst>
      <p:ext uri="{BB962C8B-B14F-4D97-AF65-F5344CB8AC3E}">
        <p14:creationId xmlns:p14="http://schemas.microsoft.com/office/powerpoint/2010/main" val="4175671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8D8B9-A31A-7DD3-10F9-43BAA7F4F46B}"/>
              </a:ext>
            </a:extLst>
          </p:cNvPr>
          <p:cNvSpPr>
            <a:spLocks noGrp="1"/>
          </p:cNvSpPr>
          <p:nvPr>
            <p:ph type="title"/>
          </p:nvPr>
        </p:nvSpPr>
        <p:spPr>
          <a:xfrm>
            <a:off x="635000" y="640823"/>
            <a:ext cx="3418659" cy="5583148"/>
          </a:xfrm>
        </p:spPr>
        <p:txBody>
          <a:bodyPr anchor="ctr">
            <a:normAutofit/>
          </a:bodyPr>
          <a:lstStyle/>
          <a:p>
            <a:r>
              <a:rPr lang="en-US" sz="5400" dirty="0"/>
              <a:t>Neural network</a:t>
            </a:r>
            <a:endParaRPr lang="en-CA" sz="5400" dirty="0"/>
          </a:p>
        </p:txBody>
      </p:sp>
      <p:sp>
        <p:nvSpPr>
          <p:cNvPr id="10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CEEB43E-A749-3CBF-E64E-031AB5F6696C}"/>
              </a:ext>
            </a:extLst>
          </p:cNvPr>
          <p:cNvSpPr/>
          <p:nvPr/>
        </p:nvSpPr>
        <p:spPr>
          <a:xfrm>
            <a:off x="5218814" y="4302641"/>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x3</a:t>
            </a:r>
            <a:endParaRPr lang="en-CA" dirty="0">
              <a:solidFill>
                <a:schemeClr val="tx1"/>
              </a:solidFill>
            </a:endParaRPr>
          </a:p>
        </p:txBody>
      </p:sp>
      <p:sp>
        <p:nvSpPr>
          <p:cNvPr id="8" name="Oval 7">
            <a:extLst>
              <a:ext uri="{FF2B5EF4-FFF2-40B4-BE49-F238E27FC236}">
                <a16:creationId xmlns:a16="http://schemas.microsoft.com/office/drawing/2014/main" id="{7861C601-F1D3-B4C2-3FEE-98C5EAE7B30B}"/>
              </a:ext>
            </a:extLst>
          </p:cNvPr>
          <p:cNvSpPr/>
          <p:nvPr/>
        </p:nvSpPr>
        <p:spPr>
          <a:xfrm>
            <a:off x="5218814" y="1922721"/>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x1</a:t>
            </a:r>
            <a:endParaRPr lang="en-CA" dirty="0">
              <a:solidFill>
                <a:schemeClr val="tx1"/>
              </a:solidFill>
            </a:endParaRPr>
          </a:p>
        </p:txBody>
      </p:sp>
      <p:sp>
        <p:nvSpPr>
          <p:cNvPr id="9" name="Oval 8">
            <a:extLst>
              <a:ext uri="{FF2B5EF4-FFF2-40B4-BE49-F238E27FC236}">
                <a16:creationId xmlns:a16="http://schemas.microsoft.com/office/drawing/2014/main" id="{2C4A76DA-39E7-078C-FC89-982131ED1551}"/>
              </a:ext>
            </a:extLst>
          </p:cNvPr>
          <p:cNvSpPr/>
          <p:nvPr/>
        </p:nvSpPr>
        <p:spPr>
          <a:xfrm>
            <a:off x="5218814" y="3112681"/>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x2</a:t>
            </a:r>
            <a:endParaRPr lang="en-CA" dirty="0">
              <a:solidFill>
                <a:schemeClr val="tx1"/>
              </a:solidFill>
            </a:endParaRPr>
          </a:p>
        </p:txBody>
      </p:sp>
      <p:grpSp>
        <p:nvGrpSpPr>
          <p:cNvPr id="63" name="Group 62">
            <a:extLst>
              <a:ext uri="{FF2B5EF4-FFF2-40B4-BE49-F238E27FC236}">
                <a16:creationId xmlns:a16="http://schemas.microsoft.com/office/drawing/2014/main" id="{FB6F9C56-83A5-FC36-1540-5AE768C48895}"/>
              </a:ext>
            </a:extLst>
          </p:cNvPr>
          <p:cNvGrpSpPr/>
          <p:nvPr/>
        </p:nvGrpSpPr>
        <p:grpSpPr>
          <a:xfrm>
            <a:off x="6805976" y="1291855"/>
            <a:ext cx="643908" cy="4202517"/>
            <a:chOff x="6417888" y="1291855"/>
            <a:chExt cx="643908" cy="4202517"/>
          </a:xfrm>
        </p:grpSpPr>
        <p:sp>
          <p:nvSpPr>
            <p:cNvPr id="10" name="Oval 9">
              <a:extLst>
                <a:ext uri="{FF2B5EF4-FFF2-40B4-BE49-F238E27FC236}">
                  <a16:creationId xmlns:a16="http://schemas.microsoft.com/office/drawing/2014/main" id="{68450BC5-7931-1659-C590-03C01AC23815}"/>
                </a:ext>
              </a:extLst>
            </p:cNvPr>
            <p:cNvSpPr/>
            <p:nvPr/>
          </p:nvSpPr>
          <p:spPr>
            <a:xfrm>
              <a:off x="6417888" y="367177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solidFill>
                  <a:schemeClr val="tx1"/>
                </a:solidFill>
              </a:endParaRPr>
            </a:p>
          </p:txBody>
        </p:sp>
        <p:sp>
          <p:nvSpPr>
            <p:cNvPr id="11" name="Oval 10">
              <a:extLst>
                <a:ext uri="{FF2B5EF4-FFF2-40B4-BE49-F238E27FC236}">
                  <a16:creationId xmlns:a16="http://schemas.microsoft.com/office/drawing/2014/main" id="{20E77B6A-E5C2-A992-F02E-0D1CC974235E}"/>
                </a:ext>
              </a:extLst>
            </p:cNvPr>
            <p:cNvSpPr/>
            <p:nvPr/>
          </p:nvSpPr>
          <p:spPr>
            <a:xfrm>
              <a:off x="6417888" y="129185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solidFill>
                  <a:schemeClr val="tx1"/>
                </a:solidFill>
              </a:endParaRPr>
            </a:p>
          </p:txBody>
        </p:sp>
        <p:sp>
          <p:nvSpPr>
            <p:cNvPr id="12" name="Oval 11">
              <a:extLst>
                <a:ext uri="{FF2B5EF4-FFF2-40B4-BE49-F238E27FC236}">
                  <a16:creationId xmlns:a16="http://schemas.microsoft.com/office/drawing/2014/main" id="{1D008969-9CC1-6AEC-FF9C-A2BC7C5FE548}"/>
                </a:ext>
              </a:extLst>
            </p:cNvPr>
            <p:cNvSpPr/>
            <p:nvPr/>
          </p:nvSpPr>
          <p:spPr>
            <a:xfrm>
              <a:off x="6417888" y="248181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solidFill>
                  <a:schemeClr val="tx1"/>
                </a:solidFill>
              </a:endParaRPr>
            </a:p>
          </p:txBody>
        </p:sp>
        <p:sp>
          <p:nvSpPr>
            <p:cNvPr id="13" name="Oval 12">
              <a:extLst>
                <a:ext uri="{FF2B5EF4-FFF2-40B4-BE49-F238E27FC236}">
                  <a16:creationId xmlns:a16="http://schemas.microsoft.com/office/drawing/2014/main" id="{1623B275-1A71-AF4B-2EB7-290CFCBE0F72}"/>
                </a:ext>
              </a:extLst>
            </p:cNvPr>
            <p:cNvSpPr/>
            <p:nvPr/>
          </p:nvSpPr>
          <p:spPr>
            <a:xfrm>
              <a:off x="6417888" y="486173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solidFill>
                  <a:schemeClr val="tx1"/>
                </a:solidFill>
              </a:endParaRPr>
            </a:p>
          </p:txBody>
        </p:sp>
      </p:grpSp>
      <p:grpSp>
        <p:nvGrpSpPr>
          <p:cNvPr id="64" name="Group 63">
            <a:extLst>
              <a:ext uri="{FF2B5EF4-FFF2-40B4-BE49-F238E27FC236}">
                <a16:creationId xmlns:a16="http://schemas.microsoft.com/office/drawing/2014/main" id="{4E8E8C3C-9652-9606-7AE8-77F24E7305CA}"/>
              </a:ext>
            </a:extLst>
          </p:cNvPr>
          <p:cNvGrpSpPr/>
          <p:nvPr/>
        </p:nvGrpSpPr>
        <p:grpSpPr>
          <a:xfrm>
            <a:off x="8380102" y="1291855"/>
            <a:ext cx="643908" cy="4202517"/>
            <a:chOff x="8816036" y="1291855"/>
            <a:chExt cx="643908" cy="4202517"/>
          </a:xfrm>
        </p:grpSpPr>
        <p:sp>
          <p:nvSpPr>
            <p:cNvPr id="14" name="Oval 13">
              <a:extLst>
                <a:ext uri="{FF2B5EF4-FFF2-40B4-BE49-F238E27FC236}">
                  <a16:creationId xmlns:a16="http://schemas.microsoft.com/office/drawing/2014/main" id="{B2227BF0-FEEA-ABF0-8586-373D8378284D}"/>
                </a:ext>
              </a:extLst>
            </p:cNvPr>
            <p:cNvSpPr/>
            <p:nvPr/>
          </p:nvSpPr>
          <p:spPr>
            <a:xfrm>
              <a:off x="8816036" y="367177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p>
          </p:txBody>
        </p:sp>
        <p:sp>
          <p:nvSpPr>
            <p:cNvPr id="16" name="Oval 15">
              <a:extLst>
                <a:ext uri="{FF2B5EF4-FFF2-40B4-BE49-F238E27FC236}">
                  <a16:creationId xmlns:a16="http://schemas.microsoft.com/office/drawing/2014/main" id="{ACD95052-EC3C-2364-F2E0-55A5AA77A9D1}"/>
                </a:ext>
              </a:extLst>
            </p:cNvPr>
            <p:cNvSpPr/>
            <p:nvPr/>
          </p:nvSpPr>
          <p:spPr>
            <a:xfrm>
              <a:off x="8816036" y="129185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p>
          </p:txBody>
        </p:sp>
        <p:sp>
          <p:nvSpPr>
            <p:cNvPr id="17" name="Oval 16">
              <a:extLst>
                <a:ext uri="{FF2B5EF4-FFF2-40B4-BE49-F238E27FC236}">
                  <a16:creationId xmlns:a16="http://schemas.microsoft.com/office/drawing/2014/main" id="{9F8BE5BB-AE09-9EB1-1D32-C39BB3275303}"/>
                </a:ext>
              </a:extLst>
            </p:cNvPr>
            <p:cNvSpPr/>
            <p:nvPr/>
          </p:nvSpPr>
          <p:spPr>
            <a:xfrm>
              <a:off x="8816036" y="248181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p>
          </p:txBody>
        </p:sp>
        <p:sp>
          <p:nvSpPr>
            <p:cNvPr id="18" name="Oval 17">
              <a:extLst>
                <a:ext uri="{FF2B5EF4-FFF2-40B4-BE49-F238E27FC236}">
                  <a16:creationId xmlns:a16="http://schemas.microsoft.com/office/drawing/2014/main" id="{C92BD4C5-4D5F-4783-C63A-490FB42903F2}"/>
                </a:ext>
              </a:extLst>
            </p:cNvPr>
            <p:cNvSpPr/>
            <p:nvPr/>
          </p:nvSpPr>
          <p:spPr>
            <a:xfrm>
              <a:off x="8816036" y="486173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a:t>
              </a:r>
              <a:endParaRPr lang="en-CA" dirty="0"/>
            </a:p>
          </p:txBody>
        </p:sp>
      </p:grpSp>
      <p:sp>
        <p:nvSpPr>
          <p:cNvPr id="19" name="Oval 18">
            <a:extLst>
              <a:ext uri="{FF2B5EF4-FFF2-40B4-BE49-F238E27FC236}">
                <a16:creationId xmlns:a16="http://schemas.microsoft.com/office/drawing/2014/main" id="{8FE4EEC3-1390-FD34-1491-D98C6EFFB417}"/>
              </a:ext>
            </a:extLst>
          </p:cNvPr>
          <p:cNvSpPr/>
          <p:nvPr/>
        </p:nvSpPr>
        <p:spPr>
          <a:xfrm>
            <a:off x="10010364" y="367177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a:extLst>
              <a:ext uri="{FF2B5EF4-FFF2-40B4-BE49-F238E27FC236}">
                <a16:creationId xmlns:a16="http://schemas.microsoft.com/office/drawing/2014/main" id="{BEB3EA1C-6E24-FF86-A880-45012C5A7DD4}"/>
              </a:ext>
            </a:extLst>
          </p:cNvPr>
          <p:cNvSpPr/>
          <p:nvPr/>
        </p:nvSpPr>
        <p:spPr>
          <a:xfrm>
            <a:off x="10010364" y="2481815"/>
            <a:ext cx="643908" cy="6326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 name="Straight Arrow Connector 21">
            <a:extLst>
              <a:ext uri="{FF2B5EF4-FFF2-40B4-BE49-F238E27FC236}">
                <a16:creationId xmlns:a16="http://schemas.microsoft.com/office/drawing/2014/main" id="{CA84560B-A75B-E000-6394-821BCC87A624}"/>
              </a:ext>
            </a:extLst>
          </p:cNvPr>
          <p:cNvCxnSpPr>
            <a:stCxn id="8" idx="6"/>
            <a:endCxn id="11" idx="2"/>
          </p:cNvCxnSpPr>
          <p:nvPr/>
        </p:nvCxnSpPr>
        <p:spPr>
          <a:xfrm flipV="1">
            <a:off x="5862722" y="1608174"/>
            <a:ext cx="943254" cy="63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93957EA-70E7-D03E-0770-9E1D10488456}"/>
              </a:ext>
            </a:extLst>
          </p:cNvPr>
          <p:cNvCxnSpPr>
            <a:stCxn id="8" idx="6"/>
            <a:endCxn id="12" idx="2"/>
          </p:cNvCxnSpPr>
          <p:nvPr/>
        </p:nvCxnSpPr>
        <p:spPr>
          <a:xfrm>
            <a:off x="5862722" y="2239040"/>
            <a:ext cx="943254" cy="559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6D7E87E-105D-09C8-CE37-4F06A891F520}"/>
              </a:ext>
            </a:extLst>
          </p:cNvPr>
          <p:cNvCxnSpPr>
            <a:stCxn id="8" idx="6"/>
            <a:endCxn id="10" idx="2"/>
          </p:cNvCxnSpPr>
          <p:nvPr/>
        </p:nvCxnSpPr>
        <p:spPr>
          <a:xfrm>
            <a:off x="5862722" y="2239040"/>
            <a:ext cx="943254" cy="1749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91A053E-EC8F-7E5F-B79D-C2B23646995E}"/>
              </a:ext>
            </a:extLst>
          </p:cNvPr>
          <p:cNvCxnSpPr>
            <a:stCxn id="8" idx="6"/>
            <a:endCxn id="13" idx="2"/>
          </p:cNvCxnSpPr>
          <p:nvPr/>
        </p:nvCxnSpPr>
        <p:spPr>
          <a:xfrm>
            <a:off x="5862722" y="2239040"/>
            <a:ext cx="943254" cy="2939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1E69E1-1884-2FF0-97C6-382725FDD020}"/>
              </a:ext>
            </a:extLst>
          </p:cNvPr>
          <p:cNvCxnSpPr>
            <a:stCxn id="9" idx="6"/>
            <a:endCxn id="11" idx="2"/>
          </p:cNvCxnSpPr>
          <p:nvPr/>
        </p:nvCxnSpPr>
        <p:spPr>
          <a:xfrm flipV="1">
            <a:off x="5862722" y="1608174"/>
            <a:ext cx="943254" cy="182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ABD6473-60CC-EA16-39CE-CEFFABAEA2ED}"/>
              </a:ext>
            </a:extLst>
          </p:cNvPr>
          <p:cNvCxnSpPr>
            <a:stCxn id="9" idx="6"/>
            <a:endCxn id="12" idx="2"/>
          </p:cNvCxnSpPr>
          <p:nvPr/>
        </p:nvCxnSpPr>
        <p:spPr>
          <a:xfrm flipV="1">
            <a:off x="5862722" y="2798134"/>
            <a:ext cx="943254" cy="63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22D54C0-8C06-F22A-A75E-DC40A274DA24}"/>
              </a:ext>
            </a:extLst>
          </p:cNvPr>
          <p:cNvCxnSpPr>
            <a:stCxn id="9" idx="6"/>
            <a:endCxn id="10" idx="2"/>
          </p:cNvCxnSpPr>
          <p:nvPr/>
        </p:nvCxnSpPr>
        <p:spPr>
          <a:xfrm>
            <a:off x="5862722" y="3429000"/>
            <a:ext cx="943254" cy="559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2D7BE70-2D83-7402-EBD1-CDA9D0974F90}"/>
              </a:ext>
            </a:extLst>
          </p:cNvPr>
          <p:cNvCxnSpPr>
            <a:stCxn id="9" idx="6"/>
            <a:endCxn id="13" idx="2"/>
          </p:cNvCxnSpPr>
          <p:nvPr/>
        </p:nvCxnSpPr>
        <p:spPr>
          <a:xfrm>
            <a:off x="5862722" y="3429000"/>
            <a:ext cx="943254" cy="1749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DA7A75E-C4D5-F1A1-CEA2-D23FEAB332DC}"/>
              </a:ext>
            </a:extLst>
          </p:cNvPr>
          <p:cNvCxnSpPr>
            <a:stCxn id="7" idx="6"/>
            <a:endCxn id="11" idx="2"/>
          </p:cNvCxnSpPr>
          <p:nvPr/>
        </p:nvCxnSpPr>
        <p:spPr>
          <a:xfrm flipV="1">
            <a:off x="5862722" y="1608174"/>
            <a:ext cx="943254" cy="3010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0471C5B-2BF6-D903-B0A4-EF7056AD3ACF}"/>
              </a:ext>
            </a:extLst>
          </p:cNvPr>
          <p:cNvCxnSpPr>
            <a:stCxn id="7" idx="6"/>
            <a:endCxn id="12" idx="2"/>
          </p:cNvCxnSpPr>
          <p:nvPr/>
        </p:nvCxnSpPr>
        <p:spPr>
          <a:xfrm flipV="1">
            <a:off x="5862722" y="2798134"/>
            <a:ext cx="943254" cy="182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1A7B81-4A7A-5630-0D0E-0CAA81505692}"/>
              </a:ext>
            </a:extLst>
          </p:cNvPr>
          <p:cNvCxnSpPr>
            <a:stCxn id="7" idx="6"/>
            <a:endCxn id="10" idx="2"/>
          </p:cNvCxnSpPr>
          <p:nvPr/>
        </p:nvCxnSpPr>
        <p:spPr>
          <a:xfrm flipV="1">
            <a:off x="5862722" y="3988094"/>
            <a:ext cx="943254" cy="630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CF8DB34-83BD-D0AA-D598-9BE28E2C3FB2}"/>
              </a:ext>
            </a:extLst>
          </p:cNvPr>
          <p:cNvCxnSpPr>
            <a:stCxn id="7" idx="6"/>
            <a:endCxn id="13" idx="2"/>
          </p:cNvCxnSpPr>
          <p:nvPr/>
        </p:nvCxnSpPr>
        <p:spPr>
          <a:xfrm>
            <a:off x="5862722" y="4618960"/>
            <a:ext cx="943254" cy="559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5C8C5FE-9EFB-4DF3-ED57-B59E13F076DF}"/>
              </a:ext>
            </a:extLst>
          </p:cNvPr>
          <p:cNvSpPr txBox="1"/>
          <p:nvPr/>
        </p:nvSpPr>
        <p:spPr>
          <a:xfrm>
            <a:off x="7525025" y="2673529"/>
            <a:ext cx="740591" cy="1216622"/>
          </a:xfrm>
          <a:prstGeom prst="rect">
            <a:avLst/>
          </a:prstGeom>
          <a:noFill/>
        </p:spPr>
        <p:txBody>
          <a:bodyPr wrap="square" rtlCol="0">
            <a:spAutoFit/>
          </a:bodyPr>
          <a:lstStyle/>
          <a:p>
            <a:pPr defTabSz="748894">
              <a:spcAft>
                <a:spcPts val="630"/>
              </a:spcAft>
            </a:pPr>
            <a:r>
              <a:rPr lang="en-US" sz="5897" kern="1200" dirty="0">
                <a:solidFill>
                  <a:schemeClr val="tx1"/>
                </a:solidFill>
                <a:latin typeface="+mn-lt"/>
                <a:ea typeface="+mn-ea"/>
                <a:cs typeface="+mn-cs"/>
              </a:rPr>
              <a:t>…</a:t>
            </a:r>
            <a:endParaRPr lang="en-CA" dirty="0"/>
          </a:p>
        </p:txBody>
      </p:sp>
      <p:cxnSp>
        <p:nvCxnSpPr>
          <p:cNvPr id="48" name="Straight Arrow Connector 47">
            <a:extLst>
              <a:ext uri="{FF2B5EF4-FFF2-40B4-BE49-F238E27FC236}">
                <a16:creationId xmlns:a16="http://schemas.microsoft.com/office/drawing/2014/main" id="{FAABF75C-0DB3-E5EE-73A8-44037D4F5C4B}"/>
              </a:ext>
            </a:extLst>
          </p:cNvPr>
          <p:cNvCxnSpPr>
            <a:stCxn id="16" idx="6"/>
            <a:endCxn id="20" idx="2"/>
          </p:cNvCxnSpPr>
          <p:nvPr/>
        </p:nvCxnSpPr>
        <p:spPr>
          <a:xfrm>
            <a:off x="9024010" y="160817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0C19B25-7200-02B1-BBF4-D59D610471D3}"/>
              </a:ext>
            </a:extLst>
          </p:cNvPr>
          <p:cNvCxnSpPr>
            <a:stCxn id="16" idx="6"/>
            <a:endCxn id="19" idx="2"/>
          </p:cNvCxnSpPr>
          <p:nvPr/>
        </p:nvCxnSpPr>
        <p:spPr>
          <a:xfrm>
            <a:off x="9024010" y="1608174"/>
            <a:ext cx="986354" cy="2379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B9C71D4-4FCB-FE9D-A878-377E7587DD46}"/>
              </a:ext>
            </a:extLst>
          </p:cNvPr>
          <p:cNvCxnSpPr>
            <a:stCxn id="17" idx="6"/>
            <a:endCxn id="20" idx="2"/>
          </p:cNvCxnSpPr>
          <p:nvPr/>
        </p:nvCxnSpPr>
        <p:spPr>
          <a:xfrm>
            <a:off x="9024010" y="2798134"/>
            <a:ext cx="986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EF4B0F6-6EF4-4688-1751-B8FE4EE07956}"/>
              </a:ext>
            </a:extLst>
          </p:cNvPr>
          <p:cNvCxnSpPr>
            <a:stCxn id="17" idx="6"/>
            <a:endCxn id="19" idx="2"/>
          </p:cNvCxnSpPr>
          <p:nvPr/>
        </p:nvCxnSpPr>
        <p:spPr>
          <a:xfrm>
            <a:off x="9024010" y="279813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4B0F02-CB41-E18D-1CF0-9B5623D45504}"/>
              </a:ext>
            </a:extLst>
          </p:cNvPr>
          <p:cNvCxnSpPr>
            <a:stCxn id="14" idx="6"/>
            <a:endCxn id="20" idx="2"/>
          </p:cNvCxnSpPr>
          <p:nvPr/>
        </p:nvCxnSpPr>
        <p:spPr>
          <a:xfrm flipV="1">
            <a:off x="9024010" y="279813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D66DD94-8259-DAC2-2A64-223CDD8EE68A}"/>
              </a:ext>
            </a:extLst>
          </p:cNvPr>
          <p:cNvCxnSpPr>
            <a:stCxn id="14" idx="6"/>
            <a:endCxn id="19" idx="2"/>
          </p:cNvCxnSpPr>
          <p:nvPr/>
        </p:nvCxnSpPr>
        <p:spPr>
          <a:xfrm>
            <a:off x="9024010" y="3988094"/>
            <a:ext cx="986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E5D8A4B-40E4-FC88-7C37-8986DF395364}"/>
              </a:ext>
            </a:extLst>
          </p:cNvPr>
          <p:cNvCxnSpPr>
            <a:stCxn id="18" idx="6"/>
            <a:endCxn id="20" idx="2"/>
          </p:cNvCxnSpPr>
          <p:nvPr/>
        </p:nvCxnSpPr>
        <p:spPr>
          <a:xfrm flipV="1">
            <a:off x="9024010" y="2798134"/>
            <a:ext cx="986354" cy="2379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C58C47B-6EBB-A028-8B14-19AAE206516D}"/>
              </a:ext>
            </a:extLst>
          </p:cNvPr>
          <p:cNvCxnSpPr>
            <a:stCxn id="18" idx="6"/>
            <a:endCxn id="19" idx="2"/>
          </p:cNvCxnSpPr>
          <p:nvPr/>
        </p:nvCxnSpPr>
        <p:spPr>
          <a:xfrm flipV="1">
            <a:off x="9024010" y="3988094"/>
            <a:ext cx="986354" cy="1189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273D178-3C42-1234-9037-90502E1E11C9}"/>
              </a:ext>
            </a:extLst>
          </p:cNvPr>
          <p:cNvSpPr txBox="1"/>
          <p:nvPr/>
        </p:nvSpPr>
        <p:spPr>
          <a:xfrm>
            <a:off x="5198366" y="5693733"/>
            <a:ext cx="684803" cy="369332"/>
          </a:xfrm>
          <a:prstGeom prst="rect">
            <a:avLst/>
          </a:prstGeom>
          <a:noFill/>
        </p:spPr>
        <p:txBody>
          <a:bodyPr wrap="none" rtlCol="0">
            <a:spAutoFit/>
          </a:bodyPr>
          <a:lstStyle/>
          <a:p>
            <a:r>
              <a:rPr lang="en-US" dirty="0"/>
              <a:t>Input</a:t>
            </a:r>
            <a:endParaRPr lang="en-CA" dirty="0"/>
          </a:p>
        </p:txBody>
      </p:sp>
      <p:sp>
        <p:nvSpPr>
          <p:cNvPr id="66" name="TextBox 65">
            <a:extLst>
              <a:ext uri="{FF2B5EF4-FFF2-40B4-BE49-F238E27FC236}">
                <a16:creationId xmlns:a16="http://schemas.microsoft.com/office/drawing/2014/main" id="{0606CC2B-434C-87E6-72F5-50E6A627A281}"/>
              </a:ext>
            </a:extLst>
          </p:cNvPr>
          <p:cNvSpPr txBox="1"/>
          <p:nvPr/>
        </p:nvSpPr>
        <p:spPr>
          <a:xfrm>
            <a:off x="6711540" y="5693733"/>
            <a:ext cx="862737" cy="369332"/>
          </a:xfrm>
          <a:prstGeom prst="rect">
            <a:avLst/>
          </a:prstGeom>
          <a:noFill/>
        </p:spPr>
        <p:txBody>
          <a:bodyPr wrap="none" rtlCol="0">
            <a:spAutoFit/>
          </a:bodyPr>
          <a:lstStyle/>
          <a:p>
            <a:r>
              <a:rPr lang="en-US" dirty="0"/>
              <a:t>Hidden</a:t>
            </a:r>
            <a:endParaRPr lang="en-CA" dirty="0"/>
          </a:p>
        </p:txBody>
      </p:sp>
      <p:sp>
        <p:nvSpPr>
          <p:cNvPr id="67" name="TextBox 66">
            <a:extLst>
              <a:ext uri="{FF2B5EF4-FFF2-40B4-BE49-F238E27FC236}">
                <a16:creationId xmlns:a16="http://schemas.microsoft.com/office/drawing/2014/main" id="{04253060-554B-CFEF-A298-5D527CF44854}"/>
              </a:ext>
            </a:extLst>
          </p:cNvPr>
          <p:cNvSpPr txBox="1"/>
          <p:nvPr/>
        </p:nvSpPr>
        <p:spPr>
          <a:xfrm>
            <a:off x="8273051" y="5698899"/>
            <a:ext cx="862737" cy="369332"/>
          </a:xfrm>
          <a:prstGeom prst="rect">
            <a:avLst/>
          </a:prstGeom>
          <a:noFill/>
        </p:spPr>
        <p:txBody>
          <a:bodyPr wrap="none" rtlCol="0">
            <a:spAutoFit/>
          </a:bodyPr>
          <a:lstStyle/>
          <a:p>
            <a:r>
              <a:rPr lang="en-US" dirty="0"/>
              <a:t>Hidden</a:t>
            </a:r>
            <a:endParaRPr lang="en-CA" dirty="0"/>
          </a:p>
        </p:txBody>
      </p:sp>
      <p:sp>
        <p:nvSpPr>
          <p:cNvPr id="68" name="TextBox 67">
            <a:extLst>
              <a:ext uri="{FF2B5EF4-FFF2-40B4-BE49-F238E27FC236}">
                <a16:creationId xmlns:a16="http://schemas.microsoft.com/office/drawing/2014/main" id="{70C0EF99-E499-B8D1-03E4-EE8FE7EC6E0A}"/>
              </a:ext>
            </a:extLst>
          </p:cNvPr>
          <p:cNvSpPr txBox="1"/>
          <p:nvPr/>
        </p:nvSpPr>
        <p:spPr>
          <a:xfrm>
            <a:off x="9904155" y="5693733"/>
            <a:ext cx="856325" cy="369332"/>
          </a:xfrm>
          <a:prstGeom prst="rect">
            <a:avLst/>
          </a:prstGeom>
          <a:noFill/>
        </p:spPr>
        <p:txBody>
          <a:bodyPr wrap="none" rtlCol="0">
            <a:spAutoFit/>
          </a:bodyPr>
          <a:lstStyle/>
          <a:p>
            <a:r>
              <a:rPr lang="en-US" dirty="0"/>
              <a:t>Output</a:t>
            </a:r>
            <a:endParaRPr lang="en-CA" dirty="0"/>
          </a:p>
        </p:txBody>
      </p:sp>
      <p:sp>
        <p:nvSpPr>
          <p:cNvPr id="69" name="TextBox 68">
            <a:extLst>
              <a:ext uri="{FF2B5EF4-FFF2-40B4-BE49-F238E27FC236}">
                <a16:creationId xmlns:a16="http://schemas.microsoft.com/office/drawing/2014/main" id="{83645A67-7C24-A402-3EA0-1E891C778DE6}"/>
              </a:ext>
            </a:extLst>
          </p:cNvPr>
          <p:cNvSpPr txBox="1"/>
          <p:nvPr/>
        </p:nvSpPr>
        <p:spPr>
          <a:xfrm>
            <a:off x="5198366" y="626218"/>
            <a:ext cx="855619" cy="369332"/>
          </a:xfrm>
          <a:prstGeom prst="rect">
            <a:avLst/>
          </a:prstGeom>
          <a:noFill/>
        </p:spPr>
        <p:txBody>
          <a:bodyPr wrap="none" rtlCol="0">
            <a:spAutoFit/>
          </a:bodyPr>
          <a:lstStyle/>
          <a:p>
            <a:r>
              <a:rPr lang="en-US" dirty="0"/>
              <a:t>Layer 0</a:t>
            </a:r>
            <a:endParaRPr lang="en-CA" dirty="0"/>
          </a:p>
        </p:txBody>
      </p:sp>
      <p:sp>
        <p:nvSpPr>
          <p:cNvPr id="70" name="TextBox 69">
            <a:extLst>
              <a:ext uri="{FF2B5EF4-FFF2-40B4-BE49-F238E27FC236}">
                <a16:creationId xmlns:a16="http://schemas.microsoft.com/office/drawing/2014/main" id="{4C289966-A624-E590-29BD-5585E545795D}"/>
              </a:ext>
            </a:extLst>
          </p:cNvPr>
          <p:cNvSpPr txBox="1"/>
          <p:nvPr/>
        </p:nvSpPr>
        <p:spPr>
          <a:xfrm>
            <a:off x="6711540" y="626218"/>
            <a:ext cx="855619" cy="369332"/>
          </a:xfrm>
          <a:prstGeom prst="rect">
            <a:avLst/>
          </a:prstGeom>
          <a:noFill/>
        </p:spPr>
        <p:txBody>
          <a:bodyPr wrap="none" rtlCol="0">
            <a:spAutoFit/>
          </a:bodyPr>
          <a:lstStyle/>
          <a:p>
            <a:r>
              <a:rPr lang="en-US" dirty="0"/>
              <a:t>Layer 1</a:t>
            </a:r>
            <a:endParaRPr lang="en-CA" dirty="0"/>
          </a:p>
        </p:txBody>
      </p:sp>
      <p:sp>
        <p:nvSpPr>
          <p:cNvPr id="71" name="TextBox 70">
            <a:extLst>
              <a:ext uri="{FF2B5EF4-FFF2-40B4-BE49-F238E27FC236}">
                <a16:creationId xmlns:a16="http://schemas.microsoft.com/office/drawing/2014/main" id="{B4677790-FDD5-8779-546A-62E6847DDF12}"/>
              </a:ext>
            </a:extLst>
          </p:cNvPr>
          <p:cNvSpPr txBox="1"/>
          <p:nvPr/>
        </p:nvSpPr>
        <p:spPr>
          <a:xfrm>
            <a:off x="8273051" y="631384"/>
            <a:ext cx="1075231" cy="369332"/>
          </a:xfrm>
          <a:prstGeom prst="rect">
            <a:avLst/>
          </a:prstGeom>
          <a:noFill/>
        </p:spPr>
        <p:txBody>
          <a:bodyPr wrap="none" rtlCol="0">
            <a:spAutoFit/>
          </a:bodyPr>
          <a:lstStyle/>
          <a:p>
            <a:r>
              <a:rPr lang="en-US" dirty="0"/>
              <a:t>Layer N-1</a:t>
            </a:r>
            <a:endParaRPr lang="en-CA" dirty="0"/>
          </a:p>
        </p:txBody>
      </p:sp>
      <p:sp>
        <p:nvSpPr>
          <p:cNvPr id="72" name="TextBox 71">
            <a:extLst>
              <a:ext uri="{FF2B5EF4-FFF2-40B4-BE49-F238E27FC236}">
                <a16:creationId xmlns:a16="http://schemas.microsoft.com/office/drawing/2014/main" id="{9D421D42-9AA9-C90E-95B5-275E67720656}"/>
              </a:ext>
            </a:extLst>
          </p:cNvPr>
          <p:cNvSpPr txBox="1"/>
          <p:nvPr/>
        </p:nvSpPr>
        <p:spPr>
          <a:xfrm>
            <a:off x="9904155" y="626218"/>
            <a:ext cx="887679" cy="369332"/>
          </a:xfrm>
          <a:prstGeom prst="rect">
            <a:avLst/>
          </a:prstGeom>
          <a:noFill/>
        </p:spPr>
        <p:txBody>
          <a:bodyPr wrap="none" rtlCol="0">
            <a:spAutoFit/>
          </a:bodyPr>
          <a:lstStyle/>
          <a:p>
            <a:r>
              <a:rPr lang="en-US" dirty="0"/>
              <a:t>Layer N</a:t>
            </a:r>
            <a:endParaRPr lang="en-CA" dirty="0"/>
          </a:p>
        </p:txBody>
      </p:sp>
      <p:sp>
        <p:nvSpPr>
          <p:cNvPr id="73" name="TextBox 72">
            <a:extLst>
              <a:ext uri="{FF2B5EF4-FFF2-40B4-BE49-F238E27FC236}">
                <a16:creationId xmlns:a16="http://schemas.microsoft.com/office/drawing/2014/main" id="{39D47A74-A13A-DCC4-0E5B-C5C01796E215}"/>
              </a:ext>
            </a:extLst>
          </p:cNvPr>
          <p:cNvSpPr txBox="1"/>
          <p:nvPr/>
        </p:nvSpPr>
        <p:spPr>
          <a:xfrm>
            <a:off x="5637914" y="2971800"/>
            <a:ext cx="65" cy="276999"/>
          </a:xfrm>
          <a:prstGeom prst="rect">
            <a:avLst/>
          </a:prstGeom>
          <a:noFill/>
        </p:spPr>
        <p:txBody>
          <a:bodyPr wrap="none" lIns="0" tIns="0" rIns="0" bIns="0" rtlCol="0">
            <a:spAutoFit/>
          </a:bodyPr>
          <a:lstStyle/>
          <a:p>
            <a:endParaRPr lang="en-CA" dirty="0"/>
          </a:p>
        </p:txBody>
      </p:sp>
    </p:spTree>
    <p:extLst>
      <p:ext uri="{BB962C8B-B14F-4D97-AF65-F5344CB8AC3E}">
        <p14:creationId xmlns:p14="http://schemas.microsoft.com/office/powerpoint/2010/main" val="42514560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1" name="Rectangle 15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FA34B-8DD3-C210-305E-A94194257D2B}"/>
              </a:ext>
            </a:extLst>
          </p:cNvPr>
          <p:cNvSpPr>
            <a:spLocks noGrp="1"/>
          </p:cNvSpPr>
          <p:nvPr>
            <p:ph type="title"/>
          </p:nvPr>
        </p:nvSpPr>
        <p:spPr>
          <a:xfrm>
            <a:off x="630936" y="640080"/>
            <a:ext cx="4818888" cy="1481328"/>
          </a:xfrm>
        </p:spPr>
        <p:txBody>
          <a:bodyPr anchor="b">
            <a:normAutofit/>
          </a:bodyPr>
          <a:lstStyle/>
          <a:p>
            <a:r>
              <a:rPr lang="en-CA" sz="5400" dirty="0"/>
              <a:t>Timestep 2</a:t>
            </a:r>
          </a:p>
        </p:txBody>
      </p:sp>
      <p:sp>
        <p:nvSpPr>
          <p:cNvPr id="15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336F7A-909F-90B1-44F6-77484B153BB0}"/>
              </a:ext>
            </a:extLst>
          </p:cNvPr>
          <p:cNvSpPr>
            <a:spLocks noGrp="1"/>
          </p:cNvSpPr>
          <p:nvPr>
            <p:ph idx="1"/>
          </p:nvPr>
        </p:nvSpPr>
        <p:spPr>
          <a:xfrm>
            <a:off x="630936" y="2660904"/>
            <a:ext cx="4818888" cy="3547872"/>
          </a:xfrm>
        </p:spPr>
        <p:txBody>
          <a:bodyPr anchor="t">
            <a:normAutofit/>
          </a:bodyPr>
          <a:lstStyle/>
          <a:p>
            <a:r>
              <a:rPr lang="en-CA" sz="2200" dirty="0"/>
              <a:t>Input tokens ‘Alice’ and ‘visited’</a:t>
            </a:r>
          </a:p>
          <a:p>
            <a:r>
              <a:rPr lang="en-CA" sz="2200" dirty="0"/>
              <a:t>Output token ‘the’</a:t>
            </a:r>
          </a:p>
        </p:txBody>
      </p:sp>
      <p:grpSp>
        <p:nvGrpSpPr>
          <p:cNvPr id="4" name="Group 3">
            <a:extLst>
              <a:ext uri="{FF2B5EF4-FFF2-40B4-BE49-F238E27FC236}">
                <a16:creationId xmlns:a16="http://schemas.microsoft.com/office/drawing/2014/main" id="{3242CEEB-18D8-0316-A55B-805A3F885473}"/>
              </a:ext>
            </a:extLst>
          </p:cNvPr>
          <p:cNvGrpSpPr/>
          <p:nvPr/>
        </p:nvGrpSpPr>
        <p:grpSpPr>
          <a:xfrm>
            <a:off x="6440302" y="1090440"/>
            <a:ext cx="1309284" cy="4669391"/>
            <a:chOff x="6440302" y="1090440"/>
            <a:chExt cx="1309284" cy="4669391"/>
          </a:xfrm>
        </p:grpSpPr>
        <p:sp>
          <p:nvSpPr>
            <p:cNvPr id="29" name="Rectangle: Rounded Corners 28">
              <a:extLst>
                <a:ext uri="{FF2B5EF4-FFF2-40B4-BE49-F238E27FC236}">
                  <a16:creationId xmlns:a16="http://schemas.microsoft.com/office/drawing/2014/main" id="{9437C3F6-A035-86F4-D57C-87C50F190500}"/>
                </a:ext>
              </a:extLst>
            </p:cNvPr>
            <p:cNvSpPr>
              <a:spLocks noChangeAspect="1"/>
            </p:cNvSpPr>
            <p:nvPr/>
          </p:nvSpPr>
          <p:spPr>
            <a:xfrm>
              <a:off x="6787780" y="5514179"/>
              <a:ext cx="606601" cy="24565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dirty="0">
                  <a:solidFill>
                    <a:schemeClr val="tx1"/>
                  </a:solidFill>
                  <a:latin typeface="+mn-lt"/>
                  <a:ea typeface="+mn-ea"/>
                  <a:cs typeface="+mn-cs"/>
                </a:rPr>
                <a:t>Token 1</a:t>
              </a:r>
              <a:endParaRPr lang="en-CA" sz="1200" dirty="0">
                <a:solidFill>
                  <a:schemeClr val="tx1"/>
                </a:solidFill>
              </a:endParaRPr>
            </a:p>
          </p:txBody>
        </p:sp>
        <p:sp>
          <p:nvSpPr>
            <p:cNvPr id="31" name="Rectangle: Rounded Corners 30">
              <a:extLst>
                <a:ext uri="{FF2B5EF4-FFF2-40B4-BE49-F238E27FC236}">
                  <a16:creationId xmlns:a16="http://schemas.microsoft.com/office/drawing/2014/main" id="{411E2C52-642D-D793-ED01-CC6BFCBD0082}"/>
                </a:ext>
              </a:extLst>
            </p:cNvPr>
            <p:cNvSpPr>
              <a:spLocks noChangeAspect="1"/>
            </p:cNvSpPr>
            <p:nvPr/>
          </p:nvSpPr>
          <p:spPr>
            <a:xfrm>
              <a:off x="6711425" y="5197551"/>
              <a:ext cx="767040" cy="19555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rgbClr val="555555"/>
                  </a:solidFill>
                  <a:latin typeface="+mn-lt"/>
                  <a:ea typeface="+mn-ea"/>
                  <a:cs typeface="+mn-cs"/>
                </a:rPr>
                <a:t>Embedding</a:t>
              </a:r>
              <a:endParaRPr lang="en-CA" sz="1200"/>
            </a:p>
          </p:txBody>
        </p:sp>
        <p:sp>
          <p:nvSpPr>
            <p:cNvPr id="37" name="Rectangle: Rounded Corners 36">
              <a:extLst>
                <a:ext uri="{FF2B5EF4-FFF2-40B4-BE49-F238E27FC236}">
                  <a16:creationId xmlns:a16="http://schemas.microsoft.com/office/drawing/2014/main" id="{7B9BF356-A1DC-D724-634A-F5D3E62F3F47}"/>
                </a:ext>
              </a:extLst>
            </p:cNvPr>
            <p:cNvSpPr>
              <a:spLocks noChangeAspect="1"/>
            </p:cNvSpPr>
            <p:nvPr/>
          </p:nvSpPr>
          <p:spPr>
            <a:xfrm>
              <a:off x="6776552" y="1459519"/>
              <a:ext cx="593344" cy="23984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rgbClr val="555555"/>
                  </a:solidFill>
                  <a:latin typeface="+mn-lt"/>
                  <a:ea typeface="+mn-ea"/>
                  <a:cs typeface="+mn-cs"/>
                </a:rPr>
                <a:t>Output</a:t>
              </a:r>
              <a:endParaRPr lang="en-CA" sz="1200" dirty="0"/>
            </a:p>
          </p:txBody>
        </p:sp>
        <p:cxnSp>
          <p:nvCxnSpPr>
            <p:cNvPr id="77" name="Straight Arrow Connector 76">
              <a:extLst>
                <a:ext uri="{FF2B5EF4-FFF2-40B4-BE49-F238E27FC236}">
                  <a16:creationId xmlns:a16="http://schemas.microsoft.com/office/drawing/2014/main" id="{96142873-4738-5856-86AB-5D7BAFA22983}"/>
                </a:ext>
              </a:extLst>
            </p:cNvPr>
            <p:cNvCxnSpPr>
              <a:cxnSpLocks noChangeAspect="1"/>
              <a:stCxn id="29" idx="0"/>
              <a:endCxn id="31" idx="2"/>
            </p:cNvCxnSpPr>
            <p:nvPr/>
          </p:nvCxnSpPr>
          <p:spPr>
            <a:xfrm flipV="1">
              <a:off x="7091080" y="5393109"/>
              <a:ext cx="3865" cy="121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EFA3298F-B964-FCBA-8907-2272FEB0A7B5}"/>
                </a:ext>
              </a:extLst>
            </p:cNvPr>
            <p:cNvSpPr>
              <a:spLocks noChangeAspect="1"/>
            </p:cNvSpPr>
            <p:nvPr/>
          </p:nvSpPr>
          <p:spPr>
            <a:xfrm>
              <a:off x="6776749" y="1090440"/>
              <a:ext cx="574309" cy="232151"/>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2</a:t>
              </a:r>
              <a:endParaRPr lang="en-CA" sz="1200">
                <a:solidFill>
                  <a:schemeClr val="tx1"/>
                </a:solidFill>
              </a:endParaRPr>
            </a:p>
          </p:txBody>
        </p:sp>
        <p:cxnSp>
          <p:nvCxnSpPr>
            <p:cNvPr id="147" name="Straight Arrow Connector 146">
              <a:extLst>
                <a:ext uri="{FF2B5EF4-FFF2-40B4-BE49-F238E27FC236}">
                  <a16:creationId xmlns:a16="http://schemas.microsoft.com/office/drawing/2014/main" id="{0850E7B4-4DBD-1735-6164-817194F6B2AF}"/>
                </a:ext>
              </a:extLst>
            </p:cNvPr>
            <p:cNvCxnSpPr>
              <a:cxnSpLocks noChangeAspect="1"/>
              <a:stCxn id="37" idx="0"/>
              <a:endCxn id="117" idx="2"/>
            </p:cNvCxnSpPr>
            <p:nvPr/>
          </p:nvCxnSpPr>
          <p:spPr>
            <a:xfrm flipH="1" flipV="1">
              <a:off x="7063904" y="1322591"/>
              <a:ext cx="9320" cy="136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8" name="Plus Sign 147">
              <a:extLst>
                <a:ext uri="{FF2B5EF4-FFF2-40B4-BE49-F238E27FC236}">
                  <a16:creationId xmlns:a16="http://schemas.microsoft.com/office/drawing/2014/main" id="{F4515F84-5C66-5A74-5258-5D50B58E7156}"/>
                </a:ext>
              </a:extLst>
            </p:cNvPr>
            <p:cNvSpPr/>
            <p:nvPr/>
          </p:nvSpPr>
          <p:spPr>
            <a:xfrm>
              <a:off x="7028363" y="1774942"/>
              <a:ext cx="93333" cy="1202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9" name="Straight Arrow Connector 148">
              <a:extLst>
                <a:ext uri="{FF2B5EF4-FFF2-40B4-BE49-F238E27FC236}">
                  <a16:creationId xmlns:a16="http://schemas.microsoft.com/office/drawing/2014/main" id="{19DDF5A1-A3F7-4DAD-B994-2F8B6105F6B8}"/>
                </a:ext>
              </a:extLst>
            </p:cNvPr>
            <p:cNvCxnSpPr>
              <a:cxnSpLocks noChangeAspect="1"/>
              <a:stCxn id="148" idx="3"/>
              <a:endCxn id="37" idx="2"/>
            </p:cNvCxnSpPr>
            <p:nvPr/>
          </p:nvCxnSpPr>
          <p:spPr>
            <a:xfrm flipH="1" flipV="1">
              <a:off x="7073224" y="1699365"/>
              <a:ext cx="1806" cy="91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887FC869-274B-F01A-D31F-477F79AEC537}"/>
                </a:ext>
              </a:extLst>
            </p:cNvPr>
            <p:cNvSpPr txBox="1"/>
            <p:nvPr/>
          </p:nvSpPr>
          <p:spPr>
            <a:xfrm>
              <a:off x="6932541" y="2637097"/>
              <a:ext cx="662020" cy="480521"/>
            </a:xfrm>
            <a:prstGeom prst="rect">
              <a:avLst/>
            </a:prstGeom>
            <a:noFill/>
          </p:spPr>
          <p:txBody>
            <a:bodyPr wrap="square" rtlCol="0">
              <a:spAutoFit/>
            </a:bodyPr>
            <a:lstStyle/>
            <a:p>
              <a:pPr defTabSz="549189">
                <a:spcAft>
                  <a:spcPts val="462"/>
                </a:spcAft>
              </a:pPr>
              <a:r>
                <a:rPr lang="en-US" sz="2162" kern="1200" dirty="0">
                  <a:solidFill>
                    <a:schemeClr val="tx1"/>
                  </a:solidFill>
                  <a:latin typeface="+mn-lt"/>
                  <a:ea typeface="+mn-ea"/>
                  <a:cs typeface="+mn-cs"/>
                </a:rPr>
                <a:t>…</a:t>
              </a:r>
              <a:endParaRPr lang="en-CA" sz="1000" dirty="0"/>
            </a:p>
          </p:txBody>
        </p:sp>
        <p:cxnSp>
          <p:nvCxnSpPr>
            <p:cNvPr id="154" name="Straight Arrow Connector 153">
              <a:extLst>
                <a:ext uri="{FF2B5EF4-FFF2-40B4-BE49-F238E27FC236}">
                  <a16:creationId xmlns:a16="http://schemas.microsoft.com/office/drawing/2014/main" id="{3F43EFE7-AA13-E0F0-B988-FC1AC3932736}"/>
                </a:ext>
              </a:extLst>
            </p:cNvPr>
            <p:cNvCxnSpPr>
              <a:cxnSpLocks/>
              <a:stCxn id="31" idx="0"/>
              <a:endCxn id="158" idx="1"/>
            </p:cNvCxnSpPr>
            <p:nvPr/>
          </p:nvCxnSpPr>
          <p:spPr>
            <a:xfrm flipH="1" flipV="1">
              <a:off x="7091920" y="4712118"/>
              <a:ext cx="3025" cy="485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Connector: Elbow 154">
              <a:extLst>
                <a:ext uri="{FF2B5EF4-FFF2-40B4-BE49-F238E27FC236}">
                  <a16:creationId xmlns:a16="http://schemas.microsoft.com/office/drawing/2014/main" id="{16398ACF-718B-2066-04DB-B5EBD41F35DA}"/>
                </a:ext>
              </a:extLst>
            </p:cNvPr>
            <p:cNvCxnSpPr>
              <a:cxnSpLocks/>
              <a:stCxn id="31" idx="0"/>
            </p:cNvCxnSpPr>
            <p:nvPr/>
          </p:nvCxnSpPr>
          <p:spPr>
            <a:xfrm rot="16200000" flipV="1">
              <a:off x="6771753" y="4874359"/>
              <a:ext cx="172267" cy="4741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Connector: Elbow 155">
              <a:extLst>
                <a:ext uri="{FF2B5EF4-FFF2-40B4-BE49-F238E27FC236}">
                  <a16:creationId xmlns:a16="http://schemas.microsoft.com/office/drawing/2014/main" id="{DD95816A-7F86-D782-BD82-119F4701A759}"/>
                </a:ext>
              </a:extLst>
            </p:cNvPr>
            <p:cNvCxnSpPr>
              <a:cxnSpLocks/>
              <a:endCxn id="157" idx="1"/>
            </p:cNvCxnSpPr>
            <p:nvPr/>
          </p:nvCxnSpPr>
          <p:spPr>
            <a:xfrm rot="5400000" flipH="1" flipV="1">
              <a:off x="6784248" y="4011066"/>
              <a:ext cx="144306" cy="46451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57" name="Plus Sign 156">
              <a:extLst>
                <a:ext uri="{FF2B5EF4-FFF2-40B4-BE49-F238E27FC236}">
                  <a16:creationId xmlns:a16="http://schemas.microsoft.com/office/drawing/2014/main" id="{96A2F95A-B56C-7456-0B90-6B762E3F02AA}"/>
                </a:ext>
              </a:extLst>
            </p:cNvPr>
            <p:cNvSpPr/>
            <p:nvPr/>
          </p:nvSpPr>
          <p:spPr>
            <a:xfrm>
              <a:off x="7051205" y="4096967"/>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8" name="Plus Sign 157">
              <a:extLst>
                <a:ext uri="{FF2B5EF4-FFF2-40B4-BE49-F238E27FC236}">
                  <a16:creationId xmlns:a16="http://schemas.microsoft.com/office/drawing/2014/main" id="{359AC1D6-CE1F-D833-0856-9E40E9F570DB}"/>
                </a:ext>
              </a:extLst>
            </p:cNvPr>
            <p:cNvSpPr/>
            <p:nvPr/>
          </p:nvSpPr>
          <p:spPr>
            <a:xfrm>
              <a:off x="7054468" y="4637916"/>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59" name="Connector: Elbow 158">
              <a:extLst>
                <a:ext uri="{FF2B5EF4-FFF2-40B4-BE49-F238E27FC236}">
                  <a16:creationId xmlns:a16="http://schemas.microsoft.com/office/drawing/2014/main" id="{11F69EAE-70B0-3827-52B6-DB3EFB5B638D}"/>
                </a:ext>
              </a:extLst>
            </p:cNvPr>
            <p:cNvCxnSpPr>
              <a:cxnSpLocks/>
              <a:endCxn id="158" idx="1"/>
            </p:cNvCxnSpPr>
            <p:nvPr/>
          </p:nvCxnSpPr>
          <p:spPr>
            <a:xfrm rot="5400000" flipH="1" flipV="1">
              <a:off x="6798548" y="4534399"/>
              <a:ext cx="115653" cy="4710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8C6B5C6A-1DF3-FAED-5AA1-7F5B8345E85B}"/>
                </a:ext>
              </a:extLst>
            </p:cNvPr>
            <p:cNvCxnSpPr>
              <a:cxnSpLocks/>
              <a:stCxn id="158" idx="3"/>
              <a:endCxn id="157" idx="1"/>
            </p:cNvCxnSpPr>
            <p:nvPr/>
          </p:nvCxnSpPr>
          <p:spPr>
            <a:xfrm flipH="1" flipV="1">
              <a:off x="7088657" y="4171169"/>
              <a:ext cx="3263" cy="478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B0BCC271-C5C2-55F9-9C00-3EFDD16576B8}"/>
                </a:ext>
              </a:extLst>
            </p:cNvPr>
            <p:cNvCxnSpPr>
              <a:cxnSpLocks/>
              <a:stCxn id="158" idx="3"/>
            </p:cNvCxnSpPr>
            <p:nvPr/>
          </p:nvCxnSpPr>
          <p:spPr>
            <a:xfrm rot="16200000" flipV="1">
              <a:off x="6791074" y="4348408"/>
              <a:ext cx="133917" cy="4677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7076D48F-A65C-044A-A000-35541B3D1F5C}"/>
                </a:ext>
              </a:extLst>
            </p:cNvPr>
            <p:cNvCxnSpPr>
              <a:cxnSpLocks/>
              <a:stCxn id="157" idx="3"/>
            </p:cNvCxnSpPr>
            <p:nvPr/>
          </p:nvCxnSpPr>
          <p:spPr>
            <a:xfrm rot="16200000" flipV="1">
              <a:off x="6769301" y="3788949"/>
              <a:ext cx="165496" cy="4732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04672054-6DBF-F23B-F588-393421E4A628}"/>
                </a:ext>
              </a:extLst>
            </p:cNvPr>
            <p:cNvCxnSpPr>
              <a:cxnSpLocks/>
              <a:endCxn id="169" idx="1"/>
            </p:cNvCxnSpPr>
            <p:nvPr/>
          </p:nvCxnSpPr>
          <p:spPr>
            <a:xfrm rot="5400000" flipH="1" flipV="1">
              <a:off x="6786270" y="2928192"/>
              <a:ext cx="137295" cy="47232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4" name="Plus Sign 163">
              <a:extLst>
                <a:ext uri="{FF2B5EF4-FFF2-40B4-BE49-F238E27FC236}">
                  <a16:creationId xmlns:a16="http://schemas.microsoft.com/office/drawing/2014/main" id="{39BA5A90-3287-0FA8-2583-6FE895886147}"/>
                </a:ext>
              </a:extLst>
            </p:cNvPr>
            <p:cNvSpPr/>
            <p:nvPr/>
          </p:nvSpPr>
          <p:spPr>
            <a:xfrm>
              <a:off x="7049080" y="3555442"/>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5" name="Connector: Elbow 164">
              <a:extLst>
                <a:ext uri="{FF2B5EF4-FFF2-40B4-BE49-F238E27FC236}">
                  <a16:creationId xmlns:a16="http://schemas.microsoft.com/office/drawing/2014/main" id="{31165F08-B3AF-9828-CF35-E65FA74037BE}"/>
                </a:ext>
              </a:extLst>
            </p:cNvPr>
            <p:cNvCxnSpPr>
              <a:cxnSpLocks/>
              <a:endCxn id="164" idx="1"/>
            </p:cNvCxnSpPr>
            <p:nvPr/>
          </p:nvCxnSpPr>
          <p:spPr>
            <a:xfrm rot="5400000" flipH="1" flipV="1">
              <a:off x="6793159" y="3451925"/>
              <a:ext cx="115653" cy="4710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87A717B-2830-D456-2A09-B1F8FC8E410C}"/>
                </a:ext>
              </a:extLst>
            </p:cNvPr>
            <p:cNvCxnSpPr>
              <a:cxnSpLocks/>
              <a:stCxn id="164" idx="3"/>
              <a:endCxn id="169" idx="1"/>
            </p:cNvCxnSpPr>
            <p:nvPr/>
          </p:nvCxnSpPr>
          <p:spPr>
            <a:xfrm flipV="1">
              <a:off x="7086532" y="3095706"/>
              <a:ext cx="4548" cy="471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44F169EC-A114-7668-4712-4AC52CC93FA3}"/>
                </a:ext>
              </a:extLst>
            </p:cNvPr>
            <p:cNvCxnSpPr>
              <a:cxnSpLocks/>
              <a:stCxn id="164" idx="3"/>
            </p:cNvCxnSpPr>
            <p:nvPr/>
          </p:nvCxnSpPr>
          <p:spPr>
            <a:xfrm rot="16200000" flipV="1">
              <a:off x="6785685" y="3265934"/>
              <a:ext cx="133917" cy="4677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2DC3222C-5E5F-5C19-E21B-479E789E5020}"/>
                </a:ext>
              </a:extLst>
            </p:cNvPr>
            <p:cNvCxnSpPr>
              <a:cxnSpLocks/>
              <a:stCxn id="157" idx="3"/>
              <a:endCxn id="164" idx="1"/>
            </p:cNvCxnSpPr>
            <p:nvPr/>
          </p:nvCxnSpPr>
          <p:spPr>
            <a:xfrm flipH="1" flipV="1">
              <a:off x="7086532" y="3629644"/>
              <a:ext cx="2125" cy="478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9" name="Plus Sign 168">
              <a:extLst>
                <a:ext uri="{FF2B5EF4-FFF2-40B4-BE49-F238E27FC236}">
                  <a16:creationId xmlns:a16="http://schemas.microsoft.com/office/drawing/2014/main" id="{EE166008-B591-FFC3-6719-C79FC549205F}"/>
                </a:ext>
              </a:extLst>
            </p:cNvPr>
            <p:cNvSpPr/>
            <p:nvPr/>
          </p:nvSpPr>
          <p:spPr>
            <a:xfrm>
              <a:off x="7053628" y="3021504"/>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0" name="Plus Sign 169">
              <a:extLst>
                <a:ext uri="{FF2B5EF4-FFF2-40B4-BE49-F238E27FC236}">
                  <a16:creationId xmlns:a16="http://schemas.microsoft.com/office/drawing/2014/main" id="{10BFA563-6B46-1A37-A6B2-A621FEAF2FC7}"/>
                </a:ext>
              </a:extLst>
            </p:cNvPr>
            <p:cNvSpPr/>
            <p:nvPr/>
          </p:nvSpPr>
          <p:spPr>
            <a:xfrm>
              <a:off x="7049080" y="2309165"/>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71" name="Connector: Elbow 170">
              <a:extLst>
                <a:ext uri="{FF2B5EF4-FFF2-40B4-BE49-F238E27FC236}">
                  <a16:creationId xmlns:a16="http://schemas.microsoft.com/office/drawing/2014/main" id="{F3629C5B-95BA-6C9F-93F0-88E9A6CA062D}"/>
                </a:ext>
              </a:extLst>
            </p:cNvPr>
            <p:cNvCxnSpPr>
              <a:cxnSpLocks/>
              <a:endCxn id="170" idx="1"/>
            </p:cNvCxnSpPr>
            <p:nvPr/>
          </p:nvCxnSpPr>
          <p:spPr>
            <a:xfrm rot="5400000" flipH="1" flipV="1">
              <a:off x="6793159" y="2205648"/>
              <a:ext cx="115653" cy="4710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1B1FDDCF-627C-FE84-9AA8-3F8DC92D41DF}"/>
                </a:ext>
              </a:extLst>
            </p:cNvPr>
            <p:cNvCxnSpPr>
              <a:cxnSpLocks/>
              <a:stCxn id="170" idx="3"/>
            </p:cNvCxnSpPr>
            <p:nvPr/>
          </p:nvCxnSpPr>
          <p:spPr>
            <a:xfrm rot="16200000" flipV="1">
              <a:off x="6785685" y="2019657"/>
              <a:ext cx="133917" cy="4677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C9039DB6-F3B7-E4B6-AC2C-C8C5EA1B9AB2}"/>
                </a:ext>
              </a:extLst>
            </p:cNvPr>
            <p:cNvCxnSpPr>
              <a:cxnSpLocks/>
            </p:cNvCxnSpPr>
            <p:nvPr/>
          </p:nvCxnSpPr>
          <p:spPr>
            <a:xfrm rot="16200000" flipV="1">
              <a:off x="6778107" y="2533866"/>
              <a:ext cx="140569" cy="4659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DD667174-92A0-BAD0-C323-F68C51DE90A9}"/>
                </a:ext>
              </a:extLst>
            </p:cNvPr>
            <p:cNvCxnSpPr>
              <a:cxnSpLocks/>
              <a:endCxn id="148" idx="1"/>
            </p:cNvCxnSpPr>
            <p:nvPr/>
          </p:nvCxnSpPr>
          <p:spPr>
            <a:xfrm rot="5400000" flipH="1" flipV="1">
              <a:off x="6793175" y="1704870"/>
              <a:ext cx="107434" cy="4562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7C367CEC-0394-AFC4-9483-2F32005D85FE}"/>
                </a:ext>
              </a:extLst>
            </p:cNvPr>
            <p:cNvCxnSpPr>
              <a:cxnSpLocks/>
              <a:stCxn id="170" idx="3"/>
              <a:endCxn id="148" idx="1"/>
            </p:cNvCxnSpPr>
            <p:nvPr/>
          </p:nvCxnSpPr>
          <p:spPr>
            <a:xfrm flipH="1" flipV="1">
              <a:off x="7075030" y="1879290"/>
              <a:ext cx="11502" cy="441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CDE9E888-B975-7094-B14A-99ECC2167E0F}"/>
                </a:ext>
              </a:extLst>
            </p:cNvPr>
            <p:cNvCxnSpPr>
              <a:cxnSpLocks/>
              <a:endCxn id="170" idx="1"/>
            </p:cNvCxnSpPr>
            <p:nvPr/>
          </p:nvCxnSpPr>
          <p:spPr>
            <a:xfrm flipV="1">
              <a:off x="7081343" y="2383367"/>
              <a:ext cx="5189" cy="453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7" name="Rectangle: Rounded Corners 176">
              <a:extLst>
                <a:ext uri="{FF2B5EF4-FFF2-40B4-BE49-F238E27FC236}">
                  <a16:creationId xmlns:a16="http://schemas.microsoft.com/office/drawing/2014/main" id="{E8A49E3A-9A87-3427-FA72-45FAAF6B0198}"/>
                </a:ext>
              </a:extLst>
            </p:cNvPr>
            <p:cNvSpPr/>
            <p:nvPr/>
          </p:nvSpPr>
          <p:spPr>
            <a:xfrm>
              <a:off x="6440303" y="1829332"/>
              <a:ext cx="1309283" cy="1030347"/>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78" name="Rectangle: Rounded Corners 177">
              <a:extLst>
                <a:ext uri="{FF2B5EF4-FFF2-40B4-BE49-F238E27FC236}">
                  <a16:creationId xmlns:a16="http://schemas.microsoft.com/office/drawing/2014/main" id="{FC0970E2-16BB-B750-A748-39475AAF191D}"/>
                </a:ext>
              </a:extLst>
            </p:cNvPr>
            <p:cNvSpPr/>
            <p:nvPr/>
          </p:nvSpPr>
          <p:spPr>
            <a:xfrm>
              <a:off x="6440303" y="2998798"/>
              <a:ext cx="1309283" cy="1044881"/>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79" name="Rectangle: Rounded Corners 178">
              <a:extLst>
                <a:ext uri="{FF2B5EF4-FFF2-40B4-BE49-F238E27FC236}">
                  <a16:creationId xmlns:a16="http://schemas.microsoft.com/office/drawing/2014/main" id="{817D1987-6DE2-9588-8DC2-33D76E731E49}"/>
                </a:ext>
              </a:extLst>
            </p:cNvPr>
            <p:cNvSpPr/>
            <p:nvPr/>
          </p:nvSpPr>
          <p:spPr>
            <a:xfrm>
              <a:off x="6440302" y="4087820"/>
              <a:ext cx="1309283" cy="1044881"/>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grpSp>
      <p:grpSp>
        <p:nvGrpSpPr>
          <p:cNvPr id="180" name="Group 179">
            <a:extLst>
              <a:ext uri="{FF2B5EF4-FFF2-40B4-BE49-F238E27FC236}">
                <a16:creationId xmlns:a16="http://schemas.microsoft.com/office/drawing/2014/main" id="{C1298305-AB72-80EA-DE99-0AE8DC6C5498}"/>
              </a:ext>
            </a:extLst>
          </p:cNvPr>
          <p:cNvGrpSpPr/>
          <p:nvPr/>
        </p:nvGrpSpPr>
        <p:grpSpPr>
          <a:xfrm>
            <a:off x="8124694" y="1094304"/>
            <a:ext cx="1309284" cy="4669391"/>
            <a:chOff x="6440302" y="1090440"/>
            <a:chExt cx="1309284" cy="4669391"/>
          </a:xfrm>
        </p:grpSpPr>
        <p:sp>
          <p:nvSpPr>
            <p:cNvPr id="181" name="Rectangle: Rounded Corners 180">
              <a:extLst>
                <a:ext uri="{FF2B5EF4-FFF2-40B4-BE49-F238E27FC236}">
                  <a16:creationId xmlns:a16="http://schemas.microsoft.com/office/drawing/2014/main" id="{A6207398-5305-DF82-FA11-4E1FD059F3F9}"/>
                </a:ext>
              </a:extLst>
            </p:cNvPr>
            <p:cNvSpPr>
              <a:spLocks noChangeAspect="1"/>
            </p:cNvSpPr>
            <p:nvPr/>
          </p:nvSpPr>
          <p:spPr>
            <a:xfrm>
              <a:off x="6787780" y="5514179"/>
              <a:ext cx="606601" cy="24565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dirty="0">
                  <a:solidFill>
                    <a:schemeClr val="tx1"/>
                  </a:solidFill>
                  <a:latin typeface="+mn-lt"/>
                  <a:ea typeface="+mn-ea"/>
                  <a:cs typeface="+mn-cs"/>
                </a:rPr>
                <a:t>Token 2</a:t>
              </a:r>
              <a:endParaRPr lang="en-CA" sz="1200" dirty="0">
                <a:solidFill>
                  <a:schemeClr val="tx1"/>
                </a:solidFill>
              </a:endParaRPr>
            </a:p>
          </p:txBody>
        </p:sp>
        <p:sp>
          <p:nvSpPr>
            <p:cNvPr id="182" name="Rectangle: Rounded Corners 181">
              <a:extLst>
                <a:ext uri="{FF2B5EF4-FFF2-40B4-BE49-F238E27FC236}">
                  <a16:creationId xmlns:a16="http://schemas.microsoft.com/office/drawing/2014/main" id="{45546732-0765-C227-C2D0-F71AE34B6B80}"/>
                </a:ext>
              </a:extLst>
            </p:cNvPr>
            <p:cNvSpPr>
              <a:spLocks noChangeAspect="1"/>
            </p:cNvSpPr>
            <p:nvPr/>
          </p:nvSpPr>
          <p:spPr>
            <a:xfrm>
              <a:off x="6711425" y="5197551"/>
              <a:ext cx="767040" cy="19555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rgbClr val="555555"/>
                  </a:solidFill>
                  <a:latin typeface="+mn-lt"/>
                  <a:ea typeface="+mn-ea"/>
                  <a:cs typeface="+mn-cs"/>
                </a:rPr>
                <a:t>Embedding</a:t>
              </a:r>
              <a:endParaRPr lang="en-CA" sz="1200"/>
            </a:p>
          </p:txBody>
        </p:sp>
        <p:sp>
          <p:nvSpPr>
            <p:cNvPr id="183" name="Rectangle: Rounded Corners 182">
              <a:extLst>
                <a:ext uri="{FF2B5EF4-FFF2-40B4-BE49-F238E27FC236}">
                  <a16:creationId xmlns:a16="http://schemas.microsoft.com/office/drawing/2014/main" id="{C7859098-7E48-76F0-D853-202FC2ED4CD8}"/>
                </a:ext>
              </a:extLst>
            </p:cNvPr>
            <p:cNvSpPr>
              <a:spLocks noChangeAspect="1"/>
            </p:cNvSpPr>
            <p:nvPr/>
          </p:nvSpPr>
          <p:spPr>
            <a:xfrm>
              <a:off x="6776552" y="1459519"/>
              <a:ext cx="593344" cy="23984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rgbClr val="555555"/>
                  </a:solidFill>
                  <a:latin typeface="+mn-lt"/>
                  <a:ea typeface="+mn-ea"/>
                  <a:cs typeface="+mn-cs"/>
                </a:rPr>
                <a:t>Output</a:t>
              </a:r>
              <a:endParaRPr lang="en-CA" sz="1200" dirty="0"/>
            </a:p>
          </p:txBody>
        </p:sp>
        <p:cxnSp>
          <p:nvCxnSpPr>
            <p:cNvPr id="184" name="Straight Arrow Connector 183">
              <a:extLst>
                <a:ext uri="{FF2B5EF4-FFF2-40B4-BE49-F238E27FC236}">
                  <a16:creationId xmlns:a16="http://schemas.microsoft.com/office/drawing/2014/main" id="{4F1168C6-ADC1-306B-233E-13A414D2E77A}"/>
                </a:ext>
              </a:extLst>
            </p:cNvPr>
            <p:cNvCxnSpPr>
              <a:cxnSpLocks noChangeAspect="1"/>
              <a:stCxn id="181" idx="0"/>
              <a:endCxn id="182" idx="2"/>
            </p:cNvCxnSpPr>
            <p:nvPr/>
          </p:nvCxnSpPr>
          <p:spPr>
            <a:xfrm flipV="1">
              <a:off x="7091080" y="5393109"/>
              <a:ext cx="3865" cy="121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5" name="Rectangle: Rounded Corners 184">
              <a:extLst>
                <a:ext uri="{FF2B5EF4-FFF2-40B4-BE49-F238E27FC236}">
                  <a16:creationId xmlns:a16="http://schemas.microsoft.com/office/drawing/2014/main" id="{407809DC-2CE2-787A-6BAC-3FDEF5077331}"/>
                </a:ext>
              </a:extLst>
            </p:cNvPr>
            <p:cNvSpPr>
              <a:spLocks noChangeAspect="1"/>
            </p:cNvSpPr>
            <p:nvPr/>
          </p:nvSpPr>
          <p:spPr>
            <a:xfrm>
              <a:off x="6776749" y="1090440"/>
              <a:ext cx="574309" cy="232151"/>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dirty="0">
                  <a:solidFill>
                    <a:schemeClr val="tx1"/>
                  </a:solidFill>
                  <a:latin typeface="+mn-lt"/>
                  <a:ea typeface="+mn-ea"/>
                  <a:cs typeface="+mn-cs"/>
                </a:rPr>
                <a:t>Token 3</a:t>
              </a:r>
              <a:endParaRPr lang="en-CA" sz="1200" dirty="0">
                <a:solidFill>
                  <a:schemeClr val="tx1"/>
                </a:solidFill>
              </a:endParaRPr>
            </a:p>
          </p:txBody>
        </p:sp>
        <p:cxnSp>
          <p:nvCxnSpPr>
            <p:cNvPr id="186" name="Straight Arrow Connector 185">
              <a:extLst>
                <a:ext uri="{FF2B5EF4-FFF2-40B4-BE49-F238E27FC236}">
                  <a16:creationId xmlns:a16="http://schemas.microsoft.com/office/drawing/2014/main" id="{3BE357B1-D5A7-9893-E31C-EF8CC9A81D40}"/>
                </a:ext>
              </a:extLst>
            </p:cNvPr>
            <p:cNvCxnSpPr>
              <a:cxnSpLocks noChangeAspect="1"/>
              <a:stCxn id="183" idx="0"/>
              <a:endCxn id="185" idx="2"/>
            </p:cNvCxnSpPr>
            <p:nvPr/>
          </p:nvCxnSpPr>
          <p:spPr>
            <a:xfrm flipH="1" flipV="1">
              <a:off x="7063904" y="1322591"/>
              <a:ext cx="9320" cy="136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7" name="Plus Sign 186">
              <a:extLst>
                <a:ext uri="{FF2B5EF4-FFF2-40B4-BE49-F238E27FC236}">
                  <a16:creationId xmlns:a16="http://schemas.microsoft.com/office/drawing/2014/main" id="{9AEC2AC5-5E45-3B22-8FEF-3DB28B1A7B68}"/>
                </a:ext>
              </a:extLst>
            </p:cNvPr>
            <p:cNvSpPr/>
            <p:nvPr/>
          </p:nvSpPr>
          <p:spPr>
            <a:xfrm>
              <a:off x="7028363" y="1774942"/>
              <a:ext cx="93333" cy="1202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8" name="Straight Arrow Connector 187">
              <a:extLst>
                <a:ext uri="{FF2B5EF4-FFF2-40B4-BE49-F238E27FC236}">
                  <a16:creationId xmlns:a16="http://schemas.microsoft.com/office/drawing/2014/main" id="{457DC78E-4EBB-5BA9-990F-D11D2BD68FC3}"/>
                </a:ext>
              </a:extLst>
            </p:cNvPr>
            <p:cNvCxnSpPr>
              <a:cxnSpLocks noChangeAspect="1"/>
              <a:stCxn id="187" idx="3"/>
              <a:endCxn id="183" idx="2"/>
            </p:cNvCxnSpPr>
            <p:nvPr/>
          </p:nvCxnSpPr>
          <p:spPr>
            <a:xfrm flipH="1" flipV="1">
              <a:off x="7073224" y="1699365"/>
              <a:ext cx="1806" cy="91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82FD29A6-0536-5E22-C59D-16604213EE59}"/>
                </a:ext>
              </a:extLst>
            </p:cNvPr>
            <p:cNvSpPr txBox="1"/>
            <p:nvPr/>
          </p:nvSpPr>
          <p:spPr>
            <a:xfrm>
              <a:off x="6932541" y="2637097"/>
              <a:ext cx="662020" cy="480521"/>
            </a:xfrm>
            <a:prstGeom prst="rect">
              <a:avLst/>
            </a:prstGeom>
            <a:noFill/>
          </p:spPr>
          <p:txBody>
            <a:bodyPr wrap="square" rtlCol="0">
              <a:spAutoFit/>
            </a:bodyPr>
            <a:lstStyle/>
            <a:p>
              <a:pPr defTabSz="549189">
                <a:spcAft>
                  <a:spcPts val="462"/>
                </a:spcAft>
              </a:pPr>
              <a:r>
                <a:rPr lang="en-US" sz="2162" kern="1200" dirty="0">
                  <a:solidFill>
                    <a:schemeClr val="tx1"/>
                  </a:solidFill>
                  <a:latin typeface="+mn-lt"/>
                  <a:ea typeface="+mn-ea"/>
                  <a:cs typeface="+mn-cs"/>
                </a:rPr>
                <a:t>…</a:t>
              </a:r>
              <a:endParaRPr lang="en-CA" sz="1000" dirty="0"/>
            </a:p>
          </p:txBody>
        </p:sp>
        <p:cxnSp>
          <p:nvCxnSpPr>
            <p:cNvPr id="191" name="Straight Arrow Connector 190">
              <a:extLst>
                <a:ext uri="{FF2B5EF4-FFF2-40B4-BE49-F238E27FC236}">
                  <a16:creationId xmlns:a16="http://schemas.microsoft.com/office/drawing/2014/main" id="{5C64C2B2-9373-7571-EE5B-2D81920FF3E7}"/>
                </a:ext>
              </a:extLst>
            </p:cNvPr>
            <p:cNvCxnSpPr>
              <a:cxnSpLocks/>
              <a:stCxn id="182" idx="0"/>
              <a:endCxn id="195" idx="1"/>
            </p:cNvCxnSpPr>
            <p:nvPr/>
          </p:nvCxnSpPr>
          <p:spPr>
            <a:xfrm flipH="1" flipV="1">
              <a:off x="7091920" y="4712118"/>
              <a:ext cx="3025" cy="485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407DF2D8-4E22-6E6F-6688-0DADEA10562E}"/>
                </a:ext>
              </a:extLst>
            </p:cNvPr>
            <p:cNvCxnSpPr>
              <a:cxnSpLocks/>
              <a:stCxn id="182" idx="0"/>
            </p:cNvCxnSpPr>
            <p:nvPr/>
          </p:nvCxnSpPr>
          <p:spPr>
            <a:xfrm rot="16200000" flipV="1">
              <a:off x="6771753" y="4874359"/>
              <a:ext cx="172267" cy="4741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Connector: Elbow 192">
              <a:extLst>
                <a:ext uri="{FF2B5EF4-FFF2-40B4-BE49-F238E27FC236}">
                  <a16:creationId xmlns:a16="http://schemas.microsoft.com/office/drawing/2014/main" id="{4FA814B8-F386-C103-8608-D09E896F6FD1}"/>
                </a:ext>
              </a:extLst>
            </p:cNvPr>
            <p:cNvCxnSpPr>
              <a:cxnSpLocks/>
              <a:endCxn id="194" idx="1"/>
            </p:cNvCxnSpPr>
            <p:nvPr/>
          </p:nvCxnSpPr>
          <p:spPr>
            <a:xfrm rot="5400000" flipH="1" flipV="1">
              <a:off x="6784248" y="4011066"/>
              <a:ext cx="144306" cy="46451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4" name="Plus Sign 193">
              <a:extLst>
                <a:ext uri="{FF2B5EF4-FFF2-40B4-BE49-F238E27FC236}">
                  <a16:creationId xmlns:a16="http://schemas.microsoft.com/office/drawing/2014/main" id="{5E8B83D2-39D0-CA4B-5FB6-5D967B1F470B}"/>
                </a:ext>
              </a:extLst>
            </p:cNvPr>
            <p:cNvSpPr/>
            <p:nvPr/>
          </p:nvSpPr>
          <p:spPr>
            <a:xfrm>
              <a:off x="7051205" y="4096967"/>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5" name="Plus Sign 194">
              <a:extLst>
                <a:ext uri="{FF2B5EF4-FFF2-40B4-BE49-F238E27FC236}">
                  <a16:creationId xmlns:a16="http://schemas.microsoft.com/office/drawing/2014/main" id="{7393663A-3F32-556E-A89F-45F515234693}"/>
                </a:ext>
              </a:extLst>
            </p:cNvPr>
            <p:cNvSpPr/>
            <p:nvPr/>
          </p:nvSpPr>
          <p:spPr>
            <a:xfrm>
              <a:off x="7054468" y="4637916"/>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6" name="Connector: Elbow 195">
              <a:extLst>
                <a:ext uri="{FF2B5EF4-FFF2-40B4-BE49-F238E27FC236}">
                  <a16:creationId xmlns:a16="http://schemas.microsoft.com/office/drawing/2014/main" id="{C13FEF43-FF7C-014B-1682-B7C1F662C13F}"/>
                </a:ext>
              </a:extLst>
            </p:cNvPr>
            <p:cNvCxnSpPr>
              <a:cxnSpLocks/>
              <a:endCxn id="195" idx="1"/>
            </p:cNvCxnSpPr>
            <p:nvPr/>
          </p:nvCxnSpPr>
          <p:spPr>
            <a:xfrm rot="5400000" flipH="1" flipV="1">
              <a:off x="6798548" y="4534399"/>
              <a:ext cx="115653" cy="4710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522CBAC2-1BAB-A9C4-EB13-718F69E9CDC1}"/>
                </a:ext>
              </a:extLst>
            </p:cNvPr>
            <p:cNvCxnSpPr>
              <a:cxnSpLocks/>
              <a:stCxn id="195" idx="3"/>
              <a:endCxn id="194" idx="1"/>
            </p:cNvCxnSpPr>
            <p:nvPr/>
          </p:nvCxnSpPr>
          <p:spPr>
            <a:xfrm flipH="1" flipV="1">
              <a:off x="7088657" y="4171169"/>
              <a:ext cx="3263" cy="478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F912B5CA-D19D-C23A-5865-2F313CD04537}"/>
                </a:ext>
              </a:extLst>
            </p:cNvPr>
            <p:cNvCxnSpPr>
              <a:cxnSpLocks/>
              <a:stCxn id="195" idx="3"/>
            </p:cNvCxnSpPr>
            <p:nvPr/>
          </p:nvCxnSpPr>
          <p:spPr>
            <a:xfrm rot="16200000" flipV="1">
              <a:off x="6791074" y="4348408"/>
              <a:ext cx="133917" cy="4677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49242423-A3D5-086C-30D5-41F92C4A69E1}"/>
                </a:ext>
              </a:extLst>
            </p:cNvPr>
            <p:cNvCxnSpPr>
              <a:cxnSpLocks/>
              <a:stCxn id="194" idx="3"/>
            </p:cNvCxnSpPr>
            <p:nvPr/>
          </p:nvCxnSpPr>
          <p:spPr>
            <a:xfrm rot="16200000" flipV="1">
              <a:off x="6769301" y="3788949"/>
              <a:ext cx="165496" cy="4732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6905A658-D4B3-A779-9D78-E5F02A40D5A1}"/>
                </a:ext>
              </a:extLst>
            </p:cNvPr>
            <p:cNvCxnSpPr>
              <a:cxnSpLocks/>
              <a:endCxn id="206" idx="1"/>
            </p:cNvCxnSpPr>
            <p:nvPr/>
          </p:nvCxnSpPr>
          <p:spPr>
            <a:xfrm rot="5400000" flipH="1" flipV="1">
              <a:off x="6786270" y="2928192"/>
              <a:ext cx="137295" cy="47232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1" name="Plus Sign 200">
              <a:extLst>
                <a:ext uri="{FF2B5EF4-FFF2-40B4-BE49-F238E27FC236}">
                  <a16:creationId xmlns:a16="http://schemas.microsoft.com/office/drawing/2014/main" id="{D5265E4C-E5BB-F7FC-143B-E040528A3B74}"/>
                </a:ext>
              </a:extLst>
            </p:cNvPr>
            <p:cNvSpPr/>
            <p:nvPr/>
          </p:nvSpPr>
          <p:spPr>
            <a:xfrm>
              <a:off x="7049080" y="3555442"/>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02" name="Connector: Elbow 201">
              <a:extLst>
                <a:ext uri="{FF2B5EF4-FFF2-40B4-BE49-F238E27FC236}">
                  <a16:creationId xmlns:a16="http://schemas.microsoft.com/office/drawing/2014/main" id="{F2375538-E791-3991-F218-CA6D663B1F88}"/>
                </a:ext>
              </a:extLst>
            </p:cNvPr>
            <p:cNvCxnSpPr>
              <a:cxnSpLocks/>
              <a:endCxn id="201" idx="1"/>
            </p:cNvCxnSpPr>
            <p:nvPr/>
          </p:nvCxnSpPr>
          <p:spPr>
            <a:xfrm rot="5400000" flipH="1" flipV="1">
              <a:off x="6793159" y="3451925"/>
              <a:ext cx="115653" cy="4710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75E2593D-665B-97F6-AD30-FC71512328B1}"/>
                </a:ext>
              </a:extLst>
            </p:cNvPr>
            <p:cNvCxnSpPr>
              <a:cxnSpLocks/>
              <a:stCxn id="201" idx="3"/>
              <a:endCxn id="206" idx="1"/>
            </p:cNvCxnSpPr>
            <p:nvPr/>
          </p:nvCxnSpPr>
          <p:spPr>
            <a:xfrm flipV="1">
              <a:off x="7086532" y="3095706"/>
              <a:ext cx="4548" cy="471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Connector: Elbow 203">
              <a:extLst>
                <a:ext uri="{FF2B5EF4-FFF2-40B4-BE49-F238E27FC236}">
                  <a16:creationId xmlns:a16="http://schemas.microsoft.com/office/drawing/2014/main" id="{56F808A1-2D67-4D6E-CA6B-36318B8C2F70}"/>
                </a:ext>
              </a:extLst>
            </p:cNvPr>
            <p:cNvCxnSpPr>
              <a:cxnSpLocks/>
              <a:stCxn id="201" idx="3"/>
            </p:cNvCxnSpPr>
            <p:nvPr/>
          </p:nvCxnSpPr>
          <p:spPr>
            <a:xfrm rot="16200000" flipV="1">
              <a:off x="6785685" y="3265934"/>
              <a:ext cx="133917" cy="4677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7740CFB7-D370-508B-7391-58ABD1C65D41}"/>
                </a:ext>
              </a:extLst>
            </p:cNvPr>
            <p:cNvCxnSpPr>
              <a:cxnSpLocks/>
              <a:stCxn id="194" idx="3"/>
              <a:endCxn id="201" idx="1"/>
            </p:cNvCxnSpPr>
            <p:nvPr/>
          </p:nvCxnSpPr>
          <p:spPr>
            <a:xfrm flipH="1" flipV="1">
              <a:off x="7086532" y="3629644"/>
              <a:ext cx="2125" cy="478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6" name="Plus Sign 205">
              <a:extLst>
                <a:ext uri="{FF2B5EF4-FFF2-40B4-BE49-F238E27FC236}">
                  <a16:creationId xmlns:a16="http://schemas.microsoft.com/office/drawing/2014/main" id="{18B285A2-621C-B52D-5152-0E389DBB121A}"/>
                </a:ext>
              </a:extLst>
            </p:cNvPr>
            <p:cNvSpPr/>
            <p:nvPr/>
          </p:nvSpPr>
          <p:spPr>
            <a:xfrm>
              <a:off x="7053628" y="3021504"/>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7" name="Plus Sign 206">
              <a:extLst>
                <a:ext uri="{FF2B5EF4-FFF2-40B4-BE49-F238E27FC236}">
                  <a16:creationId xmlns:a16="http://schemas.microsoft.com/office/drawing/2014/main" id="{C55A6FB5-41A0-4BD0-7BE6-4BF7934EC017}"/>
                </a:ext>
              </a:extLst>
            </p:cNvPr>
            <p:cNvSpPr/>
            <p:nvPr/>
          </p:nvSpPr>
          <p:spPr>
            <a:xfrm>
              <a:off x="7049080" y="2309165"/>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08" name="Connector: Elbow 207">
              <a:extLst>
                <a:ext uri="{FF2B5EF4-FFF2-40B4-BE49-F238E27FC236}">
                  <a16:creationId xmlns:a16="http://schemas.microsoft.com/office/drawing/2014/main" id="{D7CB9023-E293-FF6A-7C58-EDE470426A3C}"/>
                </a:ext>
              </a:extLst>
            </p:cNvPr>
            <p:cNvCxnSpPr>
              <a:cxnSpLocks/>
              <a:endCxn id="207" idx="1"/>
            </p:cNvCxnSpPr>
            <p:nvPr/>
          </p:nvCxnSpPr>
          <p:spPr>
            <a:xfrm rot="5400000" flipH="1" flipV="1">
              <a:off x="6793159" y="2205648"/>
              <a:ext cx="115653" cy="4710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9" name="Connector: Elbow 208">
              <a:extLst>
                <a:ext uri="{FF2B5EF4-FFF2-40B4-BE49-F238E27FC236}">
                  <a16:creationId xmlns:a16="http://schemas.microsoft.com/office/drawing/2014/main" id="{CEB921FA-92EC-9E43-FC37-686608AA2B40}"/>
                </a:ext>
              </a:extLst>
            </p:cNvPr>
            <p:cNvCxnSpPr>
              <a:cxnSpLocks/>
              <a:stCxn id="207" idx="3"/>
            </p:cNvCxnSpPr>
            <p:nvPr/>
          </p:nvCxnSpPr>
          <p:spPr>
            <a:xfrm rot="16200000" flipV="1">
              <a:off x="6785685" y="2019657"/>
              <a:ext cx="133917" cy="4677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Connector: Elbow 209">
              <a:extLst>
                <a:ext uri="{FF2B5EF4-FFF2-40B4-BE49-F238E27FC236}">
                  <a16:creationId xmlns:a16="http://schemas.microsoft.com/office/drawing/2014/main" id="{00D8FADA-490B-804F-8E37-FBA727640D86}"/>
                </a:ext>
              </a:extLst>
            </p:cNvPr>
            <p:cNvCxnSpPr>
              <a:cxnSpLocks/>
            </p:cNvCxnSpPr>
            <p:nvPr/>
          </p:nvCxnSpPr>
          <p:spPr>
            <a:xfrm rot="16200000" flipV="1">
              <a:off x="6778107" y="2533866"/>
              <a:ext cx="140569" cy="4659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1" name="Connector: Elbow 210">
              <a:extLst>
                <a:ext uri="{FF2B5EF4-FFF2-40B4-BE49-F238E27FC236}">
                  <a16:creationId xmlns:a16="http://schemas.microsoft.com/office/drawing/2014/main" id="{E0D804AE-38B8-9ED1-7B84-AFF4D215B286}"/>
                </a:ext>
              </a:extLst>
            </p:cNvPr>
            <p:cNvCxnSpPr>
              <a:cxnSpLocks/>
              <a:endCxn id="187" idx="1"/>
            </p:cNvCxnSpPr>
            <p:nvPr/>
          </p:nvCxnSpPr>
          <p:spPr>
            <a:xfrm rot="5400000" flipH="1" flipV="1">
              <a:off x="6793175" y="1704870"/>
              <a:ext cx="107434" cy="4562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438760D-5283-2934-1EB3-2012FA3942FC}"/>
                </a:ext>
              </a:extLst>
            </p:cNvPr>
            <p:cNvCxnSpPr>
              <a:cxnSpLocks/>
              <a:stCxn id="207" idx="3"/>
              <a:endCxn id="187" idx="1"/>
            </p:cNvCxnSpPr>
            <p:nvPr/>
          </p:nvCxnSpPr>
          <p:spPr>
            <a:xfrm flipH="1" flipV="1">
              <a:off x="7075030" y="1879290"/>
              <a:ext cx="11502" cy="441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0F585308-56AC-0D64-0B14-7002413E24AB}"/>
                </a:ext>
              </a:extLst>
            </p:cNvPr>
            <p:cNvCxnSpPr>
              <a:cxnSpLocks/>
              <a:endCxn id="207" idx="1"/>
            </p:cNvCxnSpPr>
            <p:nvPr/>
          </p:nvCxnSpPr>
          <p:spPr>
            <a:xfrm flipV="1">
              <a:off x="7081343" y="2383367"/>
              <a:ext cx="5189" cy="453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4" name="Rectangle: Rounded Corners 213">
              <a:extLst>
                <a:ext uri="{FF2B5EF4-FFF2-40B4-BE49-F238E27FC236}">
                  <a16:creationId xmlns:a16="http://schemas.microsoft.com/office/drawing/2014/main" id="{F37BF72C-7E15-695E-A7D2-33C01A0EA685}"/>
                </a:ext>
              </a:extLst>
            </p:cNvPr>
            <p:cNvSpPr/>
            <p:nvPr/>
          </p:nvSpPr>
          <p:spPr>
            <a:xfrm>
              <a:off x="6440303" y="1829332"/>
              <a:ext cx="1309283" cy="1030347"/>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215" name="Rectangle: Rounded Corners 214">
              <a:extLst>
                <a:ext uri="{FF2B5EF4-FFF2-40B4-BE49-F238E27FC236}">
                  <a16:creationId xmlns:a16="http://schemas.microsoft.com/office/drawing/2014/main" id="{8A26D2B6-3B24-C0D3-7970-CE6F4576247A}"/>
                </a:ext>
              </a:extLst>
            </p:cNvPr>
            <p:cNvSpPr/>
            <p:nvPr/>
          </p:nvSpPr>
          <p:spPr>
            <a:xfrm>
              <a:off x="6440303" y="2998798"/>
              <a:ext cx="1309283" cy="1044881"/>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216" name="Rectangle: Rounded Corners 215">
              <a:extLst>
                <a:ext uri="{FF2B5EF4-FFF2-40B4-BE49-F238E27FC236}">
                  <a16:creationId xmlns:a16="http://schemas.microsoft.com/office/drawing/2014/main" id="{4ED0D061-00B4-3B88-0C73-04CF8289FEB5}"/>
                </a:ext>
              </a:extLst>
            </p:cNvPr>
            <p:cNvSpPr/>
            <p:nvPr/>
          </p:nvSpPr>
          <p:spPr>
            <a:xfrm>
              <a:off x="6440302" y="4087820"/>
              <a:ext cx="1309283" cy="1044881"/>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grpSp>
      <p:sp>
        <p:nvSpPr>
          <p:cNvPr id="217" name="Rectangle 216">
            <a:extLst>
              <a:ext uri="{FF2B5EF4-FFF2-40B4-BE49-F238E27FC236}">
                <a16:creationId xmlns:a16="http://schemas.microsoft.com/office/drawing/2014/main" id="{41A3B013-EF3F-A39F-67EF-FF4B3B8DCE20}"/>
              </a:ext>
            </a:extLst>
          </p:cNvPr>
          <p:cNvSpPr/>
          <p:nvPr/>
        </p:nvSpPr>
        <p:spPr>
          <a:xfrm>
            <a:off x="6615439" y="5454502"/>
            <a:ext cx="2609404" cy="35749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8" name="Rectangle 217">
            <a:extLst>
              <a:ext uri="{FF2B5EF4-FFF2-40B4-BE49-F238E27FC236}">
                <a16:creationId xmlns:a16="http://schemas.microsoft.com/office/drawing/2014/main" id="{6784FA36-BF29-5502-C608-B87EB0C6D90D}"/>
              </a:ext>
            </a:extLst>
          </p:cNvPr>
          <p:cNvSpPr/>
          <p:nvPr/>
        </p:nvSpPr>
        <p:spPr>
          <a:xfrm>
            <a:off x="8284357" y="1002535"/>
            <a:ext cx="975257" cy="38147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9" name="TextBox 218">
            <a:extLst>
              <a:ext uri="{FF2B5EF4-FFF2-40B4-BE49-F238E27FC236}">
                <a16:creationId xmlns:a16="http://schemas.microsoft.com/office/drawing/2014/main" id="{FFE93F60-6C1F-ADB0-68C5-B5B623F42091}"/>
              </a:ext>
            </a:extLst>
          </p:cNvPr>
          <p:cNvSpPr txBox="1"/>
          <p:nvPr/>
        </p:nvSpPr>
        <p:spPr>
          <a:xfrm>
            <a:off x="6757668" y="5810684"/>
            <a:ext cx="636713" cy="369332"/>
          </a:xfrm>
          <a:prstGeom prst="rect">
            <a:avLst/>
          </a:prstGeom>
          <a:noFill/>
        </p:spPr>
        <p:txBody>
          <a:bodyPr wrap="none" rtlCol="0">
            <a:spAutoFit/>
          </a:bodyPr>
          <a:lstStyle/>
          <a:p>
            <a:r>
              <a:rPr lang="en-US" dirty="0"/>
              <a:t>Alice</a:t>
            </a:r>
            <a:endParaRPr lang="en-CA" dirty="0"/>
          </a:p>
        </p:txBody>
      </p:sp>
      <p:sp>
        <p:nvSpPr>
          <p:cNvPr id="220" name="TextBox 219">
            <a:extLst>
              <a:ext uri="{FF2B5EF4-FFF2-40B4-BE49-F238E27FC236}">
                <a16:creationId xmlns:a16="http://schemas.microsoft.com/office/drawing/2014/main" id="{CD59A0C3-CA2F-8E22-ED82-763B7580BCDD}"/>
              </a:ext>
            </a:extLst>
          </p:cNvPr>
          <p:cNvSpPr txBox="1"/>
          <p:nvPr/>
        </p:nvSpPr>
        <p:spPr>
          <a:xfrm>
            <a:off x="6694334" y="658068"/>
            <a:ext cx="796115" cy="369332"/>
          </a:xfrm>
          <a:prstGeom prst="rect">
            <a:avLst/>
          </a:prstGeom>
          <a:noFill/>
        </p:spPr>
        <p:txBody>
          <a:bodyPr wrap="none" rtlCol="0">
            <a:spAutoFit/>
          </a:bodyPr>
          <a:lstStyle/>
          <a:p>
            <a:r>
              <a:rPr lang="en-US" dirty="0"/>
              <a:t>visited</a:t>
            </a:r>
            <a:endParaRPr lang="en-CA" dirty="0"/>
          </a:p>
        </p:txBody>
      </p:sp>
      <p:sp>
        <p:nvSpPr>
          <p:cNvPr id="221" name="TextBox 220">
            <a:extLst>
              <a:ext uri="{FF2B5EF4-FFF2-40B4-BE49-F238E27FC236}">
                <a16:creationId xmlns:a16="http://schemas.microsoft.com/office/drawing/2014/main" id="{56EEBDD5-E720-63B0-4070-A28B43C09ADD}"/>
              </a:ext>
            </a:extLst>
          </p:cNvPr>
          <p:cNvSpPr txBox="1"/>
          <p:nvPr/>
        </p:nvSpPr>
        <p:spPr>
          <a:xfrm>
            <a:off x="8367115" y="5811995"/>
            <a:ext cx="796115" cy="369332"/>
          </a:xfrm>
          <a:prstGeom prst="rect">
            <a:avLst/>
          </a:prstGeom>
          <a:noFill/>
        </p:spPr>
        <p:txBody>
          <a:bodyPr wrap="none" rtlCol="0">
            <a:spAutoFit/>
          </a:bodyPr>
          <a:lstStyle/>
          <a:p>
            <a:r>
              <a:rPr lang="en-US" dirty="0"/>
              <a:t>visited</a:t>
            </a:r>
            <a:endParaRPr lang="en-CA" dirty="0"/>
          </a:p>
        </p:txBody>
      </p:sp>
      <p:sp>
        <p:nvSpPr>
          <p:cNvPr id="222" name="TextBox 221">
            <a:extLst>
              <a:ext uri="{FF2B5EF4-FFF2-40B4-BE49-F238E27FC236}">
                <a16:creationId xmlns:a16="http://schemas.microsoft.com/office/drawing/2014/main" id="{267812C5-55AB-EBCC-0D6F-0FCD420BA97D}"/>
              </a:ext>
            </a:extLst>
          </p:cNvPr>
          <p:cNvSpPr txBox="1"/>
          <p:nvPr/>
        </p:nvSpPr>
        <p:spPr>
          <a:xfrm>
            <a:off x="8484044" y="646437"/>
            <a:ext cx="498855" cy="369332"/>
          </a:xfrm>
          <a:prstGeom prst="rect">
            <a:avLst/>
          </a:prstGeom>
          <a:noFill/>
        </p:spPr>
        <p:txBody>
          <a:bodyPr wrap="none" rtlCol="0">
            <a:spAutoFit/>
          </a:bodyPr>
          <a:lstStyle/>
          <a:p>
            <a:r>
              <a:rPr lang="en-US" dirty="0"/>
              <a:t>the</a:t>
            </a:r>
            <a:endParaRPr lang="en-CA" dirty="0"/>
          </a:p>
        </p:txBody>
      </p:sp>
    </p:spTree>
    <p:extLst>
      <p:ext uri="{BB962C8B-B14F-4D97-AF65-F5344CB8AC3E}">
        <p14:creationId xmlns:p14="http://schemas.microsoft.com/office/powerpoint/2010/main" val="3099753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1" name="Rectangle 15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FA34B-8DD3-C210-305E-A94194257D2B}"/>
              </a:ext>
            </a:extLst>
          </p:cNvPr>
          <p:cNvSpPr>
            <a:spLocks noGrp="1"/>
          </p:cNvSpPr>
          <p:nvPr>
            <p:ph type="title"/>
          </p:nvPr>
        </p:nvSpPr>
        <p:spPr>
          <a:xfrm>
            <a:off x="630936" y="640080"/>
            <a:ext cx="4818888" cy="1481328"/>
          </a:xfrm>
        </p:spPr>
        <p:txBody>
          <a:bodyPr anchor="b">
            <a:normAutofit/>
          </a:bodyPr>
          <a:lstStyle/>
          <a:p>
            <a:r>
              <a:rPr lang="en-CA" sz="5400" dirty="0"/>
              <a:t>Timestep 3</a:t>
            </a:r>
          </a:p>
        </p:txBody>
      </p:sp>
      <p:sp>
        <p:nvSpPr>
          <p:cNvPr id="15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336F7A-909F-90B1-44F6-77484B153BB0}"/>
              </a:ext>
            </a:extLst>
          </p:cNvPr>
          <p:cNvSpPr>
            <a:spLocks noGrp="1"/>
          </p:cNvSpPr>
          <p:nvPr>
            <p:ph idx="1"/>
          </p:nvPr>
        </p:nvSpPr>
        <p:spPr>
          <a:xfrm>
            <a:off x="630936" y="2660904"/>
            <a:ext cx="4818888" cy="3547872"/>
          </a:xfrm>
        </p:spPr>
        <p:txBody>
          <a:bodyPr anchor="t">
            <a:normAutofit/>
          </a:bodyPr>
          <a:lstStyle/>
          <a:p>
            <a:r>
              <a:rPr lang="en-CA" sz="2200" dirty="0"/>
              <a:t>Input tokens ‘Alice’, ‘visited’, ‘the’</a:t>
            </a:r>
          </a:p>
          <a:p>
            <a:r>
              <a:rPr lang="en-CA" sz="2200" dirty="0"/>
              <a:t>Output token ‘bank’</a:t>
            </a:r>
          </a:p>
        </p:txBody>
      </p:sp>
      <p:grpSp>
        <p:nvGrpSpPr>
          <p:cNvPr id="4" name="Group 3">
            <a:extLst>
              <a:ext uri="{FF2B5EF4-FFF2-40B4-BE49-F238E27FC236}">
                <a16:creationId xmlns:a16="http://schemas.microsoft.com/office/drawing/2014/main" id="{3242CEEB-18D8-0316-A55B-805A3F885473}"/>
              </a:ext>
            </a:extLst>
          </p:cNvPr>
          <p:cNvGrpSpPr/>
          <p:nvPr/>
        </p:nvGrpSpPr>
        <p:grpSpPr>
          <a:xfrm>
            <a:off x="6440302" y="1090440"/>
            <a:ext cx="1309284" cy="4669391"/>
            <a:chOff x="6440302" y="1090440"/>
            <a:chExt cx="1309284" cy="4669391"/>
          </a:xfrm>
        </p:grpSpPr>
        <p:sp>
          <p:nvSpPr>
            <p:cNvPr id="29" name="Rectangle: Rounded Corners 28">
              <a:extLst>
                <a:ext uri="{FF2B5EF4-FFF2-40B4-BE49-F238E27FC236}">
                  <a16:creationId xmlns:a16="http://schemas.microsoft.com/office/drawing/2014/main" id="{9437C3F6-A035-86F4-D57C-87C50F190500}"/>
                </a:ext>
              </a:extLst>
            </p:cNvPr>
            <p:cNvSpPr>
              <a:spLocks noChangeAspect="1"/>
            </p:cNvSpPr>
            <p:nvPr/>
          </p:nvSpPr>
          <p:spPr>
            <a:xfrm>
              <a:off x="6787780" y="5514179"/>
              <a:ext cx="606601" cy="24565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dirty="0">
                  <a:solidFill>
                    <a:schemeClr val="tx1"/>
                  </a:solidFill>
                  <a:latin typeface="+mn-lt"/>
                  <a:ea typeface="+mn-ea"/>
                  <a:cs typeface="+mn-cs"/>
                </a:rPr>
                <a:t>Token 1</a:t>
              </a:r>
              <a:endParaRPr lang="en-CA" sz="1200" dirty="0">
                <a:solidFill>
                  <a:schemeClr val="tx1"/>
                </a:solidFill>
              </a:endParaRPr>
            </a:p>
          </p:txBody>
        </p:sp>
        <p:sp>
          <p:nvSpPr>
            <p:cNvPr id="31" name="Rectangle: Rounded Corners 30">
              <a:extLst>
                <a:ext uri="{FF2B5EF4-FFF2-40B4-BE49-F238E27FC236}">
                  <a16:creationId xmlns:a16="http://schemas.microsoft.com/office/drawing/2014/main" id="{411E2C52-642D-D793-ED01-CC6BFCBD0082}"/>
                </a:ext>
              </a:extLst>
            </p:cNvPr>
            <p:cNvSpPr>
              <a:spLocks noChangeAspect="1"/>
            </p:cNvSpPr>
            <p:nvPr/>
          </p:nvSpPr>
          <p:spPr>
            <a:xfrm>
              <a:off x="6711425" y="5197551"/>
              <a:ext cx="767040" cy="19555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rgbClr val="555555"/>
                  </a:solidFill>
                  <a:latin typeface="+mn-lt"/>
                  <a:ea typeface="+mn-ea"/>
                  <a:cs typeface="+mn-cs"/>
                </a:rPr>
                <a:t>Embedding</a:t>
              </a:r>
              <a:endParaRPr lang="en-CA" sz="1200"/>
            </a:p>
          </p:txBody>
        </p:sp>
        <p:sp>
          <p:nvSpPr>
            <p:cNvPr id="37" name="Rectangle: Rounded Corners 36">
              <a:extLst>
                <a:ext uri="{FF2B5EF4-FFF2-40B4-BE49-F238E27FC236}">
                  <a16:creationId xmlns:a16="http://schemas.microsoft.com/office/drawing/2014/main" id="{7B9BF356-A1DC-D724-634A-F5D3E62F3F47}"/>
                </a:ext>
              </a:extLst>
            </p:cNvPr>
            <p:cNvSpPr>
              <a:spLocks noChangeAspect="1"/>
            </p:cNvSpPr>
            <p:nvPr/>
          </p:nvSpPr>
          <p:spPr>
            <a:xfrm>
              <a:off x="6776552" y="1459519"/>
              <a:ext cx="593344" cy="23984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rgbClr val="555555"/>
                  </a:solidFill>
                  <a:latin typeface="+mn-lt"/>
                  <a:ea typeface="+mn-ea"/>
                  <a:cs typeface="+mn-cs"/>
                </a:rPr>
                <a:t>Output</a:t>
              </a:r>
              <a:endParaRPr lang="en-CA" sz="1200" dirty="0"/>
            </a:p>
          </p:txBody>
        </p:sp>
        <p:cxnSp>
          <p:nvCxnSpPr>
            <p:cNvPr id="77" name="Straight Arrow Connector 76">
              <a:extLst>
                <a:ext uri="{FF2B5EF4-FFF2-40B4-BE49-F238E27FC236}">
                  <a16:creationId xmlns:a16="http://schemas.microsoft.com/office/drawing/2014/main" id="{96142873-4738-5856-86AB-5D7BAFA22983}"/>
                </a:ext>
              </a:extLst>
            </p:cNvPr>
            <p:cNvCxnSpPr>
              <a:cxnSpLocks noChangeAspect="1"/>
              <a:stCxn id="29" idx="0"/>
              <a:endCxn id="31" idx="2"/>
            </p:cNvCxnSpPr>
            <p:nvPr/>
          </p:nvCxnSpPr>
          <p:spPr>
            <a:xfrm flipV="1">
              <a:off x="7091080" y="5393109"/>
              <a:ext cx="3865" cy="121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EFA3298F-B964-FCBA-8907-2272FEB0A7B5}"/>
                </a:ext>
              </a:extLst>
            </p:cNvPr>
            <p:cNvSpPr>
              <a:spLocks noChangeAspect="1"/>
            </p:cNvSpPr>
            <p:nvPr/>
          </p:nvSpPr>
          <p:spPr>
            <a:xfrm>
              <a:off x="6776749" y="1090440"/>
              <a:ext cx="574309" cy="232151"/>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2</a:t>
              </a:r>
              <a:endParaRPr lang="en-CA" sz="1200">
                <a:solidFill>
                  <a:schemeClr val="tx1"/>
                </a:solidFill>
              </a:endParaRPr>
            </a:p>
          </p:txBody>
        </p:sp>
        <p:cxnSp>
          <p:nvCxnSpPr>
            <p:cNvPr id="147" name="Straight Arrow Connector 146">
              <a:extLst>
                <a:ext uri="{FF2B5EF4-FFF2-40B4-BE49-F238E27FC236}">
                  <a16:creationId xmlns:a16="http://schemas.microsoft.com/office/drawing/2014/main" id="{0850E7B4-4DBD-1735-6164-817194F6B2AF}"/>
                </a:ext>
              </a:extLst>
            </p:cNvPr>
            <p:cNvCxnSpPr>
              <a:cxnSpLocks noChangeAspect="1"/>
              <a:stCxn id="37" idx="0"/>
              <a:endCxn id="117" idx="2"/>
            </p:cNvCxnSpPr>
            <p:nvPr/>
          </p:nvCxnSpPr>
          <p:spPr>
            <a:xfrm flipH="1" flipV="1">
              <a:off x="7063904" y="1322591"/>
              <a:ext cx="9320" cy="136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8" name="Plus Sign 147">
              <a:extLst>
                <a:ext uri="{FF2B5EF4-FFF2-40B4-BE49-F238E27FC236}">
                  <a16:creationId xmlns:a16="http://schemas.microsoft.com/office/drawing/2014/main" id="{F4515F84-5C66-5A74-5258-5D50B58E7156}"/>
                </a:ext>
              </a:extLst>
            </p:cNvPr>
            <p:cNvSpPr/>
            <p:nvPr/>
          </p:nvSpPr>
          <p:spPr>
            <a:xfrm>
              <a:off x="7028363" y="1774942"/>
              <a:ext cx="93333" cy="1202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9" name="Straight Arrow Connector 148">
              <a:extLst>
                <a:ext uri="{FF2B5EF4-FFF2-40B4-BE49-F238E27FC236}">
                  <a16:creationId xmlns:a16="http://schemas.microsoft.com/office/drawing/2014/main" id="{19DDF5A1-A3F7-4DAD-B994-2F8B6105F6B8}"/>
                </a:ext>
              </a:extLst>
            </p:cNvPr>
            <p:cNvCxnSpPr>
              <a:cxnSpLocks noChangeAspect="1"/>
              <a:stCxn id="148" idx="3"/>
              <a:endCxn id="37" idx="2"/>
            </p:cNvCxnSpPr>
            <p:nvPr/>
          </p:nvCxnSpPr>
          <p:spPr>
            <a:xfrm flipH="1" flipV="1">
              <a:off x="7073224" y="1699365"/>
              <a:ext cx="1806" cy="91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887FC869-274B-F01A-D31F-477F79AEC537}"/>
                </a:ext>
              </a:extLst>
            </p:cNvPr>
            <p:cNvSpPr txBox="1"/>
            <p:nvPr/>
          </p:nvSpPr>
          <p:spPr>
            <a:xfrm>
              <a:off x="6932541" y="2637097"/>
              <a:ext cx="662020" cy="480521"/>
            </a:xfrm>
            <a:prstGeom prst="rect">
              <a:avLst/>
            </a:prstGeom>
            <a:noFill/>
          </p:spPr>
          <p:txBody>
            <a:bodyPr wrap="square" rtlCol="0">
              <a:spAutoFit/>
            </a:bodyPr>
            <a:lstStyle/>
            <a:p>
              <a:pPr defTabSz="549189">
                <a:spcAft>
                  <a:spcPts val="462"/>
                </a:spcAft>
              </a:pPr>
              <a:r>
                <a:rPr lang="en-US" sz="2162" kern="1200" dirty="0">
                  <a:solidFill>
                    <a:schemeClr val="tx1"/>
                  </a:solidFill>
                  <a:latin typeface="+mn-lt"/>
                  <a:ea typeface="+mn-ea"/>
                  <a:cs typeface="+mn-cs"/>
                </a:rPr>
                <a:t>…</a:t>
              </a:r>
              <a:endParaRPr lang="en-CA" sz="1000" dirty="0"/>
            </a:p>
          </p:txBody>
        </p:sp>
        <p:cxnSp>
          <p:nvCxnSpPr>
            <p:cNvPr id="154" name="Straight Arrow Connector 153">
              <a:extLst>
                <a:ext uri="{FF2B5EF4-FFF2-40B4-BE49-F238E27FC236}">
                  <a16:creationId xmlns:a16="http://schemas.microsoft.com/office/drawing/2014/main" id="{3F43EFE7-AA13-E0F0-B988-FC1AC3932736}"/>
                </a:ext>
              </a:extLst>
            </p:cNvPr>
            <p:cNvCxnSpPr>
              <a:cxnSpLocks/>
              <a:stCxn id="31" idx="0"/>
              <a:endCxn id="158" idx="1"/>
            </p:cNvCxnSpPr>
            <p:nvPr/>
          </p:nvCxnSpPr>
          <p:spPr>
            <a:xfrm flipH="1" flipV="1">
              <a:off x="7091920" y="4712118"/>
              <a:ext cx="3025" cy="485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Connector: Elbow 154">
              <a:extLst>
                <a:ext uri="{FF2B5EF4-FFF2-40B4-BE49-F238E27FC236}">
                  <a16:creationId xmlns:a16="http://schemas.microsoft.com/office/drawing/2014/main" id="{16398ACF-718B-2066-04DB-B5EBD41F35DA}"/>
                </a:ext>
              </a:extLst>
            </p:cNvPr>
            <p:cNvCxnSpPr>
              <a:cxnSpLocks/>
              <a:stCxn id="31" idx="0"/>
            </p:cNvCxnSpPr>
            <p:nvPr/>
          </p:nvCxnSpPr>
          <p:spPr>
            <a:xfrm rot="16200000" flipV="1">
              <a:off x="6771753" y="4874359"/>
              <a:ext cx="172267" cy="4741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Connector: Elbow 155">
              <a:extLst>
                <a:ext uri="{FF2B5EF4-FFF2-40B4-BE49-F238E27FC236}">
                  <a16:creationId xmlns:a16="http://schemas.microsoft.com/office/drawing/2014/main" id="{DD95816A-7F86-D782-BD82-119F4701A759}"/>
                </a:ext>
              </a:extLst>
            </p:cNvPr>
            <p:cNvCxnSpPr>
              <a:cxnSpLocks/>
              <a:endCxn id="157" idx="1"/>
            </p:cNvCxnSpPr>
            <p:nvPr/>
          </p:nvCxnSpPr>
          <p:spPr>
            <a:xfrm rot="5400000" flipH="1" flipV="1">
              <a:off x="6784248" y="4011066"/>
              <a:ext cx="144306" cy="46451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57" name="Plus Sign 156">
              <a:extLst>
                <a:ext uri="{FF2B5EF4-FFF2-40B4-BE49-F238E27FC236}">
                  <a16:creationId xmlns:a16="http://schemas.microsoft.com/office/drawing/2014/main" id="{96A2F95A-B56C-7456-0B90-6B762E3F02AA}"/>
                </a:ext>
              </a:extLst>
            </p:cNvPr>
            <p:cNvSpPr/>
            <p:nvPr/>
          </p:nvSpPr>
          <p:spPr>
            <a:xfrm>
              <a:off x="7051205" y="4096967"/>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8" name="Plus Sign 157">
              <a:extLst>
                <a:ext uri="{FF2B5EF4-FFF2-40B4-BE49-F238E27FC236}">
                  <a16:creationId xmlns:a16="http://schemas.microsoft.com/office/drawing/2014/main" id="{359AC1D6-CE1F-D833-0856-9E40E9F570DB}"/>
                </a:ext>
              </a:extLst>
            </p:cNvPr>
            <p:cNvSpPr/>
            <p:nvPr/>
          </p:nvSpPr>
          <p:spPr>
            <a:xfrm>
              <a:off x="7054468" y="4637916"/>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59" name="Connector: Elbow 158">
              <a:extLst>
                <a:ext uri="{FF2B5EF4-FFF2-40B4-BE49-F238E27FC236}">
                  <a16:creationId xmlns:a16="http://schemas.microsoft.com/office/drawing/2014/main" id="{11F69EAE-70B0-3827-52B6-DB3EFB5B638D}"/>
                </a:ext>
              </a:extLst>
            </p:cNvPr>
            <p:cNvCxnSpPr>
              <a:cxnSpLocks/>
              <a:endCxn id="158" idx="1"/>
            </p:cNvCxnSpPr>
            <p:nvPr/>
          </p:nvCxnSpPr>
          <p:spPr>
            <a:xfrm rot="5400000" flipH="1" flipV="1">
              <a:off x="6798548" y="4534399"/>
              <a:ext cx="115653" cy="4710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8C6B5C6A-1DF3-FAED-5AA1-7F5B8345E85B}"/>
                </a:ext>
              </a:extLst>
            </p:cNvPr>
            <p:cNvCxnSpPr>
              <a:cxnSpLocks/>
              <a:stCxn id="158" idx="3"/>
              <a:endCxn id="157" idx="1"/>
            </p:cNvCxnSpPr>
            <p:nvPr/>
          </p:nvCxnSpPr>
          <p:spPr>
            <a:xfrm flipH="1" flipV="1">
              <a:off x="7088657" y="4171169"/>
              <a:ext cx="3263" cy="478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B0BCC271-C5C2-55F9-9C00-3EFDD16576B8}"/>
                </a:ext>
              </a:extLst>
            </p:cNvPr>
            <p:cNvCxnSpPr>
              <a:cxnSpLocks/>
              <a:stCxn id="158" idx="3"/>
            </p:cNvCxnSpPr>
            <p:nvPr/>
          </p:nvCxnSpPr>
          <p:spPr>
            <a:xfrm rot="16200000" flipV="1">
              <a:off x="6791074" y="4348408"/>
              <a:ext cx="133917" cy="4677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7076D48F-A65C-044A-A000-35541B3D1F5C}"/>
                </a:ext>
              </a:extLst>
            </p:cNvPr>
            <p:cNvCxnSpPr>
              <a:cxnSpLocks/>
              <a:stCxn id="157" idx="3"/>
            </p:cNvCxnSpPr>
            <p:nvPr/>
          </p:nvCxnSpPr>
          <p:spPr>
            <a:xfrm rot="16200000" flipV="1">
              <a:off x="6769301" y="3788949"/>
              <a:ext cx="165496" cy="4732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04672054-6DBF-F23B-F588-393421E4A628}"/>
                </a:ext>
              </a:extLst>
            </p:cNvPr>
            <p:cNvCxnSpPr>
              <a:cxnSpLocks/>
              <a:endCxn id="169" idx="1"/>
            </p:cNvCxnSpPr>
            <p:nvPr/>
          </p:nvCxnSpPr>
          <p:spPr>
            <a:xfrm rot="5400000" flipH="1" flipV="1">
              <a:off x="6786270" y="2928192"/>
              <a:ext cx="137295" cy="47232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4" name="Plus Sign 163">
              <a:extLst>
                <a:ext uri="{FF2B5EF4-FFF2-40B4-BE49-F238E27FC236}">
                  <a16:creationId xmlns:a16="http://schemas.microsoft.com/office/drawing/2014/main" id="{39BA5A90-3287-0FA8-2583-6FE895886147}"/>
                </a:ext>
              </a:extLst>
            </p:cNvPr>
            <p:cNvSpPr/>
            <p:nvPr/>
          </p:nvSpPr>
          <p:spPr>
            <a:xfrm>
              <a:off x="7049080" y="3555442"/>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5" name="Connector: Elbow 164">
              <a:extLst>
                <a:ext uri="{FF2B5EF4-FFF2-40B4-BE49-F238E27FC236}">
                  <a16:creationId xmlns:a16="http://schemas.microsoft.com/office/drawing/2014/main" id="{31165F08-B3AF-9828-CF35-E65FA74037BE}"/>
                </a:ext>
              </a:extLst>
            </p:cNvPr>
            <p:cNvCxnSpPr>
              <a:cxnSpLocks/>
              <a:endCxn id="164" idx="1"/>
            </p:cNvCxnSpPr>
            <p:nvPr/>
          </p:nvCxnSpPr>
          <p:spPr>
            <a:xfrm rot="5400000" flipH="1" flipV="1">
              <a:off x="6793159" y="3451925"/>
              <a:ext cx="115653" cy="4710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87A717B-2830-D456-2A09-B1F8FC8E410C}"/>
                </a:ext>
              </a:extLst>
            </p:cNvPr>
            <p:cNvCxnSpPr>
              <a:cxnSpLocks/>
              <a:stCxn id="164" idx="3"/>
              <a:endCxn id="169" idx="1"/>
            </p:cNvCxnSpPr>
            <p:nvPr/>
          </p:nvCxnSpPr>
          <p:spPr>
            <a:xfrm flipV="1">
              <a:off x="7086532" y="3095706"/>
              <a:ext cx="4548" cy="471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44F169EC-A114-7668-4712-4AC52CC93FA3}"/>
                </a:ext>
              </a:extLst>
            </p:cNvPr>
            <p:cNvCxnSpPr>
              <a:cxnSpLocks/>
              <a:stCxn id="164" idx="3"/>
            </p:cNvCxnSpPr>
            <p:nvPr/>
          </p:nvCxnSpPr>
          <p:spPr>
            <a:xfrm rot="16200000" flipV="1">
              <a:off x="6785685" y="3265934"/>
              <a:ext cx="133917" cy="4677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2DC3222C-5E5F-5C19-E21B-479E789E5020}"/>
                </a:ext>
              </a:extLst>
            </p:cNvPr>
            <p:cNvCxnSpPr>
              <a:cxnSpLocks/>
              <a:stCxn id="157" idx="3"/>
              <a:endCxn id="164" idx="1"/>
            </p:cNvCxnSpPr>
            <p:nvPr/>
          </p:nvCxnSpPr>
          <p:spPr>
            <a:xfrm flipH="1" flipV="1">
              <a:off x="7086532" y="3629644"/>
              <a:ext cx="2125" cy="478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9" name="Plus Sign 168">
              <a:extLst>
                <a:ext uri="{FF2B5EF4-FFF2-40B4-BE49-F238E27FC236}">
                  <a16:creationId xmlns:a16="http://schemas.microsoft.com/office/drawing/2014/main" id="{EE166008-B591-FFC3-6719-C79FC549205F}"/>
                </a:ext>
              </a:extLst>
            </p:cNvPr>
            <p:cNvSpPr/>
            <p:nvPr/>
          </p:nvSpPr>
          <p:spPr>
            <a:xfrm>
              <a:off x="7053628" y="3021504"/>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0" name="Plus Sign 169">
              <a:extLst>
                <a:ext uri="{FF2B5EF4-FFF2-40B4-BE49-F238E27FC236}">
                  <a16:creationId xmlns:a16="http://schemas.microsoft.com/office/drawing/2014/main" id="{10BFA563-6B46-1A37-A6B2-A621FEAF2FC7}"/>
                </a:ext>
              </a:extLst>
            </p:cNvPr>
            <p:cNvSpPr/>
            <p:nvPr/>
          </p:nvSpPr>
          <p:spPr>
            <a:xfrm>
              <a:off x="7049080" y="2309165"/>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71" name="Connector: Elbow 170">
              <a:extLst>
                <a:ext uri="{FF2B5EF4-FFF2-40B4-BE49-F238E27FC236}">
                  <a16:creationId xmlns:a16="http://schemas.microsoft.com/office/drawing/2014/main" id="{F3629C5B-95BA-6C9F-93F0-88E9A6CA062D}"/>
                </a:ext>
              </a:extLst>
            </p:cNvPr>
            <p:cNvCxnSpPr>
              <a:cxnSpLocks/>
              <a:endCxn id="170" idx="1"/>
            </p:cNvCxnSpPr>
            <p:nvPr/>
          </p:nvCxnSpPr>
          <p:spPr>
            <a:xfrm rot="5400000" flipH="1" flipV="1">
              <a:off x="6793159" y="2205648"/>
              <a:ext cx="115653" cy="4710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1B1FDDCF-627C-FE84-9AA8-3F8DC92D41DF}"/>
                </a:ext>
              </a:extLst>
            </p:cNvPr>
            <p:cNvCxnSpPr>
              <a:cxnSpLocks/>
              <a:stCxn id="170" idx="3"/>
            </p:cNvCxnSpPr>
            <p:nvPr/>
          </p:nvCxnSpPr>
          <p:spPr>
            <a:xfrm rot="16200000" flipV="1">
              <a:off x="6785685" y="2019657"/>
              <a:ext cx="133917" cy="4677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C9039DB6-F3B7-E4B6-AC2C-C8C5EA1B9AB2}"/>
                </a:ext>
              </a:extLst>
            </p:cNvPr>
            <p:cNvCxnSpPr>
              <a:cxnSpLocks/>
            </p:cNvCxnSpPr>
            <p:nvPr/>
          </p:nvCxnSpPr>
          <p:spPr>
            <a:xfrm rot="16200000" flipV="1">
              <a:off x="6778107" y="2533866"/>
              <a:ext cx="140569" cy="4659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DD667174-92A0-BAD0-C323-F68C51DE90A9}"/>
                </a:ext>
              </a:extLst>
            </p:cNvPr>
            <p:cNvCxnSpPr>
              <a:cxnSpLocks/>
              <a:endCxn id="148" idx="1"/>
            </p:cNvCxnSpPr>
            <p:nvPr/>
          </p:nvCxnSpPr>
          <p:spPr>
            <a:xfrm rot="5400000" flipH="1" flipV="1">
              <a:off x="6793175" y="1704870"/>
              <a:ext cx="107434" cy="4562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7C367CEC-0394-AFC4-9483-2F32005D85FE}"/>
                </a:ext>
              </a:extLst>
            </p:cNvPr>
            <p:cNvCxnSpPr>
              <a:cxnSpLocks/>
              <a:stCxn id="170" idx="3"/>
              <a:endCxn id="148" idx="1"/>
            </p:cNvCxnSpPr>
            <p:nvPr/>
          </p:nvCxnSpPr>
          <p:spPr>
            <a:xfrm flipH="1" flipV="1">
              <a:off x="7075030" y="1879290"/>
              <a:ext cx="11502" cy="441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CDE9E888-B975-7094-B14A-99ECC2167E0F}"/>
                </a:ext>
              </a:extLst>
            </p:cNvPr>
            <p:cNvCxnSpPr>
              <a:cxnSpLocks/>
              <a:endCxn id="170" idx="1"/>
            </p:cNvCxnSpPr>
            <p:nvPr/>
          </p:nvCxnSpPr>
          <p:spPr>
            <a:xfrm flipV="1">
              <a:off x="7081343" y="2383367"/>
              <a:ext cx="5189" cy="453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7" name="Rectangle: Rounded Corners 176">
              <a:extLst>
                <a:ext uri="{FF2B5EF4-FFF2-40B4-BE49-F238E27FC236}">
                  <a16:creationId xmlns:a16="http://schemas.microsoft.com/office/drawing/2014/main" id="{E8A49E3A-9A87-3427-FA72-45FAAF6B0198}"/>
                </a:ext>
              </a:extLst>
            </p:cNvPr>
            <p:cNvSpPr/>
            <p:nvPr/>
          </p:nvSpPr>
          <p:spPr>
            <a:xfrm>
              <a:off x="6440303" y="1829332"/>
              <a:ext cx="1309283" cy="1030347"/>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78" name="Rectangle: Rounded Corners 177">
              <a:extLst>
                <a:ext uri="{FF2B5EF4-FFF2-40B4-BE49-F238E27FC236}">
                  <a16:creationId xmlns:a16="http://schemas.microsoft.com/office/drawing/2014/main" id="{FC0970E2-16BB-B750-A748-39475AAF191D}"/>
                </a:ext>
              </a:extLst>
            </p:cNvPr>
            <p:cNvSpPr/>
            <p:nvPr/>
          </p:nvSpPr>
          <p:spPr>
            <a:xfrm>
              <a:off x="6440303" y="2998798"/>
              <a:ext cx="1309283" cy="1044881"/>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79" name="Rectangle: Rounded Corners 178">
              <a:extLst>
                <a:ext uri="{FF2B5EF4-FFF2-40B4-BE49-F238E27FC236}">
                  <a16:creationId xmlns:a16="http://schemas.microsoft.com/office/drawing/2014/main" id="{817D1987-6DE2-9588-8DC2-33D76E731E49}"/>
                </a:ext>
              </a:extLst>
            </p:cNvPr>
            <p:cNvSpPr/>
            <p:nvPr/>
          </p:nvSpPr>
          <p:spPr>
            <a:xfrm>
              <a:off x="6440302" y="4087820"/>
              <a:ext cx="1309283" cy="1044881"/>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grpSp>
      <p:grpSp>
        <p:nvGrpSpPr>
          <p:cNvPr id="180" name="Group 179">
            <a:extLst>
              <a:ext uri="{FF2B5EF4-FFF2-40B4-BE49-F238E27FC236}">
                <a16:creationId xmlns:a16="http://schemas.microsoft.com/office/drawing/2014/main" id="{C1298305-AB72-80EA-DE99-0AE8DC6C5498}"/>
              </a:ext>
            </a:extLst>
          </p:cNvPr>
          <p:cNvGrpSpPr/>
          <p:nvPr/>
        </p:nvGrpSpPr>
        <p:grpSpPr>
          <a:xfrm>
            <a:off x="8124694" y="1094304"/>
            <a:ext cx="1309284" cy="4669391"/>
            <a:chOff x="6440302" y="1090440"/>
            <a:chExt cx="1309284" cy="4669391"/>
          </a:xfrm>
        </p:grpSpPr>
        <p:sp>
          <p:nvSpPr>
            <p:cNvPr id="181" name="Rectangle: Rounded Corners 180">
              <a:extLst>
                <a:ext uri="{FF2B5EF4-FFF2-40B4-BE49-F238E27FC236}">
                  <a16:creationId xmlns:a16="http://schemas.microsoft.com/office/drawing/2014/main" id="{A6207398-5305-DF82-FA11-4E1FD059F3F9}"/>
                </a:ext>
              </a:extLst>
            </p:cNvPr>
            <p:cNvSpPr>
              <a:spLocks noChangeAspect="1"/>
            </p:cNvSpPr>
            <p:nvPr/>
          </p:nvSpPr>
          <p:spPr>
            <a:xfrm>
              <a:off x="6787780" y="5514179"/>
              <a:ext cx="606601" cy="24565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dirty="0">
                  <a:solidFill>
                    <a:schemeClr val="tx1"/>
                  </a:solidFill>
                  <a:latin typeface="+mn-lt"/>
                  <a:ea typeface="+mn-ea"/>
                  <a:cs typeface="+mn-cs"/>
                </a:rPr>
                <a:t>Token 2</a:t>
              </a:r>
              <a:endParaRPr lang="en-CA" sz="1200" dirty="0">
                <a:solidFill>
                  <a:schemeClr val="tx1"/>
                </a:solidFill>
              </a:endParaRPr>
            </a:p>
          </p:txBody>
        </p:sp>
        <p:sp>
          <p:nvSpPr>
            <p:cNvPr id="182" name="Rectangle: Rounded Corners 181">
              <a:extLst>
                <a:ext uri="{FF2B5EF4-FFF2-40B4-BE49-F238E27FC236}">
                  <a16:creationId xmlns:a16="http://schemas.microsoft.com/office/drawing/2014/main" id="{45546732-0765-C227-C2D0-F71AE34B6B80}"/>
                </a:ext>
              </a:extLst>
            </p:cNvPr>
            <p:cNvSpPr>
              <a:spLocks noChangeAspect="1"/>
            </p:cNvSpPr>
            <p:nvPr/>
          </p:nvSpPr>
          <p:spPr>
            <a:xfrm>
              <a:off x="6711425" y="5197551"/>
              <a:ext cx="767040" cy="19555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rgbClr val="555555"/>
                  </a:solidFill>
                  <a:latin typeface="+mn-lt"/>
                  <a:ea typeface="+mn-ea"/>
                  <a:cs typeface="+mn-cs"/>
                </a:rPr>
                <a:t>Embedding</a:t>
              </a:r>
              <a:endParaRPr lang="en-CA" sz="1200"/>
            </a:p>
          </p:txBody>
        </p:sp>
        <p:sp>
          <p:nvSpPr>
            <p:cNvPr id="183" name="Rectangle: Rounded Corners 182">
              <a:extLst>
                <a:ext uri="{FF2B5EF4-FFF2-40B4-BE49-F238E27FC236}">
                  <a16:creationId xmlns:a16="http://schemas.microsoft.com/office/drawing/2014/main" id="{C7859098-7E48-76F0-D853-202FC2ED4CD8}"/>
                </a:ext>
              </a:extLst>
            </p:cNvPr>
            <p:cNvSpPr>
              <a:spLocks noChangeAspect="1"/>
            </p:cNvSpPr>
            <p:nvPr/>
          </p:nvSpPr>
          <p:spPr>
            <a:xfrm>
              <a:off x="6776552" y="1459519"/>
              <a:ext cx="593344" cy="23984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rgbClr val="555555"/>
                  </a:solidFill>
                  <a:latin typeface="+mn-lt"/>
                  <a:ea typeface="+mn-ea"/>
                  <a:cs typeface="+mn-cs"/>
                </a:rPr>
                <a:t>Output</a:t>
              </a:r>
              <a:endParaRPr lang="en-CA" sz="1200" dirty="0"/>
            </a:p>
          </p:txBody>
        </p:sp>
        <p:cxnSp>
          <p:nvCxnSpPr>
            <p:cNvPr id="184" name="Straight Arrow Connector 183">
              <a:extLst>
                <a:ext uri="{FF2B5EF4-FFF2-40B4-BE49-F238E27FC236}">
                  <a16:creationId xmlns:a16="http://schemas.microsoft.com/office/drawing/2014/main" id="{4F1168C6-ADC1-306B-233E-13A414D2E77A}"/>
                </a:ext>
              </a:extLst>
            </p:cNvPr>
            <p:cNvCxnSpPr>
              <a:cxnSpLocks noChangeAspect="1"/>
              <a:stCxn id="181" idx="0"/>
              <a:endCxn id="182" idx="2"/>
            </p:cNvCxnSpPr>
            <p:nvPr/>
          </p:nvCxnSpPr>
          <p:spPr>
            <a:xfrm flipV="1">
              <a:off x="7091080" y="5393109"/>
              <a:ext cx="3865" cy="121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5" name="Rectangle: Rounded Corners 184">
              <a:extLst>
                <a:ext uri="{FF2B5EF4-FFF2-40B4-BE49-F238E27FC236}">
                  <a16:creationId xmlns:a16="http://schemas.microsoft.com/office/drawing/2014/main" id="{407809DC-2CE2-787A-6BAC-3FDEF5077331}"/>
                </a:ext>
              </a:extLst>
            </p:cNvPr>
            <p:cNvSpPr>
              <a:spLocks noChangeAspect="1"/>
            </p:cNvSpPr>
            <p:nvPr/>
          </p:nvSpPr>
          <p:spPr>
            <a:xfrm>
              <a:off x="6776749" y="1090440"/>
              <a:ext cx="574309" cy="232151"/>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dirty="0">
                  <a:solidFill>
                    <a:schemeClr val="tx1"/>
                  </a:solidFill>
                  <a:latin typeface="+mn-lt"/>
                  <a:ea typeface="+mn-ea"/>
                  <a:cs typeface="+mn-cs"/>
                </a:rPr>
                <a:t>Token 3</a:t>
              </a:r>
              <a:endParaRPr lang="en-CA" sz="1200" dirty="0">
                <a:solidFill>
                  <a:schemeClr val="tx1"/>
                </a:solidFill>
              </a:endParaRPr>
            </a:p>
          </p:txBody>
        </p:sp>
        <p:cxnSp>
          <p:nvCxnSpPr>
            <p:cNvPr id="186" name="Straight Arrow Connector 185">
              <a:extLst>
                <a:ext uri="{FF2B5EF4-FFF2-40B4-BE49-F238E27FC236}">
                  <a16:creationId xmlns:a16="http://schemas.microsoft.com/office/drawing/2014/main" id="{3BE357B1-D5A7-9893-E31C-EF8CC9A81D40}"/>
                </a:ext>
              </a:extLst>
            </p:cNvPr>
            <p:cNvCxnSpPr>
              <a:cxnSpLocks noChangeAspect="1"/>
              <a:stCxn id="183" idx="0"/>
              <a:endCxn id="185" idx="2"/>
            </p:cNvCxnSpPr>
            <p:nvPr/>
          </p:nvCxnSpPr>
          <p:spPr>
            <a:xfrm flipH="1" flipV="1">
              <a:off x="7063904" y="1322591"/>
              <a:ext cx="9320" cy="136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7" name="Plus Sign 186">
              <a:extLst>
                <a:ext uri="{FF2B5EF4-FFF2-40B4-BE49-F238E27FC236}">
                  <a16:creationId xmlns:a16="http://schemas.microsoft.com/office/drawing/2014/main" id="{9AEC2AC5-5E45-3B22-8FEF-3DB28B1A7B68}"/>
                </a:ext>
              </a:extLst>
            </p:cNvPr>
            <p:cNvSpPr/>
            <p:nvPr/>
          </p:nvSpPr>
          <p:spPr>
            <a:xfrm>
              <a:off x="7028363" y="1774942"/>
              <a:ext cx="93333" cy="1202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8" name="Straight Arrow Connector 187">
              <a:extLst>
                <a:ext uri="{FF2B5EF4-FFF2-40B4-BE49-F238E27FC236}">
                  <a16:creationId xmlns:a16="http://schemas.microsoft.com/office/drawing/2014/main" id="{457DC78E-4EBB-5BA9-990F-D11D2BD68FC3}"/>
                </a:ext>
              </a:extLst>
            </p:cNvPr>
            <p:cNvCxnSpPr>
              <a:cxnSpLocks noChangeAspect="1"/>
              <a:stCxn id="187" idx="3"/>
              <a:endCxn id="183" idx="2"/>
            </p:cNvCxnSpPr>
            <p:nvPr/>
          </p:nvCxnSpPr>
          <p:spPr>
            <a:xfrm flipH="1" flipV="1">
              <a:off x="7073224" y="1699365"/>
              <a:ext cx="1806" cy="91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82FD29A6-0536-5E22-C59D-16604213EE59}"/>
                </a:ext>
              </a:extLst>
            </p:cNvPr>
            <p:cNvSpPr txBox="1"/>
            <p:nvPr/>
          </p:nvSpPr>
          <p:spPr>
            <a:xfrm>
              <a:off x="6932541" y="2637097"/>
              <a:ext cx="662020" cy="480521"/>
            </a:xfrm>
            <a:prstGeom prst="rect">
              <a:avLst/>
            </a:prstGeom>
            <a:noFill/>
          </p:spPr>
          <p:txBody>
            <a:bodyPr wrap="square" rtlCol="0">
              <a:spAutoFit/>
            </a:bodyPr>
            <a:lstStyle/>
            <a:p>
              <a:pPr defTabSz="549189">
                <a:spcAft>
                  <a:spcPts val="462"/>
                </a:spcAft>
              </a:pPr>
              <a:r>
                <a:rPr lang="en-US" sz="2162" kern="1200" dirty="0">
                  <a:solidFill>
                    <a:schemeClr val="tx1"/>
                  </a:solidFill>
                  <a:latin typeface="+mn-lt"/>
                  <a:ea typeface="+mn-ea"/>
                  <a:cs typeface="+mn-cs"/>
                </a:rPr>
                <a:t>…</a:t>
              </a:r>
              <a:endParaRPr lang="en-CA" sz="1000" dirty="0"/>
            </a:p>
          </p:txBody>
        </p:sp>
        <p:cxnSp>
          <p:nvCxnSpPr>
            <p:cNvPr id="191" name="Straight Arrow Connector 190">
              <a:extLst>
                <a:ext uri="{FF2B5EF4-FFF2-40B4-BE49-F238E27FC236}">
                  <a16:creationId xmlns:a16="http://schemas.microsoft.com/office/drawing/2014/main" id="{5C64C2B2-9373-7571-EE5B-2D81920FF3E7}"/>
                </a:ext>
              </a:extLst>
            </p:cNvPr>
            <p:cNvCxnSpPr>
              <a:cxnSpLocks/>
              <a:stCxn id="182" idx="0"/>
              <a:endCxn id="195" idx="1"/>
            </p:cNvCxnSpPr>
            <p:nvPr/>
          </p:nvCxnSpPr>
          <p:spPr>
            <a:xfrm flipH="1" flipV="1">
              <a:off x="7091920" y="4712118"/>
              <a:ext cx="3025" cy="485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407DF2D8-4E22-6E6F-6688-0DADEA10562E}"/>
                </a:ext>
              </a:extLst>
            </p:cNvPr>
            <p:cNvCxnSpPr>
              <a:cxnSpLocks/>
              <a:stCxn id="182" idx="0"/>
            </p:cNvCxnSpPr>
            <p:nvPr/>
          </p:nvCxnSpPr>
          <p:spPr>
            <a:xfrm rot="16200000" flipV="1">
              <a:off x="6771753" y="4874359"/>
              <a:ext cx="172267" cy="4741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Connector: Elbow 192">
              <a:extLst>
                <a:ext uri="{FF2B5EF4-FFF2-40B4-BE49-F238E27FC236}">
                  <a16:creationId xmlns:a16="http://schemas.microsoft.com/office/drawing/2014/main" id="{4FA814B8-F386-C103-8608-D09E896F6FD1}"/>
                </a:ext>
              </a:extLst>
            </p:cNvPr>
            <p:cNvCxnSpPr>
              <a:cxnSpLocks/>
              <a:endCxn id="194" idx="1"/>
            </p:cNvCxnSpPr>
            <p:nvPr/>
          </p:nvCxnSpPr>
          <p:spPr>
            <a:xfrm rot="5400000" flipH="1" flipV="1">
              <a:off x="6784248" y="4011066"/>
              <a:ext cx="144306" cy="46451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4" name="Plus Sign 193">
              <a:extLst>
                <a:ext uri="{FF2B5EF4-FFF2-40B4-BE49-F238E27FC236}">
                  <a16:creationId xmlns:a16="http://schemas.microsoft.com/office/drawing/2014/main" id="{5E8B83D2-39D0-CA4B-5FB6-5D967B1F470B}"/>
                </a:ext>
              </a:extLst>
            </p:cNvPr>
            <p:cNvSpPr/>
            <p:nvPr/>
          </p:nvSpPr>
          <p:spPr>
            <a:xfrm>
              <a:off x="7051205" y="4096967"/>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5" name="Plus Sign 194">
              <a:extLst>
                <a:ext uri="{FF2B5EF4-FFF2-40B4-BE49-F238E27FC236}">
                  <a16:creationId xmlns:a16="http://schemas.microsoft.com/office/drawing/2014/main" id="{7393663A-3F32-556E-A89F-45F515234693}"/>
                </a:ext>
              </a:extLst>
            </p:cNvPr>
            <p:cNvSpPr/>
            <p:nvPr/>
          </p:nvSpPr>
          <p:spPr>
            <a:xfrm>
              <a:off x="7054468" y="4637916"/>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6" name="Connector: Elbow 195">
              <a:extLst>
                <a:ext uri="{FF2B5EF4-FFF2-40B4-BE49-F238E27FC236}">
                  <a16:creationId xmlns:a16="http://schemas.microsoft.com/office/drawing/2014/main" id="{C13FEF43-FF7C-014B-1682-B7C1F662C13F}"/>
                </a:ext>
              </a:extLst>
            </p:cNvPr>
            <p:cNvCxnSpPr>
              <a:cxnSpLocks/>
              <a:endCxn id="195" idx="1"/>
            </p:cNvCxnSpPr>
            <p:nvPr/>
          </p:nvCxnSpPr>
          <p:spPr>
            <a:xfrm rot="5400000" flipH="1" flipV="1">
              <a:off x="6798548" y="4534399"/>
              <a:ext cx="115653" cy="4710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522CBAC2-1BAB-A9C4-EB13-718F69E9CDC1}"/>
                </a:ext>
              </a:extLst>
            </p:cNvPr>
            <p:cNvCxnSpPr>
              <a:cxnSpLocks/>
              <a:stCxn id="195" idx="3"/>
              <a:endCxn id="194" idx="1"/>
            </p:cNvCxnSpPr>
            <p:nvPr/>
          </p:nvCxnSpPr>
          <p:spPr>
            <a:xfrm flipH="1" flipV="1">
              <a:off x="7088657" y="4171169"/>
              <a:ext cx="3263" cy="478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F912B5CA-D19D-C23A-5865-2F313CD04537}"/>
                </a:ext>
              </a:extLst>
            </p:cNvPr>
            <p:cNvCxnSpPr>
              <a:cxnSpLocks/>
              <a:stCxn id="195" idx="3"/>
            </p:cNvCxnSpPr>
            <p:nvPr/>
          </p:nvCxnSpPr>
          <p:spPr>
            <a:xfrm rot="16200000" flipV="1">
              <a:off x="6791074" y="4348408"/>
              <a:ext cx="133917" cy="4677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49242423-A3D5-086C-30D5-41F92C4A69E1}"/>
                </a:ext>
              </a:extLst>
            </p:cNvPr>
            <p:cNvCxnSpPr>
              <a:cxnSpLocks/>
              <a:stCxn id="194" idx="3"/>
            </p:cNvCxnSpPr>
            <p:nvPr/>
          </p:nvCxnSpPr>
          <p:spPr>
            <a:xfrm rot="16200000" flipV="1">
              <a:off x="6769301" y="3788949"/>
              <a:ext cx="165496" cy="4732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6905A658-D4B3-A779-9D78-E5F02A40D5A1}"/>
                </a:ext>
              </a:extLst>
            </p:cNvPr>
            <p:cNvCxnSpPr>
              <a:cxnSpLocks/>
              <a:endCxn id="206" idx="1"/>
            </p:cNvCxnSpPr>
            <p:nvPr/>
          </p:nvCxnSpPr>
          <p:spPr>
            <a:xfrm rot="5400000" flipH="1" flipV="1">
              <a:off x="6786270" y="2928192"/>
              <a:ext cx="137295" cy="47232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1" name="Plus Sign 200">
              <a:extLst>
                <a:ext uri="{FF2B5EF4-FFF2-40B4-BE49-F238E27FC236}">
                  <a16:creationId xmlns:a16="http://schemas.microsoft.com/office/drawing/2014/main" id="{D5265E4C-E5BB-F7FC-143B-E040528A3B74}"/>
                </a:ext>
              </a:extLst>
            </p:cNvPr>
            <p:cNvSpPr/>
            <p:nvPr/>
          </p:nvSpPr>
          <p:spPr>
            <a:xfrm>
              <a:off x="7049080" y="3555442"/>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02" name="Connector: Elbow 201">
              <a:extLst>
                <a:ext uri="{FF2B5EF4-FFF2-40B4-BE49-F238E27FC236}">
                  <a16:creationId xmlns:a16="http://schemas.microsoft.com/office/drawing/2014/main" id="{F2375538-E791-3991-F218-CA6D663B1F88}"/>
                </a:ext>
              </a:extLst>
            </p:cNvPr>
            <p:cNvCxnSpPr>
              <a:cxnSpLocks/>
              <a:endCxn id="201" idx="1"/>
            </p:cNvCxnSpPr>
            <p:nvPr/>
          </p:nvCxnSpPr>
          <p:spPr>
            <a:xfrm rot="5400000" flipH="1" flipV="1">
              <a:off x="6793159" y="3451925"/>
              <a:ext cx="115653" cy="4710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75E2593D-665B-97F6-AD30-FC71512328B1}"/>
                </a:ext>
              </a:extLst>
            </p:cNvPr>
            <p:cNvCxnSpPr>
              <a:cxnSpLocks/>
              <a:stCxn id="201" idx="3"/>
              <a:endCxn id="206" idx="1"/>
            </p:cNvCxnSpPr>
            <p:nvPr/>
          </p:nvCxnSpPr>
          <p:spPr>
            <a:xfrm flipV="1">
              <a:off x="7086532" y="3095706"/>
              <a:ext cx="4548" cy="471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Connector: Elbow 203">
              <a:extLst>
                <a:ext uri="{FF2B5EF4-FFF2-40B4-BE49-F238E27FC236}">
                  <a16:creationId xmlns:a16="http://schemas.microsoft.com/office/drawing/2014/main" id="{56F808A1-2D67-4D6E-CA6B-36318B8C2F70}"/>
                </a:ext>
              </a:extLst>
            </p:cNvPr>
            <p:cNvCxnSpPr>
              <a:cxnSpLocks/>
              <a:stCxn id="201" idx="3"/>
            </p:cNvCxnSpPr>
            <p:nvPr/>
          </p:nvCxnSpPr>
          <p:spPr>
            <a:xfrm rot="16200000" flipV="1">
              <a:off x="6785685" y="3265934"/>
              <a:ext cx="133917" cy="4677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7740CFB7-D370-508B-7391-58ABD1C65D41}"/>
                </a:ext>
              </a:extLst>
            </p:cNvPr>
            <p:cNvCxnSpPr>
              <a:cxnSpLocks/>
              <a:stCxn id="194" idx="3"/>
              <a:endCxn id="201" idx="1"/>
            </p:cNvCxnSpPr>
            <p:nvPr/>
          </p:nvCxnSpPr>
          <p:spPr>
            <a:xfrm flipH="1" flipV="1">
              <a:off x="7086532" y="3629644"/>
              <a:ext cx="2125" cy="478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6" name="Plus Sign 205">
              <a:extLst>
                <a:ext uri="{FF2B5EF4-FFF2-40B4-BE49-F238E27FC236}">
                  <a16:creationId xmlns:a16="http://schemas.microsoft.com/office/drawing/2014/main" id="{18B285A2-621C-B52D-5152-0E389DBB121A}"/>
                </a:ext>
              </a:extLst>
            </p:cNvPr>
            <p:cNvSpPr/>
            <p:nvPr/>
          </p:nvSpPr>
          <p:spPr>
            <a:xfrm>
              <a:off x="7053628" y="3021504"/>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7" name="Plus Sign 206">
              <a:extLst>
                <a:ext uri="{FF2B5EF4-FFF2-40B4-BE49-F238E27FC236}">
                  <a16:creationId xmlns:a16="http://schemas.microsoft.com/office/drawing/2014/main" id="{C55A6FB5-41A0-4BD0-7BE6-4BF7934EC017}"/>
                </a:ext>
              </a:extLst>
            </p:cNvPr>
            <p:cNvSpPr/>
            <p:nvPr/>
          </p:nvSpPr>
          <p:spPr>
            <a:xfrm>
              <a:off x="7049080" y="2309165"/>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08" name="Connector: Elbow 207">
              <a:extLst>
                <a:ext uri="{FF2B5EF4-FFF2-40B4-BE49-F238E27FC236}">
                  <a16:creationId xmlns:a16="http://schemas.microsoft.com/office/drawing/2014/main" id="{D7CB9023-E293-FF6A-7C58-EDE470426A3C}"/>
                </a:ext>
              </a:extLst>
            </p:cNvPr>
            <p:cNvCxnSpPr>
              <a:cxnSpLocks/>
              <a:endCxn id="207" idx="1"/>
            </p:cNvCxnSpPr>
            <p:nvPr/>
          </p:nvCxnSpPr>
          <p:spPr>
            <a:xfrm rot="5400000" flipH="1" flipV="1">
              <a:off x="6793159" y="2205648"/>
              <a:ext cx="115653" cy="4710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9" name="Connector: Elbow 208">
              <a:extLst>
                <a:ext uri="{FF2B5EF4-FFF2-40B4-BE49-F238E27FC236}">
                  <a16:creationId xmlns:a16="http://schemas.microsoft.com/office/drawing/2014/main" id="{CEB921FA-92EC-9E43-FC37-686608AA2B40}"/>
                </a:ext>
              </a:extLst>
            </p:cNvPr>
            <p:cNvCxnSpPr>
              <a:cxnSpLocks/>
              <a:stCxn id="207" idx="3"/>
            </p:cNvCxnSpPr>
            <p:nvPr/>
          </p:nvCxnSpPr>
          <p:spPr>
            <a:xfrm rot="16200000" flipV="1">
              <a:off x="6785685" y="2019657"/>
              <a:ext cx="133917" cy="4677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Connector: Elbow 209">
              <a:extLst>
                <a:ext uri="{FF2B5EF4-FFF2-40B4-BE49-F238E27FC236}">
                  <a16:creationId xmlns:a16="http://schemas.microsoft.com/office/drawing/2014/main" id="{00D8FADA-490B-804F-8E37-FBA727640D86}"/>
                </a:ext>
              </a:extLst>
            </p:cNvPr>
            <p:cNvCxnSpPr>
              <a:cxnSpLocks/>
            </p:cNvCxnSpPr>
            <p:nvPr/>
          </p:nvCxnSpPr>
          <p:spPr>
            <a:xfrm rot="16200000" flipV="1">
              <a:off x="6778107" y="2533866"/>
              <a:ext cx="140569" cy="4659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1" name="Connector: Elbow 210">
              <a:extLst>
                <a:ext uri="{FF2B5EF4-FFF2-40B4-BE49-F238E27FC236}">
                  <a16:creationId xmlns:a16="http://schemas.microsoft.com/office/drawing/2014/main" id="{E0D804AE-38B8-9ED1-7B84-AFF4D215B286}"/>
                </a:ext>
              </a:extLst>
            </p:cNvPr>
            <p:cNvCxnSpPr>
              <a:cxnSpLocks/>
              <a:endCxn id="187" idx="1"/>
            </p:cNvCxnSpPr>
            <p:nvPr/>
          </p:nvCxnSpPr>
          <p:spPr>
            <a:xfrm rot="5400000" flipH="1" flipV="1">
              <a:off x="6793175" y="1704870"/>
              <a:ext cx="107434" cy="4562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438760D-5283-2934-1EB3-2012FA3942FC}"/>
                </a:ext>
              </a:extLst>
            </p:cNvPr>
            <p:cNvCxnSpPr>
              <a:cxnSpLocks/>
              <a:stCxn id="207" idx="3"/>
              <a:endCxn id="187" idx="1"/>
            </p:cNvCxnSpPr>
            <p:nvPr/>
          </p:nvCxnSpPr>
          <p:spPr>
            <a:xfrm flipH="1" flipV="1">
              <a:off x="7075030" y="1879290"/>
              <a:ext cx="11502" cy="441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0F585308-56AC-0D64-0B14-7002413E24AB}"/>
                </a:ext>
              </a:extLst>
            </p:cNvPr>
            <p:cNvCxnSpPr>
              <a:cxnSpLocks/>
              <a:endCxn id="207" idx="1"/>
            </p:cNvCxnSpPr>
            <p:nvPr/>
          </p:nvCxnSpPr>
          <p:spPr>
            <a:xfrm flipV="1">
              <a:off x="7081343" y="2383367"/>
              <a:ext cx="5189" cy="453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4" name="Rectangle: Rounded Corners 213">
              <a:extLst>
                <a:ext uri="{FF2B5EF4-FFF2-40B4-BE49-F238E27FC236}">
                  <a16:creationId xmlns:a16="http://schemas.microsoft.com/office/drawing/2014/main" id="{F37BF72C-7E15-695E-A7D2-33C01A0EA685}"/>
                </a:ext>
              </a:extLst>
            </p:cNvPr>
            <p:cNvSpPr/>
            <p:nvPr/>
          </p:nvSpPr>
          <p:spPr>
            <a:xfrm>
              <a:off x="6440303" y="1829332"/>
              <a:ext cx="1309283" cy="1030347"/>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215" name="Rectangle: Rounded Corners 214">
              <a:extLst>
                <a:ext uri="{FF2B5EF4-FFF2-40B4-BE49-F238E27FC236}">
                  <a16:creationId xmlns:a16="http://schemas.microsoft.com/office/drawing/2014/main" id="{8A26D2B6-3B24-C0D3-7970-CE6F4576247A}"/>
                </a:ext>
              </a:extLst>
            </p:cNvPr>
            <p:cNvSpPr/>
            <p:nvPr/>
          </p:nvSpPr>
          <p:spPr>
            <a:xfrm>
              <a:off x="6440303" y="2998798"/>
              <a:ext cx="1309283" cy="1044881"/>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216" name="Rectangle: Rounded Corners 215">
              <a:extLst>
                <a:ext uri="{FF2B5EF4-FFF2-40B4-BE49-F238E27FC236}">
                  <a16:creationId xmlns:a16="http://schemas.microsoft.com/office/drawing/2014/main" id="{4ED0D061-00B4-3B88-0C73-04CF8289FEB5}"/>
                </a:ext>
              </a:extLst>
            </p:cNvPr>
            <p:cNvSpPr/>
            <p:nvPr/>
          </p:nvSpPr>
          <p:spPr>
            <a:xfrm>
              <a:off x="6440302" y="4087820"/>
              <a:ext cx="1309283" cy="1044881"/>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grpSp>
      <p:sp>
        <p:nvSpPr>
          <p:cNvPr id="217" name="Rectangle 216">
            <a:extLst>
              <a:ext uri="{FF2B5EF4-FFF2-40B4-BE49-F238E27FC236}">
                <a16:creationId xmlns:a16="http://schemas.microsoft.com/office/drawing/2014/main" id="{41A3B013-EF3F-A39F-67EF-FF4B3B8DCE20}"/>
              </a:ext>
            </a:extLst>
          </p:cNvPr>
          <p:cNvSpPr/>
          <p:nvPr/>
        </p:nvSpPr>
        <p:spPr>
          <a:xfrm>
            <a:off x="6615438" y="5454502"/>
            <a:ext cx="4343763" cy="40096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8" name="Rectangle 217">
            <a:extLst>
              <a:ext uri="{FF2B5EF4-FFF2-40B4-BE49-F238E27FC236}">
                <a16:creationId xmlns:a16="http://schemas.microsoft.com/office/drawing/2014/main" id="{6784FA36-BF29-5502-C608-B87EB0C6D90D}"/>
              </a:ext>
            </a:extLst>
          </p:cNvPr>
          <p:cNvSpPr/>
          <p:nvPr/>
        </p:nvSpPr>
        <p:spPr>
          <a:xfrm>
            <a:off x="9945059" y="991737"/>
            <a:ext cx="975257" cy="38147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 name="Group 4">
            <a:extLst>
              <a:ext uri="{FF2B5EF4-FFF2-40B4-BE49-F238E27FC236}">
                <a16:creationId xmlns:a16="http://schemas.microsoft.com/office/drawing/2014/main" id="{100F1141-C1BD-42B8-8F81-9B6EDE983CD6}"/>
              </a:ext>
            </a:extLst>
          </p:cNvPr>
          <p:cNvGrpSpPr/>
          <p:nvPr/>
        </p:nvGrpSpPr>
        <p:grpSpPr>
          <a:xfrm>
            <a:off x="9812674" y="1090440"/>
            <a:ext cx="1309284" cy="4669391"/>
            <a:chOff x="6440302" y="1090440"/>
            <a:chExt cx="1309284" cy="4669391"/>
          </a:xfrm>
        </p:grpSpPr>
        <p:sp>
          <p:nvSpPr>
            <p:cNvPr id="6" name="Rectangle: Rounded Corners 5">
              <a:extLst>
                <a:ext uri="{FF2B5EF4-FFF2-40B4-BE49-F238E27FC236}">
                  <a16:creationId xmlns:a16="http://schemas.microsoft.com/office/drawing/2014/main" id="{98B89CEF-EEC7-AE91-855E-7D2898A1D85A}"/>
                </a:ext>
              </a:extLst>
            </p:cNvPr>
            <p:cNvSpPr>
              <a:spLocks noChangeAspect="1"/>
            </p:cNvSpPr>
            <p:nvPr/>
          </p:nvSpPr>
          <p:spPr>
            <a:xfrm>
              <a:off x="6787780" y="5514179"/>
              <a:ext cx="606601" cy="24565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dirty="0">
                  <a:solidFill>
                    <a:schemeClr val="tx1"/>
                  </a:solidFill>
                  <a:latin typeface="+mn-lt"/>
                  <a:ea typeface="+mn-ea"/>
                  <a:cs typeface="+mn-cs"/>
                </a:rPr>
                <a:t>Token 2</a:t>
              </a:r>
              <a:endParaRPr lang="en-CA" sz="1200" dirty="0">
                <a:solidFill>
                  <a:schemeClr val="tx1"/>
                </a:solidFill>
              </a:endParaRPr>
            </a:p>
          </p:txBody>
        </p:sp>
        <p:sp>
          <p:nvSpPr>
            <p:cNvPr id="7" name="Rectangle: Rounded Corners 6">
              <a:extLst>
                <a:ext uri="{FF2B5EF4-FFF2-40B4-BE49-F238E27FC236}">
                  <a16:creationId xmlns:a16="http://schemas.microsoft.com/office/drawing/2014/main" id="{927639ED-0C0F-9C0B-0CE4-3B58C3A7CEC3}"/>
                </a:ext>
              </a:extLst>
            </p:cNvPr>
            <p:cNvSpPr>
              <a:spLocks noChangeAspect="1"/>
            </p:cNvSpPr>
            <p:nvPr/>
          </p:nvSpPr>
          <p:spPr>
            <a:xfrm>
              <a:off x="6711425" y="5197551"/>
              <a:ext cx="767040" cy="19555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rgbClr val="555555"/>
                  </a:solidFill>
                  <a:latin typeface="+mn-lt"/>
                  <a:ea typeface="+mn-ea"/>
                  <a:cs typeface="+mn-cs"/>
                </a:rPr>
                <a:t>Embedding</a:t>
              </a:r>
              <a:endParaRPr lang="en-CA" sz="1200"/>
            </a:p>
          </p:txBody>
        </p:sp>
        <p:sp>
          <p:nvSpPr>
            <p:cNvPr id="8" name="Rectangle: Rounded Corners 7">
              <a:extLst>
                <a:ext uri="{FF2B5EF4-FFF2-40B4-BE49-F238E27FC236}">
                  <a16:creationId xmlns:a16="http://schemas.microsoft.com/office/drawing/2014/main" id="{691B44FD-711A-C9CD-CC3F-82FE1D5A1D25}"/>
                </a:ext>
              </a:extLst>
            </p:cNvPr>
            <p:cNvSpPr>
              <a:spLocks noChangeAspect="1"/>
            </p:cNvSpPr>
            <p:nvPr/>
          </p:nvSpPr>
          <p:spPr>
            <a:xfrm>
              <a:off x="6776552" y="1459519"/>
              <a:ext cx="593344" cy="23984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rgbClr val="555555"/>
                  </a:solidFill>
                  <a:latin typeface="+mn-lt"/>
                  <a:ea typeface="+mn-ea"/>
                  <a:cs typeface="+mn-cs"/>
                </a:rPr>
                <a:t>Output</a:t>
              </a:r>
              <a:endParaRPr lang="en-CA" sz="1200" dirty="0"/>
            </a:p>
          </p:txBody>
        </p:sp>
        <p:cxnSp>
          <p:nvCxnSpPr>
            <p:cNvPr id="9" name="Straight Arrow Connector 8">
              <a:extLst>
                <a:ext uri="{FF2B5EF4-FFF2-40B4-BE49-F238E27FC236}">
                  <a16:creationId xmlns:a16="http://schemas.microsoft.com/office/drawing/2014/main" id="{FEF99B41-6836-FE0F-49A9-F40709455F64}"/>
                </a:ext>
              </a:extLst>
            </p:cNvPr>
            <p:cNvCxnSpPr>
              <a:cxnSpLocks noChangeAspect="1"/>
              <a:stCxn id="6" idx="0"/>
              <a:endCxn id="7" idx="2"/>
            </p:cNvCxnSpPr>
            <p:nvPr/>
          </p:nvCxnSpPr>
          <p:spPr>
            <a:xfrm flipV="1">
              <a:off x="7091080" y="5393109"/>
              <a:ext cx="3865" cy="121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2EAFF8A7-B276-BC7F-6BCE-7D76BAF43880}"/>
                </a:ext>
              </a:extLst>
            </p:cNvPr>
            <p:cNvSpPr>
              <a:spLocks noChangeAspect="1"/>
            </p:cNvSpPr>
            <p:nvPr/>
          </p:nvSpPr>
          <p:spPr>
            <a:xfrm>
              <a:off x="6776749" y="1090440"/>
              <a:ext cx="574309" cy="232151"/>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dirty="0">
                  <a:solidFill>
                    <a:schemeClr val="tx1"/>
                  </a:solidFill>
                  <a:latin typeface="+mn-lt"/>
                  <a:ea typeface="+mn-ea"/>
                  <a:cs typeface="+mn-cs"/>
                </a:rPr>
                <a:t>Token 3</a:t>
              </a:r>
              <a:endParaRPr lang="en-CA" sz="1200" dirty="0">
                <a:solidFill>
                  <a:schemeClr val="tx1"/>
                </a:solidFill>
              </a:endParaRPr>
            </a:p>
          </p:txBody>
        </p:sp>
        <p:cxnSp>
          <p:nvCxnSpPr>
            <p:cNvPr id="11" name="Straight Arrow Connector 10">
              <a:extLst>
                <a:ext uri="{FF2B5EF4-FFF2-40B4-BE49-F238E27FC236}">
                  <a16:creationId xmlns:a16="http://schemas.microsoft.com/office/drawing/2014/main" id="{1CD105FC-CBE5-EC17-CC40-140BA08A1128}"/>
                </a:ext>
              </a:extLst>
            </p:cNvPr>
            <p:cNvCxnSpPr>
              <a:cxnSpLocks noChangeAspect="1"/>
              <a:stCxn id="8" idx="0"/>
              <a:endCxn id="10" idx="2"/>
            </p:cNvCxnSpPr>
            <p:nvPr/>
          </p:nvCxnSpPr>
          <p:spPr>
            <a:xfrm flipH="1" flipV="1">
              <a:off x="7063904" y="1322591"/>
              <a:ext cx="9320" cy="136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Plus Sign 11">
              <a:extLst>
                <a:ext uri="{FF2B5EF4-FFF2-40B4-BE49-F238E27FC236}">
                  <a16:creationId xmlns:a16="http://schemas.microsoft.com/office/drawing/2014/main" id="{23258698-C3B9-1DBD-A790-093C780A549A}"/>
                </a:ext>
              </a:extLst>
            </p:cNvPr>
            <p:cNvSpPr/>
            <p:nvPr/>
          </p:nvSpPr>
          <p:spPr>
            <a:xfrm>
              <a:off x="7028363" y="1774942"/>
              <a:ext cx="93333" cy="12029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 name="Straight Arrow Connector 12">
              <a:extLst>
                <a:ext uri="{FF2B5EF4-FFF2-40B4-BE49-F238E27FC236}">
                  <a16:creationId xmlns:a16="http://schemas.microsoft.com/office/drawing/2014/main" id="{0DBBBFFC-753C-38CF-54BF-E0A3960E16C8}"/>
                </a:ext>
              </a:extLst>
            </p:cNvPr>
            <p:cNvCxnSpPr>
              <a:cxnSpLocks noChangeAspect="1"/>
              <a:stCxn id="12" idx="3"/>
              <a:endCxn id="8" idx="2"/>
            </p:cNvCxnSpPr>
            <p:nvPr/>
          </p:nvCxnSpPr>
          <p:spPr>
            <a:xfrm flipH="1" flipV="1">
              <a:off x="7073224" y="1699365"/>
              <a:ext cx="1806" cy="91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7C43675-AA40-6693-1FE6-C35F53A7A48A}"/>
                </a:ext>
              </a:extLst>
            </p:cNvPr>
            <p:cNvSpPr txBox="1"/>
            <p:nvPr/>
          </p:nvSpPr>
          <p:spPr>
            <a:xfrm>
              <a:off x="6932541" y="2637097"/>
              <a:ext cx="662020" cy="480521"/>
            </a:xfrm>
            <a:prstGeom prst="rect">
              <a:avLst/>
            </a:prstGeom>
            <a:noFill/>
          </p:spPr>
          <p:txBody>
            <a:bodyPr wrap="square" rtlCol="0">
              <a:spAutoFit/>
            </a:bodyPr>
            <a:lstStyle/>
            <a:p>
              <a:pPr defTabSz="549189">
                <a:spcAft>
                  <a:spcPts val="462"/>
                </a:spcAft>
              </a:pPr>
              <a:r>
                <a:rPr lang="en-US" sz="2162" kern="1200" dirty="0">
                  <a:solidFill>
                    <a:schemeClr val="tx1"/>
                  </a:solidFill>
                  <a:latin typeface="+mn-lt"/>
                  <a:ea typeface="+mn-ea"/>
                  <a:cs typeface="+mn-cs"/>
                </a:rPr>
                <a:t>…</a:t>
              </a:r>
              <a:endParaRPr lang="en-CA" sz="1000" dirty="0"/>
            </a:p>
          </p:txBody>
        </p:sp>
        <p:cxnSp>
          <p:nvCxnSpPr>
            <p:cNvPr id="16" name="Straight Arrow Connector 15">
              <a:extLst>
                <a:ext uri="{FF2B5EF4-FFF2-40B4-BE49-F238E27FC236}">
                  <a16:creationId xmlns:a16="http://schemas.microsoft.com/office/drawing/2014/main" id="{4872E411-41A6-4E7E-1BAE-61E0B5C5A580}"/>
                </a:ext>
              </a:extLst>
            </p:cNvPr>
            <p:cNvCxnSpPr>
              <a:cxnSpLocks/>
              <a:stCxn id="7" idx="0"/>
              <a:endCxn id="20" idx="1"/>
            </p:cNvCxnSpPr>
            <p:nvPr/>
          </p:nvCxnSpPr>
          <p:spPr>
            <a:xfrm flipH="1" flipV="1">
              <a:off x="7091920" y="4712118"/>
              <a:ext cx="3025" cy="485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9C61E12-7B74-EBFD-8F6C-80A293E5F814}"/>
                </a:ext>
              </a:extLst>
            </p:cNvPr>
            <p:cNvCxnSpPr>
              <a:cxnSpLocks/>
              <a:stCxn id="7" idx="0"/>
            </p:cNvCxnSpPr>
            <p:nvPr/>
          </p:nvCxnSpPr>
          <p:spPr>
            <a:xfrm rot="16200000" flipV="1">
              <a:off x="6771753" y="4874359"/>
              <a:ext cx="172267" cy="4741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6AE8094A-4E64-5998-412D-A42816C5B5FE}"/>
                </a:ext>
              </a:extLst>
            </p:cNvPr>
            <p:cNvCxnSpPr>
              <a:cxnSpLocks/>
              <a:endCxn id="19" idx="1"/>
            </p:cNvCxnSpPr>
            <p:nvPr/>
          </p:nvCxnSpPr>
          <p:spPr>
            <a:xfrm rot="5400000" flipH="1" flipV="1">
              <a:off x="6784248" y="4011066"/>
              <a:ext cx="144306" cy="46451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Plus Sign 18">
              <a:extLst>
                <a:ext uri="{FF2B5EF4-FFF2-40B4-BE49-F238E27FC236}">
                  <a16:creationId xmlns:a16="http://schemas.microsoft.com/office/drawing/2014/main" id="{61CABCDD-F649-C32C-59D6-1D0B890BCF65}"/>
                </a:ext>
              </a:extLst>
            </p:cNvPr>
            <p:cNvSpPr/>
            <p:nvPr/>
          </p:nvSpPr>
          <p:spPr>
            <a:xfrm>
              <a:off x="7051205" y="4096967"/>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Plus Sign 19">
              <a:extLst>
                <a:ext uri="{FF2B5EF4-FFF2-40B4-BE49-F238E27FC236}">
                  <a16:creationId xmlns:a16="http://schemas.microsoft.com/office/drawing/2014/main" id="{76E80203-C977-22E9-6BF4-D17F1C10337D}"/>
                </a:ext>
              </a:extLst>
            </p:cNvPr>
            <p:cNvSpPr/>
            <p:nvPr/>
          </p:nvSpPr>
          <p:spPr>
            <a:xfrm>
              <a:off x="7054468" y="4637916"/>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1" name="Connector: Elbow 20">
              <a:extLst>
                <a:ext uri="{FF2B5EF4-FFF2-40B4-BE49-F238E27FC236}">
                  <a16:creationId xmlns:a16="http://schemas.microsoft.com/office/drawing/2014/main" id="{ADD4F3D8-1FE9-753E-1EDD-F157E87AFB40}"/>
                </a:ext>
              </a:extLst>
            </p:cNvPr>
            <p:cNvCxnSpPr>
              <a:cxnSpLocks/>
              <a:endCxn id="20" idx="1"/>
            </p:cNvCxnSpPr>
            <p:nvPr/>
          </p:nvCxnSpPr>
          <p:spPr>
            <a:xfrm rot="5400000" flipH="1" flipV="1">
              <a:off x="6798548" y="4534399"/>
              <a:ext cx="115653" cy="4710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E3A6885-94F5-4FB7-758E-F90A9BEC6724}"/>
                </a:ext>
              </a:extLst>
            </p:cNvPr>
            <p:cNvCxnSpPr>
              <a:cxnSpLocks/>
              <a:stCxn id="20" idx="3"/>
              <a:endCxn id="19" idx="1"/>
            </p:cNvCxnSpPr>
            <p:nvPr/>
          </p:nvCxnSpPr>
          <p:spPr>
            <a:xfrm flipH="1" flipV="1">
              <a:off x="7088657" y="4171169"/>
              <a:ext cx="3263" cy="478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207E0D1-575D-2E40-8521-27385CE0C7B9}"/>
                </a:ext>
              </a:extLst>
            </p:cNvPr>
            <p:cNvCxnSpPr>
              <a:cxnSpLocks/>
              <a:stCxn id="20" idx="3"/>
            </p:cNvCxnSpPr>
            <p:nvPr/>
          </p:nvCxnSpPr>
          <p:spPr>
            <a:xfrm rot="16200000" flipV="1">
              <a:off x="6791074" y="4348408"/>
              <a:ext cx="133917" cy="4677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7565E2E-599E-7B40-946B-AE85CD848247}"/>
                </a:ext>
              </a:extLst>
            </p:cNvPr>
            <p:cNvCxnSpPr>
              <a:cxnSpLocks/>
              <a:stCxn id="19" idx="3"/>
            </p:cNvCxnSpPr>
            <p:nvPr/>
          </p:nvCxnSpPr>
          <p:spPr>
            <a:xfrm rot="16200000" flipV="1">
              <a:off x="6769301" y="3788949"/>
              <a:ext cx="165496" cy="4732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203E271-88C6-E5B8-DE9D-1F2F7AEEFF27}"/>
                </a:ext>
              </a:extLst>
            </p:cNvPr>
            <p:cNvCxnSpPr>
              <a:cxnSpLocks/>
              <a:endCxn id="33" idx="1"/>
            </p:cNvCxnSpPr>
            <p:nvPr/>
          </p:nvCxnSpPr>
          <p:spPr>
            <a:xfrm rot="5400000" flipH="1" flipV="1">
              <a:off x="6786270" y="2928192"/>
              <a:ext cx="137295" cy="47232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Plus Sign 25">
              <a:extLst>
                <a:ext uri="{FF2B5EF4-FFF2-40B4-BE49-F238E27FC236}">
                  <a16:creationId xmlns:a16="http://schemas.microsoft.com/office/drawing/2014/main" id="{ABBF3413-6E90-6F45-E4C1-B9E7F05F15D6}"/>
                </a:ext>
              </a:extLst>
            </p:cNvPr>
            <p:cNvSpPr/>
            <p:nvPr/>
          </p:nvSpPr>
          <p:spPr>
            <a:xfrm>
              <a:off x="7049080" y="3555442"/>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7" name="Connector: Elbow 26">
              <a:extLst>
                <a:ext uri="{FF2B5EF4-FFF2-40B4-BE49-F238E27FC236}">
                  <a16:creationId xmlns:a16="http://schemas.microsoft.com/office/drawing/2014/main" id="{96A7D7F1-A3F0-DF20-5A4B-B631E65BEF04}"/>
                </a:ext>
              </a:extLst>
            </p:cNvPr>
            <p:cNvCxnSpPr>
              <a:cxnSpLocks/>
              <a:endCxn id="26" idx="1"/>
            </p:cNvCxnSpPr>
            <p:nvPr/>
          </p:nvCxnSpPr>
          <p:spPr>
            <a:xfrm rot="5400000" flipH="1" flipV="1">
              <a:off x="6793159" y="3451925"/>
              <a:ext cx="115653" cy="4710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BC050A-2EE8-11B8-840F-F84D851C1957}"/>
                </a:ext>
              </a:extLst>
            </p:cNvPr>
            <p:cNvCxnSpPr>
              <a:cxnSpLocks/>
              <a:stCxn id="26" idx="3"/>
              <a:endCxn id="33" idx="1"/>
            </p:cNvCxnSpPr>
            <p:nvPr/>
          </p:nvCxnSpPr>
          <p:spPr>
            <a:xfrm flipV="1">
              <a:off x="7086532" y="3095706"/>
              <a:ext cx="4548" cy="471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B31A21A-0596-4603-4ECC-CC826BFC2B36}"/>
                </a:ext>
              </a:extLst>
            </p:cNvPr>
            <p:cNvCxnSpPr>
              <a:cxnSpLocks/>
              <a:stCxn id="26" idx="3"/>
            </p:cNvCxnSpPr>
            <p:nvPr/>
          </p:nvCxnSpPr>
          <p:spPr>
            <a:xfrm rot="16200000" flipV="1">
              <a:off x="6785685" y="3265934"/>
              <a:ext cx="133917" cy="4677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7E81DCD-7699-0BA4-6965-204C79218DAB}"/>
                </a:ext>
              </a:extLst>
            </p:cNvPr>
            <p:cNvCxnSpPr>
              <a:cxnSpLocks/>
              <a:stCxn id="19" idx="3"/>
              <a:endCxn id="26" idx="1"/>
            </p:cNvCxnSpPr>
            <p:nvPr/>
          </p:nvCxnSpPr>
          <p:spPr>
            <a:xfrm flipH="1" flipV="1">
              <a:off x="7086532" y="3629644"/>
              <a:ext cx="2125" cy="478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Plus Sign 32">
              <a:extLst>
                <a:ext uri="{FF2B5EF4-FFF2-40B4-BE49-F238E27FC236}">
                  <a16:creationId xmlns:a16="http://schemas.microsoft.com/office/drawing/2014/main" id="{047C222D-5077-23E6-4F15-C55004DD1D83}"/>
                </a:ext>
              </a:extLst>
            </p:cNvPr>
            <p:cNvSpPr/>
            <p:nvPr/>
          </p:nvSpPr>
          <p:spPr>
            <a:xfrm>
              <a:off x="7053628" y="3021504"/>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Plus Sign 33">
              <a:extLst>
                <a:ext uri="{FF2B5EF4-FFF2-40B4-BE49-F238E27FC236}">
                  <a16:creationId xmlns:a16="http://schemas.microsoft.com/office/drawing/2014/main" id="{2D30EFE8-6C86-859F-74F1-7D1604388E4F}"/>
                </a:ext>
              </a:extLst>
            </p:cNvPr>
            <p:cNvSpPr/>
            <p:nvPr/>
          </p:nvSpPr>
          <p:spPr>
            <a:xfrm>
              <a:off x="7049080" y="2309165"/>
              <a:ext cx="74904" cy="8554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5" name="Connector: Elbow 34">
              <a:extLst>
                <a:ext uri="{FF2B5EF4-FFF2-40B4-BE49-F238E27FC236}">
                  <a16:creationId xmlns:a16="http://schemas.microsoft.com/office/drawing/2014/main" id="{CDADCEBC-51F1-94F0-F122-32710879D1F8}"/>
                </a:ext>
              </a:extLst>
            </p:cNvPr>
            <p:cNvCxnSpPr>
              <a:cxnSpLocks/>
              <a:endCxn id="34" idx="1"/>
            </p:cNvCxnSpPr>
            <p:nvPr/>
          </p:nvCxnSpPr>
          <p:spPr>
            <a:xfrm rot="5400000" flipH="1" flipV="1">
              <a:off x="6793159" y="2205648"/>
              <a:ext cx="115653" cy="4710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4A32C1AB-1E4C-59BE-1F4F-C48142C385FF}"/>
                </a:ext>
              </a:extLst>
            </p:cNvPr>
            <p:cNvCxnSpPr>
              <a:cxnSpLocks/>
              <a:stCxn id="34" idx="3"/>
            </p:cNvCxnSpPr>
            <p:nvPr/>
          </p:nvCxnSpPr>
          <p:spPr>
            <a:xfrm rot="16200000" flipV="1">
              <a:off x="6785685" y="2019657"/>
              <a:ext cx="133917" cy="4677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3FBDB526-D1F1-4D1E-5E05-3991BAC87DC9}"/>
                </a:ext>
              </a:extLst>
            </p:cNvPr>
            <p:cNvCxnSpPr>
              <a:cxnSpLocks/>
            </p:cNvCxnSpPr>
            <p:nvPr/>
          </p:nvCxnSpPr>
          <p:spPr>
            <a:xfrm rot="16200000" flipV="1">
              <a:off x="6778107" y="2533866"/>
              <a:ext cx="140569" cy="4659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AA958092-2A72-E35C-B4A0-14532BCE5A7A}"/>
                </a:ext>
              </a:extLst>
            </p:cNvPr>
            <p:cNvCxnSpPr>
              <a:cxnSpLocks/>
              <a:endCxn id="12" idx="1"/>
            </p:cNvCxnSpPr>
            <p:nvPr/>
          </p:nvCxnSpPr>
          <p:spPr>
            <a:xfrm rot="5400000" flipH="1" flipV="1">
              <a:off x="6793175" y="1704870"/>
              <a:ext cx="107434" cy="4562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BD98149-3227-1D7C-0966-0AF6FFD0DCC5}"/>
                </a:ext>
              </a:extLst>
            </p:cNvPr>
            <p:cNvCxnSpPr>
              <a:cxnSpLocks/>
              <a:stCxn id="34" idx="3"/>
              <a:endCxn id="12" idx="1"/>
            </p:cNvCxnSpPr>
            <p:nvPr/>
          </p:nvCxnSpPr>
          <p:spPr>
            <a:xfrm flipH="1" flipV="1">
              <a:off x="7075030" y="1879290"/>
              <a:ext cx="11502" cy="441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3334784-2A99-027D-6090-2A1370B31328}"/>
                </a:ext>
              </a:extLst>
            </p:cNvPr>
            <p:cNvCxnSpPr>
              <a:cxnSpLocks/>
              <a:endCxn id="34" idx="1"/>
            </p:cNvCxnSpPr>
            <p:nvPr/>
          </p:nvCxnSpPr>
          <p:spPr>
            <a:xfrm flipV="1">
              <a:off x="7081343" y="2383367"/>
              <a:ext cx="5189" cy="453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43E21BDF-EDA8-6A07-C7F7-23FFDA4A730F}"/>
                </a:ext>
              </a:extLst>
            </p:cNvPr>
            <p:cNvSpPr/>
            <p:nvPr/>
          </p:nvSpPr>
          <p:spPr>
            <a:xfrm>
              <a:off x="6440303" y="1829332"/>
              <a:ext cx="1309283" cy="1030347"/>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43" name="Rectangle: Rounded Corners 42">
              <a:extLst>
                <a:ext uri="{FF2B5EF4-FFF2-40B4-BE49-F238E27FC236}">
                  <a16:creationId xmlns:a16="http://schemas.microsoft.com/office/drawing/2014/main" id="{A4281662-681D-F849-5805-7397075A602C}"/>
                </a:ext>
              </a:extLst>
            </p:cNvPr>
            <p:cNvSpPr/>
            <p:nvPr/>
          </p:nvSpPr>
          <p:spPr>
            <a:xfrm>
              <a:off x="6440303" y="2998798"/>
              <a:ext cx="1309283" cy="1044881"/>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44" name="Rectangle: Rounded Corners 43">
              <a:extLst>
                <a:ext uri="{FF2B5EF4-FFF2-40B4-BE49-F238E27FC236}">
                  <a16:creationId xmlns:a16="http://schemas.microsoft.com/office/drawing/2014/main" id="{E4F9BEEB-57F1-C54D-A73C-A76995336D4C}"/>
                </a:ext>
              </a:extLst>
            </p:cNvPr>
            <p:cNvSpPr/>
            <p:nvPr/>
          </p:nvSpPr>
          <p:spPr>
            <a:xfrm>
              <a:off x="6440302" y="4087820"/>
              <a:ext cx="1309283" cy="1044881"/>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grpSp>
      <p:sp>
        <p:nvSpPr>
          <p:cNvPr id="45" name="TextBox 44">
            <a:extLst>
              <a:ext uri="{FF2B5EF4-FFF2-40B4-BE49-F238E27FC236}">
                <a16:creationId xmlns:a16="http://schemas.microsoft.com/office/drawing/2014/main" id="{3ED0E091-6429-3736-AC94-09E383178877}"/>
              </a:ext>
            </a:extLst>
          </p:cNvPr>
          <p:cNvSpPr txBox="1"/>
          <p:nvPr/>
        </p:nvSpPr>
        <p:spPr>
          <a:xfrm>
            <a:off x="6757668" y="5810684"/>
            <a:ext cx="636713" cy="369332"/>
          </a:xfrm>
          <a:prstGeom prst="rect">
            <a:avLst/>
          </a:prstGeom>
          <a:noFill/>
        </p:spPr>
        <p:txBody>
          <a:bodyPr wrap="none" rtlCol="0">
            <a:spAutoFit/>
          </a:bodyPr>
          <a:lstStyle/>
          <a:p>
            <a:r>
              <a:rPr lang="en-US" dirty="0"/>
              <a:t>Alice</a:t>
            </a:r>
            <a:endParaRPr lang="en-CA" dirty="0"/>
          </a:p>
        </p:txBody>
      </p:sp>
      <p:sp>
        <p:nvSpPr>
          <p:cNvPr id="46" name="TextBox 45">
            <a:extLst>
              <a:ext uri="{FF2B5EF4-FFF2-40B4-BE49-F238E27FC236}">
                <a16:creationId xmlns:a16="http://schemas.microsoft.com/office/drawing/2014/main" id="{FFB0DB29-7297-48D7-510D-AD0759B2121E}"/>
              </a:ext>
            </a:extLst>
          </p:cNvPr>
          <p:cNvSpPr txBox="1"/>
          <p:nvPr/>
        </p:nvSpPr>
        <p:spPr>
          <a:xfrm>
            <a:off x="6694334" y="658068"/>
            <a:ext cx="796115" cy="369332"/>
          </a:xfrm>
          <a:prstGeom prst="rect">
            <a:avLst/>
          </a:prstGeom>
          <a:noFill/>
        </p:spPr>
        <p:txBody>
          <a:bodyPr wrap="none" rtlCol="0">
            <a:spAutoFit/>
          </a:bodyPr>
          <a:lstStyle/>
          <a:p>
            <a:r>
              <a:rPr lang="en-US" dirty="0"/>
              <a:t>visited</a:t>
            </a:r>
            <a:endParaRPr lang="en-CA" dirty="0"/>
          </a:p>
        </p:txBody>
      </p:sp>
      <p:sp>
        <p:nvSpPr>
          <p:cNvPr id="47" name="TextBox 46">
            <a:extLst>
              <a:ext uri="{FF2B5EF4-FFF2-40B4-BE49-F238E27FC236}">
                <a16:creationId xmlns:a16="http://schemas.microsoft.com/office/drawing/2014/main" id="{9A4475F8-3983-C9A6-B64B-CB49253BEDE5}"/>
              </a:ext>
            </a:extLst>
          </p:cNvPr>
          <p:cNvSpPr txBox="1"/>
          <p:nvPr/>
        </p:nvSpPr>
        <p:spPr>
          <a:xfrm>
            <a:off x="8367115" y="5811995"/>
            <a:ext cx="796115" cy="369332"/>
          </a:xfrm>
          <a:prstGeom prst="rect">
            <a:avLst/>
          </a:prstGeom>
          <a:noFill/>
        </p:spPr>
        <p:txBody>
          <a:bodyPr wrap="none" rtlCol="0">
            <a:spAutoFit/>
          </a:bodyPr>
          <a:lstStyle/>
          <a:p>
            <a:r>
              <a:rPr lang="en-US" dirty="0"/>
              <a:t>visited</a:t>
            </a:r>
            <a:endParaRPr lang="en-CA" dirty="0"/>
          </a:p>
        </p:txBody>
      </p:sp>
      <p:sp>
        <p:nvSpPr>
          <p:cNvPr id="48" name="TextBox 47">
            <a:extLst>
              <a:ext uri="{FF2B5EF4-FFF2-40B4-BE49-F238E27FC236}">
                <a16:creationId xmlns:a16="http://schemas.microsoft.com/office/drawing/2014/main" id="{81A5F778-2A5A-70FF-57A6-1DA03288F686}"/>
              </a:ext>
            </a:extLst>
          </p:cNvPr>
          <p:cNvSpPr txBox="1"/>
          <p:nvPr/>
        </p:nvSpPr>
        <p:spPr>
          <a:xfrm>
            <a:off x="8484044" y="646437"/>
            <a:ext cx="498855" cy="369332"/>
          </a:xfrm>
          <a:prstGeom prst="rect">
            <a:avLst/>
          </a:prstGeom>
          <a:noFill/>
        </p:spPr>
        <p:txBody>
          <a:bodyPr wrap="none" rtlCol="0">
            <a:spAutoFit/>
          </a:bodyPr>
          <a:lstStyle/>
          <a:p>
            <a:r>
              <a:rPr lang="en-US" dirty="0"/>
              <a:t>the</a:t>
            </a:r>
            <a:endParaRPr lang="en-CA" dirty="0"/>
          </a:p>
        </p:txBody>
      </p:sp>
      <p:sp>
        <p:nvSpPr>
          <p:cNvPr id="49" name="TextBox 48">
            <a:extLst>
              <a:ext uri="{FF2B5EF4-FFF2-40B4-BE49-F238E27FC236}">
                <a16:creationId xmlns:a16="http://schemas.microsoft.com/office/drawing/2014/main" id="{B364C000-1FB5-B9CB-7FA5-0EEA6569747F}"/>
              </a:ext>
            </a:extLst>
          </p:cNvPr>
          <p:cNvSpPr txBox="1"/>
          <p:nvPr/>
        </p:nvSpPr>
        <p:spPr>
          <a:xfrm>
            <a:off x="10178759" y="5805147"/>
            <a:ext cx="498855" cy="369332"/>
          </a:xfrm>
          <a:prstGeom prst="rect">
            <a:avLst/>
          </a:prstGeom>
          <a:noFill/>
        </p:spPr>
        <p:txBody>
          <a:bodyPr wrap="none" rtlCol="0">
            <a:spAutoFit/>
          </a:bodyPr>
          <a:lstStyle/>
          <a:p>
            <a:r>
              <a:rPr lang="en-US" dirty="0"/>
              <a:t>the</a:t>
            </a:r>
            <a:endParaRPr lang="en-CA" dirty="0"/>
          </a:p>
        </p:txBody>
      </p:sp>
      <p:sp>
        <p:nvSpPr>
          <p:cNvPr id="50" name="TextBox 49">
            <a:extLst>
              <a:ext uri="{FF2B5EF4-FFF2-40B4-BE49-F238E27FC236}">
                <a16:creationId xmlns:a16="http://schemas.microsoft.com/office/drawing/2014/main" id="{997D3C43-8B72-8F44-68B5-9D98CB646B99}"/>
              </a:ext>
            </a:extLst>
          </p:cNvPr>
          <p:cNvSpPr txBox="1"/>
          <p:nvPr/>
        </p:nvSpPr>
        <p:spPr>
          <a:xfrm>
            <a:off x="10134812" y="654706"/>
            <a:ext cx="643125" cy="369332"/>
          </a:xfrm>
          <a:prstGeom prst="rect">
            <a:avLst/>
          </a:prstGeom>
          <a:noFill/>
        </p:spPr>
        <p:txBody>
          <a:bodyPr wrap="none" rtlCol="0">
            <a:spAutoFit/>
          </a:bodyPr>
          <a:lstStyle/>
          <a:p>
            <a:r>
              <a:rPr lang="en-US" dirty="0"/>
              <a:t>bank</a:t>
            </a:r>
            <a:endParaRPr lang="en-CA" dirty="0"/>
          </a:p>
        </p:txBody>
      </p:sp>
    </p:spTree>
    <p:extLst>
      <p:ext uri="{BB962C8B-B14F-4D97-AF65-F5344CB8AC3E}">
        <p14:creationId xmlns:p14="http://schemas.microsoft.com/office/powerpoint/2010/main" val="794503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1" name="Rectangle 15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FA34B-8DD3-C210-305E-A94194257D2B}"/>
              </a:ext>
            </a:extLst>
          </p:cNvPr>
          <p:cNvSpPr>
            <a:spLocks noGrp="1"/>
          </p:cNvSpPr>
          <p:nvPr>
            <p:ph type="title"/>
          </p:nvPr>
        </p:nvSpPr>
        <p:spPr>
          <a:xfrm>
            <a:off x="630936" y="640080"/>
            <a:ext cx="4818888" cy="1481328"/>
          </a:xfrm>
        </p:spPr>
        <p:txBody>
          <a:bodyPr anchor="b">
            <a:normAutofit/>
          </a:bodyPr>
          <a:lstStyle/>
          <a:p>
            <a:r>
              <a:rPr lang="en-CA" sz="5400" dirty="0">
                <a:solidFill>
                  <a:schemeClr val="bg2">
                    <a:lumMod val="75000"/>
                  </a:schemeClr>
                </a:solidFill>
              </a:rPr>
              <a:t>Timestep 3</a:t>
            </a:r>
          </a:p>
        </p:txBody>
      </p:sp>
      <p:sp>
        <p:nvSpPr>
          <p:cNvPr id="15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336F7A-909F-90B1-44F6-77484B153BB0}"/>
              </a:ext>
            </a:extLst>
          </p:cNvPr>
          <p:cNvSpPr>
            <a:spLocks noGrp="1"/>
          </p:cNvSpPr>
          <p:nvPr>
            <p:ph idx="1"/>
          </p:nvPr>
        </p:nvSpPr>
        <p:spPr>
          <a:xfrm>
            <a:off x="630936" y="2660904"/>
            <a:ext cx="4818888" cy="3547872"/>
          </a:xfrm>
        </p:spPr>
        <p:txBody>
          <a:bodyPr anchor="t">
            <a:normAutofit/>
          </a:bodyPr>
          <a:lstStyle/>
          <a:p>
            <a:r>
              <a:rPr lang="en-CA" sz="2200" dirty="0">
                <a:solidFill>
                  <a:schemeClr val="bg2">
                    <a:lumMod val="75000"/>
                  </a:schemeClr>
                </a:solidFill>
              </a:rPr>
              <a:t>Input tokens ‘Alice’, ‘visited’, ‘the’</a:t>
            </a:r>
          </a:p>
          <a:p>
            <a:r>
              <a:rPr lang="en-CA" sz="2200" dirty="0">
                <a:solidFill>
                  <a:schemeClr val="bg2">
                    <a:lumMod val="75000"/>
                  </a:schemeClr>
                </a:solidFill>
              </a:rPr>
              <a:t>Output token ‘bank’</a:t>
            </a:r>
          </a:p>
        </p:txBody>
      </p:sp>
      <p:grpSp>
        <p:nvGrpSpPr>
          <p:cNvPr id="4" name="Group 3">
            <a:extLst>
              <a:ext uri="{FF2B5EF4-FFF2-40B4-BE49-F238E27FC236}">
                <a16:creationId xmlns:a16="http://schemas.microsoft.com/office/drawing/2014/main" id="{3242CEEB-18D8-0316-A55B-805A3F885473}"/>
              </a:ext>
            </a:extLst>
          </p:cNvPr>
          <p:cNvGrpSpPr/>
          <p:nvPr/>
        </p:nvGrpSpPr>
        <p:grpSpPr>
          <a:xfrm>
            <a:off x="6440302" y="1090440"/>
            <a:ext cx="1309284" cy="4669391"/>
            <a:chOff x="6440302" y="1090440"/>
            <a:chExt cx="1309284" cy="4669391"/>
          </a:xfrm>
          <a:solidFill>
            <a:schemeClr val="bg2">
              <a:lumMod val="90000"/>
            </a:schemeClr>
          </a:solidFill>
        </p:grpSpPr>
        <p:sp>
          <p:nvSpPr>
            <p:cNvPr id="29" name="Rectangle: Rounded Corners 28">
              <a:extLst>
                <a:ext uri="{FF2B5EF4-FFF2-40B4-BE49-F238E27FC236}">
                  <a16:creationId xmlns:a16="http://schemas.microsoft.com/office/drawing/2014/main" id="{9437C3F6-A035-86F4-D57C-87C50F190500}"/>
                </a:ext>
              </a:extLst>
            </p:cNvPr>
            <p:cNvSpPr>
              <a:spLocks noChangeAspect="1"/>
            </p:cNvSpPr>
            <p:nvPr/>
          </p:nvSpPr>
          <p:spPr>
            <a:xfrm>
              <a:off x="6787780" y="5514179"/>
              <a:ext cx="606601" cy="245652"/>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dirty="0">
                  <a:solidFill>
                    <a:schemeClr val="bg2">
                      <a:lumMod val="75000"/>
                    </a:schemeClr>
                  </a:solidFill>
                  <a:latin typeface="+mn-lt"/>
                  <a:ea typeface="+mn-ea"/>
                  <a:cs typeface="+mn-cs"/>
                </a:rPr>
                <a:t>Token 1</a:t>
              </a:r>
              <a:endParaRPr lang="en-CA" sz="1200" dirty="0">
                <a:solidFill>
                  <a:schemeClr val="bg2">
                    <a:lumMod val="75000"/>
                  </a:schemeClr>
                </a:solidFill>
              </a:endParaRPr>
            </a:p>
          </p:txBody>
        </p:sp>
        <p:sp>
          <p:nvSpPr>
            <p:cNvPr id="31" name="Rectangle: Rounded Corners 30">
              <a:extLst>
                <a:ext uri="{FF2B5EF4-FFF2-40B4-BE49-F238E27FC236}">
                  <a16:creationId xmlns:a16="http://schemas.microsoft.com/office/drawing/2014/main" id="{411E2C52-642D-D793-ED01-CC6BFCBD0082}"/>
                </a:ext>
              </a:extLst>
            </p:cNvPr>
            <p:cNvSpPr>
              <a:spLocks noChangeAspect="1"/>
            </p:cNvSpPr>
            <p:nvPr/>
          </p:nvSpPr>
          <p:spPr>
            <a:xfrm>
              <a:off x="6711425" y="5197551"/>
              <a:ext cx="767040" cy="195557"/>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bg2">
                      <a:lumMod val="75000"/>
                    </a:schemeClr>
                  </a:solidFill>
                  <a:latin typeface="+mn-lt"/>
                  <a:ea typeface="+mn-ea"/>
                  <a:cs typeface="+mn-cs"/>
                </a:rPr>
                <a:t>Embedding</a:t>
              </a:r>
              <a:endParaRPr lang="en-CA" sz="1200">
                <a:solidFill>
                  <a:schemeClr val="bg2">
                    <a:lumMod val="75000"/>
                  </a:schemeClr>
                </a:solidFill>
              </a:endParaRPr>
            </a:p>
          </p:txBody>
        </p:sp>
        <p:sp>
          <p:nvSpPr>
            <p:cNvPr id="37" name="Rectangle: Rounded Corners 36">
              <a:extLst>
                <a:ext uri="{FF2B5EF4-FFF2-40B4-BE49-F238E27FC236}">
                  <a16:creationId xmlns:a16="http://schemas.microsoft.com/office/drawing/2014/main" id="{7B9BF356-A1DC-D724-634A-F5D3E62F3F47}"/>
                </a:ext>
              </a:extLst>
            </p:cNvPr>
            <p:cNvSpPr>
              <a:spLocks noChangeAspect="1"/>
            </p:cNvSpPr>
            <p:nvPr/>
          </p:nvSpPr>
          <p:spPr>
            <a:xfrm>
              <a:off x="6776552" y="1459519"/>
              <a:ext cx="593344" cy="239846"/>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chemeClr val="bg2">
                      <a:lumMod val="75000"/>
                    </a:schemeClr>
                  </a:solidFill>
                  <a:latin typeface="+mn-lt"/>
                  <a:ea typeface="+mn-ea"/>
                  <a:cs typeface="+mn-cs"/>
                </a:rPr>
                <a:t>Output</a:t>
              </a:r>
              <a:endParaRPr lang="en-CA" sz="1200" dirty="0">
                <a:solidFill>
                  <a:schemeClr val="bg2">
                    <a:lumMod val="75000"/>
                  </a:schemeClr>
                </a:solidFill>
              </a:endParaRPr>
            </a:p>
          </p:txBody>
        </p:sp>
        <p:cxnSp>
          <p:nvCxnSpPr>
            <p:cNvPr id="77" name="Straight Arrow Connector 76">
              <a:extLst>
                <a:ext uri="{FF2B5EF4-FFF2-40B4-BE49-F238E27FC236}">
                  <a16:creationId xmlns:a16="http://schemas.microsoft.com/office/drawing/2014/main" id="{96142873-4738-5856-86AB-5D7BAFA22983}"/>
                </a:ext>
              </a:extLst>
            </p:cNvPr>
            <p:cNvCxnSpPr>
              <a:cxnSpLocks noChangeAspect="1"/>
              <a:stCxn id="29" idx="0"/>
              <a:endCxn id="31" idx="2"/>
            </p:cNvCxnSpPr>
            <p:nvPr/>
          </p:nvCxnSpPr>
          <p:spPr>
            <a:xfrm flipV="1">
              <a:off x="7091080" y="5393109"/>
              <a:ext cx="3865" cy="121071"/>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EFA3298F-B964-FCBA-8907-2272FEB0A7B5}"/>
                </a:ext>
              </a:extLst>
            </p:cNvPr>
            <p:cNvSpPr>
              <a:spLocks noChangeAspect="1"/>
            </p:cNvSpPr>
            <p:nvPr/>
          </p:nvSpPr>
          <p:spPr>
            <a:xfrm>
              <a:off x="6776749" y="1090440"/>
              <a:ext cx="574309" cy="232151"/>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bg2">
                      <a:lumMod val="75000"/>
                    </a:schemeClr>
                  </a:solidFill>
                  <a:latin typeface="+mn-lt"/>
                  <a:ea typeface="+mn-ea"/>
                  <a:cs typeface="+mn-cs"/>
                </a:rPr>
                <a:t>Token 2</a:t>
              </a:r>
              <a:endParaRPr lang="en-CA" sz="1200">
                <a:solidFill>
                  <a:schemeClr val="bg2">
                    <a:lumMod val="75000"/>
                  </a:schemeClr>
                </a:solidFill>
              </a:endParaRPr>
            </a:p>
          </p:txBody>
        </p:sp>
        <p:cxnSp>
          <p:nvCxnSpPr>
            <p:cNvPr id="147" name="Straight Arrow Connector 146">
              <a:extLst>
                <a:ext uri="{FF2B5EF4-FFF2-40B4-BE49-F238E27FC236}">
                  <a16:creationId xmlns:a16="http://schemas.microsoft.com/office/drawing/2014/main" id="{0850E7B4-4DBD-1735-6164-817194F6B2AF}"/>
                </a:ext>
              </a:extLst>
            </p:cNvPr>
            <p:cNvCxnSpPr>
              <a:cxnSpLocks noChangeAspect="1"/>
              <a:stCxn id="37" idx="0"/>
              <a:endCxn id="117" idx="2"/>
            </p:cNvCxnSpPr>
            <p:nvPr/>
          </p:nvCxnSpPr>
          <p:spPr>
            <a:xfrm flipH="1" flipV="1">
              <a:off x="7063904" y="1322591"/>
              <a:ext cx="9320" cy="136928"/>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148" name="Plus Sign 147">
              <a:extLst>
                <a:ext uri="{FF2B5EF4-FFF2-40B4-BE49-F238E27FC236}">
                  <a16:creationId xmlns:a16="http://schemas.microsoft.com/office/drawing/2014/main" id="{F4515F84-5C66-5A74-5258-5D50B58E7156}"/>
                </a:ext>
              </a:extLst>
            </p:cNvPr>
            <p:cNvSpPr/>
            <p:nvPr/>
          </p:nvSpPr>
          <p:spPr>
            <a:xfrm>
              <a:off x="7028363" y="1774942"/>
              <a:ext cx="93333" cy="120292"/>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149" name="Straight Arrow Connector 148">
              <a:extLst>
                <a:ext uri="{FF2B5EF4-FFF2-40B4-BE49-F238E27FC236}">
                  <a16:creationId xmlns:a16="http://schemas.microsoft.com/office/drawing/2014/main" id="{19DDF5A1-A3F7-4DAD-B994-2F8B6105F6B8}"/>
                </a:ext>
              </a:extLst>
            </p:cNvPr>
            <p:cNvCxnSpPr>
              <a:cxnSpLocks noChangeAspect="1"/>
              <a:stCxn id="148" idx="3"/>
              <a:endCxn id="37" idx="2"/>
            </p:cNvCxnSpPr>
            <p:nvPr/>
          </p:nvCxnSpPr>
          <p:spPr>
            <a:xfrm flipH="1" flipV="1">
              <a:off x="7073224" y="1699365"/>
              <a:ext cx="1806" cy="9152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887FC869-274B-F01A-D31F-477F79AEC537}"/>
                </a:ext>
              </a:extLst>
            </p:cNvPr>
            <p:cNvSpPr txBox="1"/>
            <p:nvPr/>
          </p:nvSpPr>
          <p:spPr>
            <a:xfrm>
              <a:off x="6932541" y="2637097"/>
              <a:ext cx="662020" cy="425053"/>
            </a:xfrm>
            <a:prstGeom prst="rect">
              <a:avLst/>
            </a:prstGeom>
            <a:noFill/>
          </p:spPr>
          <p:txBody>
            <a:bodyPr wrap="square" rtlCol="0">
              <a:spAutoFit/>
            </a:bodyPr>
            <a:lstStyle/>
            <a:p>
              <a:pPr defTabSz="549189">
                <a:spcAft>
                  <a:spcPts val="462"/>
                </a:spcAft>
              </a:pPr>
              <a:r>
                <a:rPr lang="en-US" sz="2162" kern="1200" dirty="0">
                  <a:solidFill>
                    <a:schemeClr val="bg2">
                      <a:lumMod val="75000"/>
                    </a:schemeClr>
                  </a:solidFill>
                  <a:latin typeface="+mn-lt"/>
                  <a:ea typeface="+mn-ea"/>
                  <a:cs typeface="+mn-cs"/>
                </a:rPr>
                <a:t>…</a:t>
              </a:r>
              <a:endParaRPr lang="en-CA" sz="1000" dirty="0">
                <a:solidFill>
                  <a:schemeClr val="bg2">
                    <a:lumMod val="75000"/>
                  </a:schemeClr>
                </a:solidFill>
              </a:endParaRPr>
            </a:p>
          </p:txBody>
        </p:sp>
        <p:cxnSp>
          <p:nvCxnSpPr>
            <p:cNvPr id="154" name="Straight Arrow Connector 153">
              <a:extLst>
                <a:ext uri="{FF2B5EF4-FFF2-40B4-BE49-F238E27FC236}">
                  <a16:creationId xmlns:a16="http://schemas.microsoft.com/office/drawing/2014/main" id="{3F43EFE7-AA13-E0F0-B988-FC1AC3932736}"/>
                </a:ext>
              </a:extLst>
            </p:cNvPr>
            <p:cNvCxnSpPr>
              <a:cxnSpLocks/>
              <a:stCxn id="31" idx="0"/>
              <a:endCxn id="158" idx="1"/>
            </p:cNvCxnSpPr>
            <p:nvPr/>
          </p:nvCxnSpPr>
          <p:spPr>
            <a:xfrm flipH="1" flipV="1">
              <a:off x="7091920" y="4712118"/>
              <a:ext cx="3025" cy="48543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55" name="Connector: Elbow 154">
              <a:extLst>
                <a:ext uri="{FF2B5EF4-FFF2-40B4-BE49-F238E27FC236}">
                  <a16:creationId xmlns:a16="http://schemas.microsoft.com/office/drawing/2014/main" id="{16398ACF-718B-2066-04DB-B5EBD41F35DA}"/>
                </a:ext>
              </a:extLst>
            </p:cNvPr>
            <p:cNvCxnSpPr>
              <a:cxnSpLocks/>
              <a:stCxn id="31" idx="0"/>
            </p:cNvCxnSpPr>
            <p:nvPr/>
          </p:nvCxnSpPr>
          <p:spPr>
            <a:xfrm rot="16200000" flipV="1">
              <a:off x="6771753" y="4874359"/>
              <a:ext cx="172267" cy="474117"/>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56" name="Connector: Elbow 155">
              <a:extLst>
                <a:ext uri="{FF2B5EF4-FFF2-40B4-BE49-F238E27FC236}">
                  <a16:creationId xmlns:a16="http://schemas.microsoft.com/office/drawing/2014/main" id="{DD95816A-7F86-D782-BD82-119F4701A759}"/>
                </a:ext>
              </a:extLst>
            </p:cNvPr>
            <p:cNvCxnSpPr>
              <a:cxnSpLocks/>
              <a:endCxn id="157" idx="1"/>
            </p:cNvCxnSpPr>
            <p:nvPr/>
          </p:nvCxnSpPr>
          <p:spPr>
            <a:xfrm rot="5400000" flipH="1" flipV="1">
              <a:off x="6784248" y="4011066"/>
              <a:ext cx="144306" cy="464513"/>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157" name="Plus Sign 156">
              <a:extLst>
                <a:ext uri="{FF2B5EF4-FFF2-40B4-BE49-F238E27FC236}">
                  <a16:creationId xmlns:a16="http://schemas.microsoft.com/office/drawing/2014/main" id="{96A2F95A-B56C-7456-0B90-6B762E3F02AA}"/>
                </a:ext>
              </a:extLst>
            </p:cNvPr>
            <p:cNvSpPr/>
            <p:nvPr/>
          </p:nvSpPr>
          <p:spPr>
            <a:xfrm>
              <a:off x="7051205" y="4096967"/>
              <a:ext cx="74904" cy="85541"/>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sp>
          <p:nvSpPr>
            <p:cNvPr id="158" name="Plus Sign 157">
              <a:extLst>
                <a:ext uri="{FF2B5EF4-FFF2-40B4-BE49-F238E27FC236}">
                  <a16:creationId xmlns:a16="http://schemas.microsoft.com/office/drawing/2014/main" id="{359AC1D6-CE1F-D833-0856-9E40E9F570DB}"/>
                </a:ext>
              </a:extLst>
            </p:cNvPr>
            <p:cNvSpPr/>
            <p:nvPr/>
          </p:nvSpPr>
          <p:spPr>
            <a:xfrm>
              <a:off x="7054468" y="4637916"/>
              <a:ext cx="74904" cy="85541"/>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159" name="Connector: Elbow 158">
              <a:extLst>
                <a:ext uri="{FF2B5EF4-FFF2-40B4-BE49-F238E27FC236}">
                  <a16:creationId xmlns:a16="http://schemas.microsoft.com/office/drawing/2014/main" id="{11F69EAE-70B0-3827-52B6-DB3EFB5B638D}"/>
                </a:ext>
              </a:extLst>
            </p:cNvPr>
            <p:cNvCxnSpPr>
              <a:cxnSpLocks/>
              <a:endCxn id="158" idx="1"/>
            </p:cNvCxnSpPr>
            <p:nvPr/>
          </p:nvCxnSpPr>
          <p:spPr>
            <a:xfrm rot="5400000" flipH="1" flipV="1">
              <a:off x="6798548" y="4534399"/>
              <a:ext cx="115653" cy="471092"/>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8C6B5C6A-1DF3-FAED-5AA1-7F5B8345E85B}"/>
                </a:ext>
              </a:extLst>
            </p:cNvPr>
            <p:cNvCxnSpPr>
              <a:cxnSpLocks/>
              <a:stCxn id="158" idx="3"/>
              <a:endCxn id="157" idx="1"/>
            </p:cNvCxnSpPr>
            <p:nvPr/>
          </p:nvCxnSpPr>
          <p:spPr>
            <a:xfrm flipH="1" flipV="1">
              <a:off x="7088657" y="4171169"/>
              <a:ext cx="3263" cy="478085"/>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B0BCC271-C5C2-55F9-9C00-3EFDD16576B8}"/>
                </a:ext>
              </a:extLst>
            </p:cNvPr>
            <p:cNvCxnSpPr>
              <a:cxnSpLocks/>
              <a:stCxn id="158" idx="3"/>
            </p:cNvCxnSpPr>
            <p:nvPr/>
          </p:nvCxnSpPr>
          <p:spPr>
            <a:xfrm rot="16200000" flipV="1">
              <a:off x="6791074" y="4348408"/>
              <a:ext cx="133917" cy="467776"/>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7076D48F-A65C-044A-A000-35541B3D1F5C}"/>
                </a:ext>
              </a:extLst>
            </p:cNvPr>
            <p:cNvCxnSpPr>
              <a:cxnSpLocks/>
              <a:stCxn id="157" idx="3"/>
            </p:cNvCxnSpPr>
            <p:nvPr/>
          </p:nvCxnSpPr>
          <p:spPr>
            <a:xfrm rot="16200000" flipV="1">
              <a:off x="6769301" y="3788949"/>
              <a:ext cx="165496" cy="473217"/>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04672054-6DBF-F23B-F588-393421E4A628}"/>
                </a:ext>
              </a:extLst>
            </p:cNvPr>
            <p:cNvCxnSpPr>
              <a:cxnSpLocks/>
              <a:endCxn id="169" idx="1"/>
            </p:cNvCxnSpPr>
            <p:nvPr/>
          </p:nvCxnSpPr>
          <p:spPr>
            <a:xfrm rot="5400000" flipH="1" flipV="1">
              <a:off x="6786270" y="2928192"/>
              <a:ext cx="137295" cy="47232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164" name="Plus Sign 163">
              <a:extLst>
                <a:ext uri="{FF2B5EF4-FFF2-40B4-BE49-F238E27FC236}">
                  <a16:creationId xmlns:a16="http://schemas.microsoft.com/office/drawing/2014/main" id="{39BA5A90-3287-0FA8-2583-6FE895886147}"/>
                </a:ext>
              </a:extLst>
            </p:cNvPr>
            <p:cNvSpPr/>
            <p:nvPr/>
          </p:nvSpPr>
          <p:spPr>
            <a:xfrm>
              <a:off x="7049080" y="3555442"/>
              <a:ext cx="74904" cy="85541"/>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165" name="Connector: Elbow 164">
              <a:extLst>
                <a:ext uri="{FF2B5EF4-FFF2-40B4-BE49-F238E27FC236}">
                  <a16:creationId xmlns:a16="http://schemas.microsoft.com/office/drawing/2014/main" id="{31165F08-B3AF-9828-CF35-E65FA74037BE}"/>
                </a:ext>
              </a:extLst>
            </p:cNvPr>
            <p:cNvCxnSpPr>
              <a:cxnSpLocks/>
              <a:endCxn id="164" idx="1"/>
            </p:cNvCxnSpPr>
            <p:nvPr/>
          </p:nvCxnSpPr>
          <p:spPr>
            <a:xfrm rot="5400000" flipH="1" flipV="1">
              <a:off x="6793159" y="3451925"/>
              <a:ext cx="115653" cy="471092"/>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87A717B-2830-D456-2A09-B1F8FC8E410C}"/>
                </a:ext>
              </a:extLst>
            </p:cNvPr>
            <p:cNvCxnSpPr>
              <a:cxnSpLocks/>
              <a:stCxn id="164" idx="3"/>
              <a:endCxn id="169" idx="1"/>
            </p:cNvCxnSpPr>
            <p:nvPr/>
          </p:nvCxnSpPr>
          <p:spPr>
            <a:xfrm flipV="1">
              <a:off x="7086532" y="3095706"/>
              <a:ext cx="4548" cy="471074"/>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44F169EC-A114-7668-4712-4AC52CC93FA3}"/>
                </a:ext>
              </a:extLst>
            </p:cNvPr>
            <p:cNvCxnSpPr>
              <a:cxnSpLocks/>
              <a:stCxn id="164" idx="3"/>
            </p:cNvCxnSpPr>
            <p:nvPr/>
          </p:nvCxnSpPr>
          <p:spPr>
            <a:xfrm rot="16200000" flipV="1">
              <a:off x="6785685" y="3265934"/>
              <a:ext cx="133917" cy="467776"/>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2DC3222C-5E5F-5C19-E21B-479E789E5020}"/>
                </a:ext>
              </a:extLst>
            </p:cNvPr>
            <p:cNvCxnSpPr>
              <a:cxnSpLocks/>
              <a:stCxn id="157" idx="3"/>
              <a:endCxn id="164" idx="1"/>
            </p:cNvCxnSpPr>
            <p:nvPr/>
          </p:nvCxnSpPr>
          <p:spPr>
            <a:xfrm flipH="1" flipV="1">
              <a:off x="7086532" y="3629644"/>
              <a:ext cx="2125" cy="478661"/>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169" name="Plus Sign 168">
              <a:extLst>
                <a:ext uri="{FF2B5EF4-FFF2-40B4-BE49-F238E27FC236}">
                  <a16:creationId xmlns:a16="http://schemas.microsoft.com/office/drawing/2014/main" id="{EE166008-B591-FFC3-6719-C79FC549205F}"/>
                </a:ext>
              </a:extLst>
            </p:cNvPr>
            <p:cNvSpPr/>
            <p:nvPr/>
          </p:nvSpPr>
          <p:spPr>
            <a:xfrm>
              <a:off x="7053628" y="3021504"/>
              <a:ext cx="74904" cy="85541"/>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sp>
          <p:nvSpPr>
            <p:cNvPr id="170" name="Plus Sign 169">
              <a:extLst>
                <a:ext uri="{FF2B5EF4-FFF2-40B4-BE49-F238E27FC236}">
                  <a16:creationId xmlns:a16="http://schemas.microsoft.com/office/drawing/2014/main" id="{10BFA563-6B46-1A37-A6B2-A621FEAF2FC7}"/>
                </a:ext>
              </a:extLst>
            </p:cNvPr>
            <p:cNvSpPr/>
            <p:nvPr/>
          </p:nvSpPr>
          <p:spPr>
            <a:xfrm>
              <a:off x="7049080" y="2309165"/>
              <a:ext cx="74904" cy="85541"/>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171" name="Connector: Elbow 170">
              <a:extLst>
                <a:ext uri="{FF2B5EF4-FFF2-40B4-BE49-F238E27FC236}">
                  <a16:creationId xmlns:a16="http://schemas.microsoft.com/office/drawing/2014/main" id="{F3629C5B-95BA-6C9F-93F0-88E9A6CA062D}"/>
                </a:ext>
              </a:extLst>
            </p:cNvPr>
            <p:cNvCxnSpPr>
              <a:cxnSpLocks/>
              <a:endCxn id="170" idx="1"/>
            </p:cNvCxnSpPr>
            <p:nvPr/>
          </p:nvCxnSpPr>
          <p:spPr>
            <a:xfrm rot="5400000" flipH="1" flipV="1">
              <a:off x="6793159" y="2205648"/>
              <a:ext cx="115653" cy="471092"/>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1B1FDDCF-627C-FE84-9AA8-3F8DC92D41DF}"/>
                </a:ext>
              </a:extLst>
            </p:cNvPr>
            <p:cNvCxnSpPr>
              <a:cxnSpLocks/>
              <a:stCxn id="170" idx="3"/>
            </p:cNvCxnSpPr>
            <p:nvPr/>
          </p:nvCxnSpPr>
          <p:spPr>
            <a:xfrm rot="16200000" flipV="1">
              <a:off x="6785685" y="2019657"/>
              <a:ext cx="133917" cy="467776"/>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C9039DB6-F3B7-E4B6-AC2C-C8C5EA1B9AB2}"/>
                </a:ext>
              </a:extLst>
            </p:cNvPr>
            <p:cNvCxnSpPr>
              <a:cxnSpLocks/>
            </p:cNvCxnSpPr>
            <p:nvPr/>
          </p:nvCxnSpPr>
          <p:spPr>
            <a:xfrm rot="16200000" flipV="1">
              <a:off x="6778107" y="2533866"/>
              <a:ext cx="140569" cy="465903"/>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DD667174-92A0-BAD0-C323-F68C51DE90A9}"/>
                </a:ext>
              </a:extLst>
            </p:cNvPr>
            <p:cNvCxnSpPr>
              <a:cxnSpLocks/>
              <a:endCxn id="148" idx="1"/>
            </p:cNvCxnSpPr>
            <p:nvPr/>
          </p:nvCxnSpPr>
          <p:spPr>
            <a:xfrm rot="5400000" flipH="1" flipV="1">
              <a:off x="6793175" y="1704870"/>
              <a:ext cx="107434" cy="456274"/>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7C367CEC-0394-AFC4-9483-2F32005D85FE}"/>
                </a:ext>
              </a:extLst>
            </p:cNvPr>
            <p:cNvCxnSpPr>
              <a:cxnSpLocks/>
              <a:stCxn id="170" idx="3"/>
              <a:endCxn id="148" idx="1"/>
            </p:cNvCxnSpPr>
            <p:nvPr/>
          </p:nvCxnSpPr>
          <p:spPr>
            <a:xfrm flipH="1" flipV="1">
              <a:off x="7075030" y="1879290"/>
              <a:ext cx="11502" cy="44121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CDE9E888-B975-7094-B14A-99ECC2167E0F}"/>
                </a:ext>
              </a:extLst>
            </p:cNvPr>
            <p:cNvCxnSpPr>
              <a:cxnSpLocks/>
              <a:endCxn id="170" idx="1"/>
            </p:cNvCxnSpPr>
            <p:nvPr/>
          </p:nvCxnSpPr>
          <p:spPr>
            <a:xfrm flipV="1">
              <a:off x="7081343" y="2383367"/>
              <a:ext cx="5189" cy="453735"/>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177" name="Rectangle: Rounded Corners 176">
              <a:extLst>
                <a:ext uri="{FF2B5EF4-FFF2-40B4-BE49-F238E27FC236}">
                  <a16:creationId xmlns:a16="http://schemas.microsoft.com/office/drawing/2014/main" id="{E8A49E3A-9A87-3427-FA72-45FAAF6B0198}"/>
                </a:ext>
              </a:extLst>
            </p:cNvPr>
            <p:cNvSpPr/>
            <p:nvPr/>
          </p:nvSpPr>
          <p:spPr>
            <a:xfrm>
              <a:off x="6440303" y="1829332"/>
              <a:ext cx="1309283" cy="1030347"/>
            </a:xfrm>
            <a:prstGeom prst="roundRect">
              <a:avLst/>
            </a:prstGeom>
            <a:grp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schemeClr>
                  </a:solidFill>
                </a:rPr>
                <a:t>Decoder</a:t>
              </a:r>
              <a:endParaRPr lang="en-CA" dirty="0">
                <a:solidFill>
                  <a:schemeClr val="bg2">
                    <a:lumMod val="75000"/>
                  </a:schemeClr>
                </a:solidFill>
              </a:endParaRPr>
            </a:p>
          </p:txBody>
        </p:sp>
        <p:sp>
          <p:nvSpPr>
            <p:cNvPr id="178" name="Rectangle: Rounded Corners 177">
              <a:extLst>
                <a:ext uri="{FF2B5EF4-FFF2-40B4-BE49-F238E27FC236}">
                  <a16:creationId xmlns:a16="http://schemas.microsoft.com/office/drawing/2014/main" id="{FC0970E2-16BB-B750-A748-39475AAF191D}"/>
                </a:ext>
              </a:extLst>
            </p:cNvPr>
            <p:cNvSpPr/>
            <p:nvPr/>
          </p:nvSpPr>
          <p:spPr>
            <a:xfrm>
              <a:off x="6440303" y="2998798"/>
              <a:ext cx="1309283" cy="1044881"/>
            </a:xfrm>
            <a:prstGeom prst="roundRect">
              <a:avLst/>
            </a:prstGeom>
            <a:grp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schemeClr>
                  </a:solidFill>
                </a:rPr>
                <a:t>Decoder</a:t>
              </a:r>
              <a:endParaRPr lang="en-CA" dirty="0">
                <a:solidFill>
                  <a:schemeClr val="bg2">
                    <a:lumMod val="75000"/>
                  </a:schemeClr>
                </a:solidFill>
              </a:endParaRPr>
            </a:p>
          </p:txBody>
        </p:sp>
        <p:sp>
          <p:nvSpPr>
            <p:cNvPr id="179" name="Rectangle: Rounded Corners 178">
              <a:extLst>
                <a:ext uri="{FF2B5EF4-FFF2-40B4-BE49-F238E27FC236}">
                  <a16:creationId xmlns:a16="http://schemas.microsoft.com/office/drawing/2014/main" id="{817D1987-6DE2-9588-8DC2-33D76E731E49}"/>
                </a:ext>
              </a:extLst>
            </p:cNvPr>
            <p:cNvSpPr/>
            <p:nvPr/>
          </p:nvSpPr>
          <p:spPr>
            <a:xfrm>
              <a:off x="6440302" y="4087820"/>
              <a:ext cx="1309283" cy="1044881"/>
            </a:xfrm>
            <a:prstGeom prst="roundRect">
              <a:avLst/>
            </a:prstGeom>
            <a:grp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schemeClr>
                  </a:solidFill>
                </a:rPr>
                <a:t>Decoder</a:t>
              </a:r>
              <a:endParaRPr lang="en-CA" dirty="0">
                <a:solidFill>
                  <a:schemeClr val="bg2">
                    <a:lumMod val="75000"/>
                  </a:schemeClr>
                </a:solidFill>
              </a:endParaRPr>
            </a:p>
          </p:txBody>
        </p:sp>
      </p:grpSp>
      <p:grpSp>
        <p:nvGrpSpPr>
          <p:cNvPr id="180" name="Group 179">
            <a:extLst>
              <a:ext uri="{FF2B5EF4-FFF2-40B4-BE49-F238E27FC236}">
                <a16:creationId xmlns:a16="http://schemas.microsoft.com/office/drawing/2014/main" id="{C1298305-AB72-80EA-DE99-0AE8DC6C5498}"/>
              </a:ext>
            </a:extLst>
          </p:cNvPr>
          <p:cNvGrpSpPr/>
          <p:nvPr/>
        </p:nvGrpSpPr>
        <p:grpSpPr>
          <a:xfrm>
            <a:off x="8124694" y="1094304"/>
            <a:ext cx="1309284" cy="4669391"/>
            <a:chOff x="6440302" y="1090440"/>
            <a:chExt cx="1309284" cy="4669391"/>
          </a:xfrm>
          <a:solidFill>
            <a:schemeClr val="bg2">
              <a:lumMod val="90000"/>
            </a:schemeClr>
          </a:solidFill>
        </p:grpSpPr>
        <p:sp>
          <p:nvSpPr>
            <p:cNvPr id="181" name="Rectangle: Rounded Corners 180">
              <a:extLst>
                <a:ext uri="{FF2B5EF4-FFF2-40B4-BE49-F238E27FC236}">
                  <a16:creationId xmlns:a16="http://schemas.microsoft.com/office/drawing/2014/main" id="{A6207398-5305-DF82-FA11-4E1FD059F3F9}"/>
                </a:ext>
              </a:extLst>
            </p:cNvPr>
            <p:cNvSpPr>
              <a:spLocks noChangeAspect="1"/>
            </p:cNvSpPr>
            <p:nvPr/>
          </p:nvSpPr>
          <p:spPr>
            <a:xfrm>
              <a:off x="6787780" y="5514179"/>
              <a:ext cx="606601" cy="245652"/>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dirty="0">
                  <a:solidFill>
                    <a:schemeClr val="bg2">
                      <a:lumMod val="75000"/>
                    </a:schemeClr>
                  </a:solidFill>
                  <a:latin typeface="+mn-lt"/>
                  <a:ea typeface="+mn-ea"/>
                  <a:cs typeface="+mn-cs"/>
                </a:rPr>
                <a:t>Token 2</a:t>
              </a:r>
              <a:endParaRPr lang="en-CA" sz="1200" dirty="0">
                <a:solidFill>
                  <a:schemeClr val="bg2">
                    <a:lumMod val="75000"/>
                  </a:schemeClr>
                </a:solidFill>
              </a:endParaRPr>
            </a:p>
          </p:txBody>
        </p:sp>
        <p:sp>
          <p:nvSpPr>
            <p:cNvPr id="182" name="Rectangle: Rounded Corners 181">
              <a:extLst>
                <a:ext uri="{FF2B5EF4-FFF2-40B4-BE49-F238E27FC236}">
                  <a16:creationId xmlns:a16="http://schemas.microsoft.com/office/drawing/2014/main" id="{45546732-0765-C227-C2D0-F71AE34B6B80}"/>
                </a:ext>
              </a:extLst>
            </p:cNvPr>
            <p:cNvSpPr>
              <a:spLocks noChangeAspect="1"/>
            </p:cNvSpPr>
            <p:nvPr/>
          </p:nvSpPr>
          <p:spPr>
            <a:xfrm>
              <a:off x="6711425" y="5197551"/>
              <a:ext cx="767040" cy="195557"/>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bg2">
                      <a:lumMod val="75000"/>
                    </a:schemeClr>
                  </a:solidFill>
                  <a:latin typeface="+mn-lt"/>
                  <a:ea typeface="+mn-ea"/>
                  <a:cs typeface="+mn-cs"/>
                </a:rPr>
                <a:t>Embedding</a:t>
              </a:r>
              <a:endParaRPr lang="en-CA" sz="1200">
                <a:solidFill>
                  <a:schemeClr val="bg2">
                    <a:lumMod val="75000"/>
                  </a:schemeClr>
                </a:solidFill>
              </a:endParaRPr>
            </a:p>
          </p:txBody>
        </p:sp>
        <p:sp>
          <p:nvSpPr>
            <p:cNvPr id="183" name="Rectangle: Rounded Corners 182">
              <a:extLst>
                <a:ext uri="{FF2B5EF4-FFF2-40B4-BE49-F238E27FC236}">
                  <a16:creationId xmlns:a16="http://schemas.microsoft.com/office/drawing/2014/main" id="{C7859098-7E48-76F0-D853-202FC2ED4CD8}"/>
                </a:ext>
              </a:extLst>
            </p:cNvPr>
            <p:cNvSpPr>
              <a:spLocks noChangeAspect="1"/>
            </p:cNvSpPr>
            <p:nvPr/>
          </p:nvSpPr>
          <p:spPr>
            <a:xfrm>
              <a:off x="6776552" y="1459519"/>
              <a:ext cx="593344" cy="239846"/>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chemeClr val="bg2">
                      <a:lumMod val="75000"/>
                    </a:schemeClr>
                  </a:solidFill>
                  <a:latin typeface="+mn-lt"/>
                  <a:ea typeface="+mn-ea"/>
                  <a:cs typeface="+mn-cs"/>
                </a:rPr>
                <a:t>Output</a:t>
              </a:r>
              <a:endParaRPr lang="en-CA" sz="1200" dirty="0">
                <a:solidFill>
                  <a:schemeClr val="bg2">
                    <a:lumMod val="75000"/>
                  </a:schemeClr>
                </a:solidFill>
              </a:endParaRPr>
            </a:p>
          </p:txBody>
        </p:sp>
        <p:cxnSp>
          <p:nvCxnSpPr>
            <p:cNvPr id="184" name="Straight Arrow Connector 183">
              <a:extLst>
                <a:ext uri="{FF2B5EF4-FFF2-40B4-BE49-F238E27FC236}">
                  <a16:creationId xmlns:a16="http://schemas.microsoft.com/office/drawing/2014/main" id="{4F1168C6-ADC1-306B-233E-13A414D2E77A}"/>
                </a:ext>
              </a:extLst>
            </p:cNvPr>
            <p:cNvCxnSpPr>
              <a:cxnSpLocks noChangeAspect="1"/>
              <a:stCxn id="181" idx="0"/>
              <a:endCxn id="182" idx="2"/>
            </p:cNvCxnSpPr>
            <p:nvPr/>
          </p:nvCxnSpPr>
          <p:spPr>
            <a:xfrm flipV="1">
              <a:off x="7091080" y="5393109"/>
              <a:ext cx="3865" cy="121071"/>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185" name="Rectangle: Rounded Corners 184">
              <a:extLst>
                <a:ext uri="{FF2B5EF4-FFF2-40B4-BE49-F238E27FC236}">
                  <a16:creationId xmlns:a16="http://schemas.microsoft.com/office/drawing/2014/main" id="{407809DC-2CE2-787A-6BAC-3FDEF5077331}"/>
                </a:ext>
              </a:extLst>
            </p:cNvPr>
            <p:cNvSpPr>
              <a:spLocks noChangeAspect="1"/>
            </p:cNvSpPr>
            <p:nvPr/>
          </p:nvSpPr>
          <p:spPr>
            <a:xfrm>
              <a:off x="6776749" y="1090440"/>
              <a:ext cx="574309" cy="232151"/>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dirty="0">
                  <a:solidFill>
                    <a:schemeClr val="bg2">
                      <a:lumMod val="75000"/>
                    </a:schemeClr>
                  </a:solidFill>
                  <a:latin typeface="+mn-lt"/>
                  <a:ea typeface="+mn-ea"/>
                  <a:cs typeface="+mn-cs"/>
                </a:rPr>
                <a:t>Token 3</a:t>
              </a:r>
              <a:endParaRPr lang="en-CA" sz="1200" dirty="0">
                <a:solidFill>
                  <a:schemeClr val="bg2">
                    <a:lumMod val="75000"/>
                  </a:schemeClr>
                </a:solidFill>
              </a:endParaRPr>
            </a:p>
          </p:txBody>
        </p:sp>
        <p:cxnSp>
          <p:nvCxnSpPr>
            <p:cNvPr id="186" name="Straight Arrow Connector 185">
              <a:extLst>
                <a:ext uri="{FF2B5EF4-FFF2-40B4-BE49-F238E27FC236}">
                  <a16:creationId xmlns:a16="http://schemas.microsoft.com/office/drawing/2014/main" id="{3BE357B1-D5A7-9893-E31C-EF8CC9A81D40}"/>
                </a:ext>
              </a:extLst>
            </p:cNvPr>
            <p:cNvCxnSpPr>
              <a:cxnSpLocks noChangeAspect="1"/>
              <a:stCxn id="183" idx="0"/>
              <a:endCxn id="185" idx="2"/>
            </p:cNvCxnSpPr>
            <p:nvPr/>
          </p:nvCxnSpPr>
          <p:spPr>
            <a:xfrm flipH="1" flipV="1">
              <a:off x="7063904" y="1322591"/>
              <a:ext cx="9320" cy="136928"/>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187" name="Plus Sign 186">
              <a:extLst>
                <a:ext uri="{FF2B5EF4-FFF2-40B4-BE49-F238E27FC236}">
                  <a16:creationId xmlns:a16="http://schemas.microsoft.com/office/drawing/2014/main" id="{9AEC2AC5-5E45-3B22-8FEF-3DB28B1A7B68}"/>
                </a:ext>
              </a:extLst>
            </p:cNvPr>
            <p:cNvSpPr/>
            <p:nvPr/>
          </p:nvSpPr>
          <p:spPr>
            <a:xfrm>
              <a:off x="7028363" y="1774942"/>
              <a:ext cx="93333" cy="120292"/>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188" name="Straight Arrow Connector 187">
              <a:extLst>
                <a:ext uri="{FF2B5EF4-FFF2-40B4-BE49-F238E27FC236}">
                  <a16:creationId xmlns:a16="http://schemas.microsoft.com/office/drawing/2014/main" id="{457DC78E-4EBB-5BA9-990F-D11D2BD68FC3}"/>
                </a:ext>
              </a:extLst>
            </p:cNvPr>
            <p:cNvCxnSpPr>
              <a:cxnSpLocks noChangeAspect="1"/>
              <a:stCxn id="187" idx="3"/>
              <a:endCxn id="183" idx="2"/>
            </p:cNvCxnSpPr>
            <p:nvPr/>
          </p:nvCxnSpPr>
          <p:spPr>
            <a:xfrm flipH="1" flipV="1">
              <a:off x="7073224" y="1699365"/>
              <a:ext cx="1806" cy="9152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82FD29A6-0536-5E22-C59D-16604213EE59}"/>
                </a:ext>
              </a:extLst>
            </p:cNvPr>
            <p:cNvSpPr txBox="1"/>
            <p:nvPr/>
          </p:nvSpPr>
          <p:spPr>
            <a:xfrm>
              <a:off x="6932541" y="2637097"/>
              <a:ext cx="662020" cy="425053"/>
            </a:xfrm>
            <a:prstGeom prst="rect">
              <a:avLst/>
            </a:prstGeom>
            <a:noFill/>
          </p:spPr>
          <p:txBody>
            <a:bodyPr wrap="square" rtlCol="0">
              <a:spAutoFit/>
            </a:bodyPr>
            <a:lstStyle/>
            <a:p>
              <a:pPr defTabSz="549189">
                <a:spcAft>
                  <a:spcPts val="462"/>
                </a:spcAft>
              </a:pPr>
              <a:r>
                <a:rPr lang="en-US" sz="2162" kern="1200" dirty="0">
                  <a:solidFill>
                    <a:schemeClr val="bg2">
                      <a:lumMod val="75000"/>
                    </a:schemeClr>
                  </a:solidFill>
                  <a:latin typeface="+mn-lt"/>
                  <a:ea typeface="+mn-ea"/>
                  <a:cs typeface="+mn-cs"/>
                </a:rPr>
                <a:t>…</a:t>
              </a:r>
              <a:endParaRPr lang="en-CA" sz="1000" dirty="0">
                <a:solidFill>
                  <a:schemeClr val="bg2">
                    <a:lumMod val="75000"/>
                  </a:schemeClr>
                </a:solidFill>
              </a:endParaRPr>
            </a:p>
          </p:txBody>
        </p:sp>
        <p:cxnSp>
          <p:nvCxnSpPr>
            <p:cNvPr id="191" name="Straight Arrow Connector 190">
              <a:extLst>
                <a:ext uri="{FF2B5EF4-FFF2-40B4-BE49-F238E27FC236}">
                  <a16:creationId xmlns:a16="http://schemas.microsoft.com/office/drawing/2014/main" id="{5C64C2B2-9373-7571-EE5B-2D81920FF3E7}"/>
                </a:ext>
              </a:extLst>
            </p:cNvPr>
            <p:cNvCxnSpPr>
              <a:cxnSpLocks/>
              <a:stCxn id="182" idx="0"/>
              <a:endCxn id="195" idx="1"/>
            </p:cNvCxnSpPr>
            <p:nvPr/>
          </p:nvCxnSpPr>
          <p:spPr>
            <a:xfrm flipH="1" flipV="1">
              <a:off x="7091920" y="4712118"/>
              <a:ext cx="3025" cy="48543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407DF2D8-4E22-6E6F-6688-0DADEA10562E}"/>
                </a:ext>
              </a:extLst>
            </p:cNvPr>
            <p:cNvCxnSpPr>
              <a:cxnSpLocks/>
              <a:stCxn id="182" idx="0"/>
            </p:cNvCxnSpPr>
            <p:nvPr/>
          </p:nvCxnSpPr>
          <p:spPr>
            <a:xfrm rot="16200000" flipV="1">
              <a:off x="6771753" y="4874359"/>
              <a:ext cx="172267" cy="474117"/>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93" name="Connector: Elbow 192">
              <a:extLst>
                <a:ext uri="{FF2B5EF4-FFF2-40B4-BE49-F238E27FC236}">
                  <a16:creationId xmlns:a16="http://schemas.microsoft.com/office/drawing/2014/main" id="{4FA814B8-F386-C103-8608-D09E896F6FD1}"/>
                </a:ext>
              </a:extLst>
            </p:cNvPr>
            <p:cNvCxnSpPr>
              <a:cxnSpLocks/>
              <a:endCxn id="194" idx="1"/>
            </p:cNvCxnSpPr>
            <p:nvPr/>
          </p:nvCxnSpPr>
          <p:spPr>
            <a:xfrm rot="5400000" flipH="1" flipV="1">
              <a:off x="6784248" y="4011066"/>
              <a:ext cx="144306" cy="464513"/>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194" name="Plus Sign 193">
              <a:extLst>
                <a:ext uri="{FF2B5EF4-FFF2-40B4-BE49-F238E27FC236}">
                  <a16:creationId xmlns:a16="http://schemas.microsoft.com/office/drawing/2014/main" id="{5E8B83D2-39D0-CA4B-5FB6-5D967B1F470B}"/>
                </a:ext>
              </a:extLst>
            </p:cNvPr>
            <p:cNvSpPr/>
            <p:nvPr/>
          </p:nvSpPr>
          <p:spPr>
            <a:xfrm>
              <a:off x="7051205" y="4096967"/>
              <a:ext cx="74904" cy="85541"/>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sp>
          <p:nvSpPr>
            <p:cNvPr id="195" name="Plus Sign 194">
              <a:extLst>
                <a:ext uri="{FF2B5EF4-FFF2-40B4-BE49-F238E27FC236}">
                  <a16:creationId xmlns:a16="http://schemas.microsoft.com/office/drawing/2014/main" id="{7393663A-3F32-556E-A89F-45F515234693}"/>
                </a:ext>
              </a:extLst>
            </p:cNvPr>
            <p:cNvSpPr/>
            <p:nvPr/>
          </p:nvSpPr>
          <p:spPr>
            <a:xfrm>
              <a:off x="7054468" y="4637916"/>
              <a:ext cx="74904" cy="85541"/>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196" name="Connector: Elbow 195">
              <a:extLst>
                <a:ext uri="{FF2B5EF4-FFF2-40B4-BE49-F238E27FC236}">
                  <a16:creationId xmlns:a16="http://schemas.microsoft.com/office/drawing/2014/main" id="{C13FEF43-FF7C-014B-1682-B7C1F662C13F}"/>
                </a:ext>
              </a:extLst>
            </p:cNvPr>
            <p:cNvCxnSpPr>
              <a:cxnSpLocks/>
              <a:endCxn id="195" idx="1"/>
            </p:cNvCxnSpPr>
            <p:nvPr/>
          </p:nvCxnSpPr>
          <p:spPr>
            <a:xfrm rot="5400000" flipH="1" flipV="1">
              <a:off x="6798548" y="4534399"/>
              <a:ext cx="115653" cy="471092"/>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522CBAC2-1BAB-A9C4-EB13-718F69E9CDC1}"/>
                </a:ext>
              </a:extLst>
            </p:cNvPr>
            <p:cNvCxnSpPr>
              <a:cxnSpLocks/>
              <a:stCxn id="195" idx="3"/>
              <a:endCxn id="194" idx="1"/>
            </p:cNvCxnSpPr>
            <p:nvPr/>
          </p:nvCxnSpPr>
          <p:spPr>
            <a:xfrm flipH="1" flipV="1">
              <a:off x="7088657" y="4171169"/>
              <a:ext cx="3263" cy="478085"/>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F912B5CA-D19D-C23A-5865-2F313CD04537}"/>
                </a:ext>
              </a:extLst>
            </p:cNvPr>
            <p:cNvCxnSpPr>
              <a:cxnSpLocks/>
              <a:stCxn id="195" idx="3"/>
            </p:cNvCxnSpPr>
            <p:nvPr/>
          </p:nvCxnSpPr>
          <p:spPr>
            <a:xfrm rot="16200000" flipV="1">
              <a:off x="6791074" y="4348408"/>
              <a:ext cx="133917" cy="467776"/>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49242423-A3D5-086C-30D5-41F92C4A69E1}"/>
                </a:ext>
              </a:extLst>
            </p:cNvPr>
            <p:cNvCxnSpPr>
              <a:cxnSpLocks/>
              <a:stCxn id="194" idx="3"/>
            </p:cNvCxnSpPr>
            <p:nvPr/>
          </p:nvCxnSpPr>
          <p:spPr>
            <a:xfrm rot="16200000" flipV="1">
              <a:off x="6769301" y="3788949"/>
              <a:ext cx="165496" cy="473217"/>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6905A658-D4B3-A779-9D78-E5F02A40D5A1}"/>
                </a:ext>
              </a:extLst>
            </p:cNvPr>
            <p:cNvCxnSpPr>
              <a:cxnSpLocks/>
              <a:endCxn id="206" idx="1"/>
            </p:cNvCxnSpPr>
            <p:nvPr/>
          </p:nvCxnSpPr>
          <p:spPr>
            <a:xfrm rot="5400000" flipH="1" flipV="1">
              <a:off x="6786270" y="2928192"/>
              <a:ext cx="137295" cy="47232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201" name="Plus Sign 200">
              <a:extLst>
                <a:ext uri="{FF2B5EF4-FFF2-40B4-BE49-F238E27FC236}">
                  <a16:creationId xmlns:a16="http://schemas.microsoft.com/office/drawing/2014/main" id="{D5265E4C-E5BB-F7FC-143B-E040528A3B74}"/>
                </a:ext>
              </a:extLst>
            </p:cNvPr>
            <p:cNvSpPr/>
            <p:nvPr/>
          </p:nvSpPr>
          <p:spPr>
            <a:xfrm>
              <a:off x="7049080" y="3555442"/>
              <a:ext cx="74904" cy="85541"/>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202" name="Connector: Elbow 201">
              <a:extLst>
                <a:ext uri="{FF2B5EF4-FFF2-40B4-BE49-F238E27FC236}">
                  <a16:creationId xmlns:a16="http://schemas.microsoft.com/office/drawing/2014/main" id="{F2375538-E791-3991-F218-CA6D663B1F88}"/>
                </a:ext>
              </a:extLst>
            </p:cNvPr>
            <p:cNvCxnSpPr>
              <a:cxnSpLocks/>
              <a:endCxn id="201" idx="1"/>
            </p:cNvCxnSpPr>
            <p:nvPr/>
          </p:nvCxnSpPr>
          <p:spPr>
            <a:xfrm rot="5400000" flipH="1" flipV="1">
              <a:off x="6793159" y="3451925"/>
              <a:ext cx="115653" cy="471092"/>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75E2593D-665B-97F6-AD30-FC71512328B1}"/>
                </a:ext>
              </a:extLst>
            </p:cNvPr>
            <p:cNvCxnSpPr>
              <a:cxnSpLocks/>
              <a:stCxn id="201" idx="3"/>
              <a:endCxn id="206" idx="1"/>
            </p:cNvCxnSpPr>
            <p:nvPr/>
          </p:nvCxnSpPr>
          <p:spPr>
            <a:xfrm flipV="1">
              <a:off x="7086532" y="3095706"/>
              <a:ext cx="4548" cy="471074"/>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04" name="Connector: Elbow 203">
              <a:extLst>
                <a:ext uri="{FF2B5EF4-FFF2-40B4-BE49-F238E27FC236}">
                  <a16:creationId xmlns:a16="http://schemas.microsoft.com/office/drawing/2014/main" id="{56F808A1-2D67-4D6E-CA6B-36318B8C2F70}"/>
                </a:ext>
              </a:extLst>
            </p:cNvPr>
            <p:cNvCxnSpPr>
              <a:cxnSpLocks/>
              <a:stCxn id="201" idx="3"/>
            </p:cNvCxnSpPr>
            <p:nvPr/>
          </p:nvCxnSpPr>
          <p:spPr>
            <a:xfrm rot="16200000" flipV="1">
              <a:off x="6785685" y="3265934"/>
              <a:ext cx="133917" cy="467776"/>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7740CFB7-D370-508B-7391-58ABD1C65D41}"/>
                </a:ext>
              </a:extLst>
            </p:cNvPr>
            <p:cNvCxnSpPr>
              <a:cxnSpLocks/>
              <a:stCxn id="194" idx="3"/>
              <a:endCxn id="201" idx="1"/>
            </p:cNvCxnSpPr>
            <p:nvPr/>
          </p:nvCxnSpPr>
          <p:spPr>
            <a:xfrm flipH="1" flipV="1">
              <a:off x="7086532" y="3629644"/>
              <a:ext cx="2125" cy="478661"/>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206" name="Plus Sign 205">
              <a:extLst>
                <a:ext uri="{FF2B5EF4-FFF2-40B4-BE49-F238E27FC236}">
                  <a16:creationId xmlns:a16="http://schemas.microsoft.com/office/drawing/2014/main" id="{18B285A2-621C-B52D-5152-0E389DBB121A}"/>
                </a:ext>
              </a:extLst>
            </p:cNvPr>
            <p:cNvSpPr/>
            <p:nvPr/>
          </p:nvSpPr>
          <p:spPr>
            <a:xfrm>
              <a:off x="7053628" y="3021504"/>
              <a:ext cx="74904" cy="85541"/>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sp>
          <p:nvSpPr>
            <p:cNvPr id="207" name="Plus Sign 206">
              <a:extLst>
                <a:ext uri="{FF2B5EF4-FFF2-40B4-BE49-F238E27FC236}">
                  <a16:creationId xmlns:a16="http://schemas.microsoft.com/office/drawing/2014/main" id="{C55A6FB5-41A0-4BD0-7BE6-4BF7934EC017}"/>
                </a:ext>
              </a:extLst>
            </p:cNvPr>
            <p:cNvSpPr/>
            <p:nvPr/>
          </p:nvSpPr>
          <p:spPr>
            <a:xfrm>
              <a:off x="7049080" y="2309165"/>
              <a:ext cx="74904" cy="85541"/>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208" name="Connector: Elbow 207">
              <a:extLst>
                <a:ext uri="{FF2B5EF4-FFF2-40B4-BE49-F238E27FC236}">
                  <a16:creationId xmlns:a16="http://schemas.microsoft.com/office/drawing/2014/main" id="{D7CB9023-E293-FF6A-7C58-EDE470426A3C}"/>
                </a:ext>
              </a:extLst>
            </p:cNvPr>
            <p:cNvCxnSpPr>
              <a:cxnSpLocks/>
              <a:endCxn id="207" idx="1"/>
            </p:cNvCxnSpPr>
            <p:nvPr/>
          </p:nvCxnSpPr>
          <p:spPr>
            <a:xfrm rot="5400000" flipH="1" flipV="1">
              <a:off x="6793159" y="2205648"/>
              <a:ext cx="115653" cy="471092"/>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09" name="Connector: Elbow 208">
              <a:extLst>
                <a:ext uri="{FF2B5EF4-FFF2-40B4-BE49-F238E27FC236}">
                  <a16:creationId xmlns:a16="http://schemas.microsoft.com/office/drawing/2014/main" id="{CEB921FA-92EC-9E43-FC37-686608AA2B40}"/>
                </a:ext>
              </a:extLst>
            </p:cNvPr>
            <p:cNvCxnSpPr>
              <a:cxnSpLocks/>
              <a:stCxn id="207" idx="3"/>
            </p:cNvCxnSpPr>
            <p:nvPr/>
          </p:nvCxnSpPr>
          <p:spPr>
            <a:xfrm rot="16200000" flipV="1">
              <a:off x="6785685" y="2019657"/>
              <a:ext cx="133917" cy="467776"/>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10" name="Connector: Elbow 209">
              <a:extLst>
                <a:ext uri="{FF2B5EF4-FFF2-40B4-BE49-F238E27FC236}">
                  <a16:creationId xmlns:a16="http://schemas.microsoft.com/office/drawing/2014/main" id="{00D8FADA-490B-804F-8E37-FBA727640D86}"/>
                </a:ext>
              </a:extLst>
            </p:cNvPr>
            <p:cNvCxnSpPr>
              <a:cxnSpLocks/>
            </p:cNvCxnSpPr>
            <p:nvPr/>
          </p:nvCxnSpPr>
          <p:spPr>
            <a:xfrm rot="16200000" flipV="1">
              <a:off x="6778107" y="2533866"/>
              <a:ext cx="140569" cy="465903"/>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11" name="Connector: Elbow 210">
              <a:extLst>
                <a:ext uri="{FF2B5EF4-FFF2-40B4-BE49-F238E27FC236}">
                  <a16:creationId xmlns:a16="http://schemas.microsoft.com/office/drawing/2014/main" id="{E0D804AE-38B8-9ED1-7B84-AFF4D215B286}"/>
                </a:ext>
              </a:extLst>
            </p:cNvPr>
            <p:cNvCxnSpPr>
              <a:cxnSpLocks/>
              <a:endCxn id="187" idx="1"/>
            </p:cNvCxnSpPr>
            <p:nvPr/>
          </p:nvCxnSpPr>
          <p:spPr>
            <a:xfrm rot="5400000" flipH="1" flipV="1">
              <a:off x="6793175" y="1704870"/>
              <a:ext cx="107434" cy="456274"/>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438760D-5283-2934-1EB3-2012FA3942FC}"/>
                </a:ext>
              </a:extLst>
            </p:cNvPr>
            <p:cNvCxnSpPr>
              <a:cxnSpLocks/>
              <a:stCxn id="207" idx="3"/>
              <a:endCxn id="187" idx="1"/>
            </p:cNvCxnSpPr>
            <p:nvPr/>
          </p:nvCxnSpPr>
          <p:spPr>
            <a:xfrm flipH="1" flipV="1">
              <a:off x="7075030" y="1879290"/>
              <a:ext cx="11502" cy="44121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0F585308-56AC-0D64-0B14-7002413E24AB}"/>
                </a:ext>
              </a:extLst>
            </p:cNvPr>
            <p:cNvCxnSpPr>
              <a:cxnSpLocks/>
              <a:endCxn id="207" idx="1"/>
            </p:cNvCxnSpPr>
            <p:nvPr/>
          </p:nvCxnSpPr>
          <p:spPr>
            <a:xfrm flipV="1">
              <a:off x="7081343" y="2383367"/>
              <a:ext cx="5189" cy="453735"/>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214" name="Rectangle: Rounded Corners 213">
              <a:extLst>
                <a:ext uri="{FF2B5EF4-FFF2-40B4-BE49-F238E27FC236}">
                  <a16:creationId xmlns:a16="http://schemas.microsoft.com/office/drawing/2014/main" id="{F37BF72C-7E15-695E-A7D2-33C01A0EA685}"/>
                </a:ext>
              </a:extLst>
            </p:cNvPr>
            <p:cNvSpPr/>
            <p:nvPr/>
          </p:nvSpPr>
          <p:spPr>
            <a:xfrm>
              <a:off x="6440303" y="1829332"/>
              <a:ext cx="1309283" cy="1030347"/>
            </a:xfrm>
            <a:prstGeom prst="roundRect">
              <a:avLst/>
            </a:prstGeom>
            <a:grp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schemeClr>
                  </a:solidFill>
                </a:rPr>
                <a:t>Decoder</a:t>
              </a:r>
              <a:endParaRPr lang="en-CA" dirty="0">
                <a:solidFill>
                  <a:schemeClr val="bg2">
                    <a:lumMod val="75000"/>
                  </a:schemeClr>
                </a:solidFill>
              </a:endParaRPr>
            </a:p>
          </p:txBody>
        </p:sp>
        <p:sp>
          <p:nvSpPr>
            <p:cNvPr id="215" name="Rectangle: Rounded Corners 214">
              <a:extLst>
                <a:ext uri="{FF2B5EF4-FFF2-40B4-BE49-F238E27FC236}">
                  <a16:creationId xmlns:a16="http://schemas.microsoft.com/office/drawing/2014/main" id="{8A26D2B6-3B24-C0D3-7970-CE6F4576247A}"/>
                </a:ext>
              </a:extLst>
            </p:cNvPr>
            <p:cNvSpPr/>
            <p:nvPr/>
          </p:nvSpPr>
          <p:spPr>
            <a:xfrm>
              <a:off x="6440303" y="2998798"/>
              <a:ext cx="1309283" cy="1044881"/>
            </a:xfrm>
            <a:prstGeom prst="roundRect">
              <a:avLst/>
            </a:prstGeom>
            <a:grp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schemeClr>
                  </a:solidFill>
                </a:rPr>
                <a:t>Decoder</a:t>
              </a:r>
              <a:endParaRPr lang="en-CA" dirty="0">
                <a:solidFill>
                  <a:schemeClr val="bg2">
                    <a:lumMod val="75000"/>
                  </a:schemeClr>
                </a:solidFill>
              </a:endParaRPr>
            </a:p>
          </p:txBody>
        </p:sp>
        <p:sp>
          <p:nvSpPr>
            <p:cNvPr id="216" name="Rectangle: Rounded Corners 215">
              <a:extLst>
                <a:ext uri="{FF2B5EF4-FFF2-40B4-BE49-F238E27FC236}">
                  <a16:creationId xmlns:a16="http://schemas.microsoft.com/office/drawing/2014/main" id="{4ED0D061-00B4-3B88-0C73-04CF8289FEB5}"/>
                </a:ext>
              </a:extLst>
            </p:cNvPr>
            <p:cNvSpPr/>
            <p:nvPr/>
          </p:nvSpPr>
          <p:spPr>
            <a:xfrm>
              <a:off x="6440302" y="4087820"/>
              <a:ext cx="1309283" cy="1044881"/>
            </a:xfrm>
            <a:prstGeom prst="roundRect">
              <a:avLst/>
            </a:prstGeom>
            <a:grp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schemeClr>
                  </a:solidFill>
                </a:rPr>
                <a:t>Decoder</a:t>
              </a:r>
              <a:endParaRPr lang="en-CA" dirty="0">
                <a:solidFill>
                  <a:schemeClr val="bg2">
                    <a:lumMod val="75000"/>
                  </a:schemeClr>
                </a:solidFill>
              </a:endParaRPr>
            </a:p>
          </p:txBody>
        </p:sp>
      </p:grpSp>
      <p:sp>
        <p:nvSpPr>
          <p:cNvPr id="217" name="Rectangle 216">
            <a:extLst>
              <a:ext uri="{FF2B5EF4-FFF2-40B4-BE49-F238E27FC236}">
                <a16:creationId xmlns:a16="http://schemas.microsoft.com/office/drawing/2014/main" id="{41A3B013-EF3F-A39F-67EF-FF4B3B8DCE20}"/>
              </a:ext>
            </a:extLst>
          </p:cNvPr>
          <p:cNvSpPr/>
          <p:nvPr/>
        </p:nvSpPr>
        <p:spPr>
          <a:xfrm>
            <a:off x="6615438" y="5454502"/>
            <a:ext cx="4343763" cy="400963"/>
          </a:xfrm>
          <a:prstGeom prst="rect">
            <a:avLst/>
          </a:prstGeom>
          <a:noFill/>
          <a:ln w="285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sp>
        <p:nvSpPr>
          <p:cNvPr id="218" name="Rectangle 217">
            <a:extLst>
              <a:ext uri="{FF2B5EF4-FFF2-40B4-BE49-F238E27FC236}">
                <a16:creationId xmlns:a16="http://schemas.microsoft.com/office/drawing/2014/main" id="{6784FA36-BF29-5502-C608-B87EB0C6D90D}"/>
              </a:ext>
            </a:extLst>
          </p:cNvPr>
          <p:cNvSpPr/>
          <p:nvPr/>
        </p:nvSpPr>
        <p:spPr>
          <a:xfrm>
            <a:off x="9945059" y="991737"/>
            <a:ext cx="975257" cy="381479"/>
          </a:xfrm>
          <a:prstGeom prst="rect">
            <a:avLst/>
          </a:prstGeom>
          <a:noFill/>
          <a:ln w="285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grpSp>
        <p:nvGrpSpPr>
          <p:cNvPr id="5" name="Group 4">
            <a:extLst>
              <a:ext uri="{FF2B5EF4-FFF2-40B4-BE49-F238E27FC236}">
                <a16:creationId xmlns:a16="http://schemas.microsoft.com/office/drawing/2014/main" id="{100F1141-C1BD-42B8-8F81-9B6EDE983CD6}"/>
              </a:ext>
            </a:extLst>
          </p:cNvPr>
          <p:cNvGrpSpPr/>
          <p:nvPr/>
        </p:nvGrpSpPr>
        <p:grpSpPr>
          <a:xfrm>
            <a:off x="9812674" y="1090440"/>
            <a:ext cx="1309284" cy="4669391"/>
            <a:chOff x="6440302" y="1090440"/>
            <a:chExt cx="1309284" cy="4669391"/>
          </a:xfrm>
          <a:solidFill>
            <a:schemeClr val="bg2">
              <a:lumMod val="90000"/>
            </a:schemeClr>
          </a:solidFill>
        </p:grpSpPr>
        <p:sp>
          <p:nvSpPr>
            <p:cNvPr id="6" name="Rectangle: Rounded Corners 5">
              <a:extLst>
                <a:ext uri="{FF2B5EF4-FFF2-40B4-BE49-F238E27FC236}">
                  <a16:creationId xmlns:a16="http://schemas.microsoft.com/office/drawing/2014/main" id="{98B89CEF-EEC7-AE91-855E-7D2898A1D85A}"/>
                </a:ext>
              </a:extLst>
            </p:cNvPr>
            <p:cNvSpPr>
              <a:spLocks noChangeAspect="1"/>
            </p:cNvSpPr>
            <p:nvPr/>
          </p:nvSpPr>
          <p:spPr>
            <a:xfrm>
              <a:off x="6787780" y="5514179"/>
              <a:ext cx="606601" cy="245652"/>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dirty="0">
                  <a:solidFill>
                    <a:schemeClr val="bg2">
                      <a:lumMod val="75000"/>
                    </a:schemeClr>
                  </a:solidFill>
                  <a:latin typeface="+mn-lt"/>
                  <a:ea typeface="+mn-ea"/>
                  <a:cs typeface="+mn-cs"/>
                </a:rPr>
                <a:t>Token 2</a:t>
              </a:r>
              <a:endParaRPr lang="en-CA" sz="1200" dirty="0">
                <a:solidFill>
                  <a:schemeClr val="bg2">
                    <a:lumMod val="75000"/>
                  </a:schemeClr>
                </a:solidFill>
              </a:endParaRPr>
            </a:p>
          </p:txBody>
        </p:sp>
        <p:sp>
          <p:nvSpPr>
            <p:cNvPr id="7" name="Rectangle: Rounded Corners 6">
              <a:extLst>
                <a:ext uri="{FF2B5EF4-FFF2-40B4-BE49-F238E27FC236}">
                  <a16:creationId xmlns:a16="http://schemas.microsoft.com/office/drawing/2014/main" id="{927639ED-0C0F-9C0B-0CE4-3B58C3A7CEC3}"/>
                </a:ext>
              </a:extLst>
            </p:cNvPr>
            <p:cNvSpPr>
              <a:spLocks noChangeAspect="1"/>
            </p:cNvSpPr>
            <p:nvPr/>
          </p:nvSpPr>
          <p:spPr>
            <a:xfrm>
              <a:off x="6711425" y="5197551"/>
              <a:ext cx="767040" cy="195557"/>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bg2">
                      <a:lumMod val="75000"/>
                    </a:schemeClr>
                  </a:solidFill>
                  <a:latin typeface="+mn-lt"/>
                  <a:ea typeface="+mn-ea"/>
                  <a:cs typeface="+mn-cs"/>
                </a:rPr>
                <a:t>Embedding</a:t>
              </a:r>
              <a:endParaRPr lang="en-CA" sz="1200">
                <a:solidFill>
                  <a:schemeClr val="bg2">
                    <a:lumMod val="75000"/>
                  </a:schemeClr>
                </a:solidFill>
              </a:endParaRPr>
            </a:p>
          </p:txBody>
        </p:sp>
        <p:sp>
          <p:nvSpPr>
            <p:cNvPr id="8" name="Rectangle: Rounded Corners 7">
              <a:extLst>
                <a:ext uri="{FF2B5EF4-FFF2-40B4-BE49-F238E27FC236}">
                  <a16:creationId xmlns:a16="http://schemas.microsoft.com/office/drawing/2014/main" id="{691B44FD-711A-C9CD-CC3F-82FE1D5A1D25}"/>
                </a:ext>
              </a:extLst>
            </p:cNvPr>
            <p:cNvSpPr>
              <a:spLocks noChangeAspect="1"/>
            </p:cNvSpPr>
            <p:nvPr/>
          </p:nvSpPr>
          <p:spPr>
            <a:xfrm>
              <a:off x="6776552" y="1459519"/>
              <a:ext cx="593344" cy="239846"/>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chemeClr val="bg2">
                      <a:lumMod val="75000"/>
                    </a:schemeClr>
                  </a:solidFill>
                  <a:latin typeface="+mn-lt"/>
                  <a:ea typeface="+mn-ea"/>
                  <a:cs typeface="+mn-cs"/>
                </a:rPr>
                <a:t>Output</a:t>
              </a:r>
              <a:endParaRPr lang="en-CA" sz="1200" dirty="0">
                <a:solidFill>
                  <a:schemeClr val="bg2">
                    <a:lumMod val="75000"/>
                  </a:schemeClr>
                </a:solidFill>
              </a:endParaRPr>
            </a:p>
          </p:txBody>
        </p:sp>
        <p:cxnSp>
          <p:nvCxnSpPr>
            <p:cNvPr id="9" name="Straight Arrow Connector 8">
              <a:extLst>
                <a:ext uri="{FF2B5EF4-FFF2-40B4-BE49-F238E27FC236}">
                  <a16:creationId xmlns:a16="http://schemas.microsoft.com/office/drawing/2014/main" id="{FEF99B41-6836-FE0F-49A9-F40709455F64}"/>
                </a:ext>
              </a:extLst>
            </p:cNvPr>
            <p:cNvCxnSpPr>
              <a:cxnSpLocks noChangeAspect="1"/>
              <a:stCxn id="6" idx="0"/>
              <a:endCxn id="7" idx="2"/>
            </p:cNvCxnSpPr>
            <p:nvPr/>
          </p:nvCxnSpPr>
          <p:spPr>
            <a:xfrm flipV="1">
              <a:off x="7091080" y="5393109"/>
              <a:ext cx="3865" cy="121071"/>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2EAFF8A7-B276-BC7F-6BCE-7D76BAF43880}"/>
                </a:ext>
              </a:extLst>
            </p:cNvPr>
            <p:cNvSpPr>
              <a:spLocks noChangeAspect="1"/>
            </p:cNvSpPr>
            <p:nvPr/>
          </p:nvSpPr>
          <p:spPr>
            <a:xfrm>
              <a:off x="6776749" y="1090440"/>
              <a:ext cx="574309" cy="232151"/>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dirty="0">
                  <a:solidFill>
                    <a:schemeClr val="bg2">
                      <a:lumMod val="75000"/>
                    </a:schemeClr>
                  </a:solidFill>
                  <a:latin typeface="+mn-lt"/>
                  <a:ea typeface="+mn-ea"/>
                  <a:cs typeface="+mn-cs"/>
                </a:rPr>
                <a:t>Token 3</a:t>
              </a:r>
              <a:endParaRPr lang="en-CA" sz="1200" dirty="0">
                <a:solidFill>
                  <a:schemeClr val="bg2">
                    <a:lumMod val="75000"/>
                  </a:schemeClr>
                </a:solidFill>
              </a:endParaRPr>
            </a:p>
          </p:txBody>
        </p:sp>
        <p:cxnSp>
          <p:nvCxnSpPr>
            <p:cNvPr id="11" name="Straight Arrow Connector 10">
              <a:extLst>
                <a:ext uri="{FF2B5EF4-FFF2-40B4-BE49-F238E27FC236}">
                  <a16:creationId xmlns:a16="http://schemas.microsoft.com/office/drawing/2014/main" id="{1CD105FC-CBE5-EC17-CC40-140BA08A1128}"/>
                </a:ext>
              </a:extLst>
            </p:cNvPr>
            <p:cNvCxnSpPr>
              <a:cxnSpLocks noChangeAspect="1"/>
              <a:stCxn id="8" idx="0"/>
              <a:endCxn id="10" idx="2"/>
            </p:cNvCxnSpPr>
            <p:nvPr/>
          </p:nvCxnSpPr>
          <p:spPr>
            <a:xfrm flipH="1" flipV="1">
              <a:off x="7063904" y="1322591"/>
              <a:ext cx="9320" cy="136928"/>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12" name="Plus Sign 11">
              <a:extLst>
                <a:ext uri="{FF2B5EF4-FFF2-40B4-BE49-F238E27FC236}">
                  <a16:creationId xmlns:a16="http://schemas.microsoft.com/office/drawing/2014/main" id="{23258698-C3B9-1DBD-A790-093C780A549A}"/>
                </a:ext>
              </a:extLst>
            </p:cNvPr>
            <p:cNvSpPr/>
            <p:nvPr/>
          </p:nvSpPr>
          <p:spPr>
            <a:xfrm>
              <a:off x="7028363" y="1774942"/>
              <a:ext cx="93333" cy="120292"/>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13" name="Straight Arrow Connector 12">
              <a:extLst>
                <a:ext uri="{FF2B5EF4-FFF2-40B4-BE49-F238E27FC236}">
                  <a16:creationId xmlns:a16="http://schemas.microsoft.com/office/drawing/2014/main" id="{0DBBBFFC-753C-38CF-54BF-E0A3960E16C8}"/>
                </a:ext>
              </a:extLst>
            </p:cNvPr>
            <p:cNvCxnSpPr>
              <a:cxnSpLocks noChangeAspect="1"/>
              <a:stCxn id="12" idx="3"/>
              <a:endCxn id="8" idx="2"/>
            </p:cNvCxnSpPr>
            <p:nvPr/>
          </p:nvCxnSpPr>
          <p:spPr>
            <a:xfrm flipH="1" flipV="1">
              <a:off x="7073224" y="1699365"/>
              <a:ext cx="1806" cy="9152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7C43675-AA40-6693-1FE6-C35F53A7A48A}"/>
                </a:ext>
              </a:extLst>
            </p:cNvPr>
            <p:cNvSpPr txBox="1"/>
            <p:nvPr/>
          </p:nvSpPr>
          <p:spPr>
            <a:xfrm>
              <a:off x="6932541" y="2637097"/>
              <a:ext cx="662020" cy="425053"/>
            </a:xfrm>
            <a:prstGeom prst="rect">
              <a:avLst/>
            </a:prstGeom>
            <a:noFill/>
          </p:spPr>
          <p:txBody>
            <a:bodyPr wrap="square" rtlCol="0">
              <a:spAutoFit/>
            </a:bodyPr>
            <a:lstStyle/>
            <a:p>
              <a:pPr defTabSz="549189">
                <a:spcAft>
                  <a:spcPts val="462"/>
                </a:spcAft>
              </a:pPr>
              <a:r>
                <a:rPr lang="en-US" sz="2162" kern="1200" dirty="0">
                  <a:solidFill>
                    <a:schemeClr val="bg2">
                      <a:lumMod val="75000"/>
                    </a:schemeClr>
                  </a:solidFill>
                  <a:latin typeface="+mn-lt"/>
                  <a:ea typeface="+mn-ea"/>
                  <a:cs typeface="+mn-cs"/>
                </a:rPr>
                <a:t>…</a:t>
              </a:r>
              <a:endParaRPr lang="en-CA" sz="1000" dirty="0">
                <a:solidFill>
                  <a:schemeClr val="bg2">
                    <a:lumMod val="75000"/>
                  </a:schemeClr>
                </a:solidFill>
              </a:endParaRPr>
            </a:p>
          </p:txBody>
        </p:sp>
        <p:cxnSp>
          <p:nvCxnSpPr>
            <p:cNvPr id="16" name="Straight Arrow Connector 15">
              <a:extLst>
                <a:ext uri="{FF2B5EF4-FFF2-40B4-BE49-F238E27FC236}">
                  <a16:creationId xmlns:a16="http://schemas.microsoft.com/office/drawing/2014/main" id="{4872E411-41A6-4E7E-1BAE-61E0B5C5A580}"/>
                </a:ext>
              </a:extLst>
            </p:cNvPr>
            <p:cNvCxnSpPr>
              <a:cxnSpLocks/>
              <a:stCxn id="7" idx="0"/>
              <a:endCxn id="20" idx="1"/>
            </p:cNvCxnSpPr>
            <p:nvPr/>
          </p:nvCxnSpPr>
          <p:spPr>
            <a:xfrm flipH="1" flipV="1">
              <a:off x="7091920" y="4712118"/>
              <a:ext cx="3025" cy="48543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9C61E12-7B74-EBFD-8F6C-80A293E5F814}"/>
                </a:ext>
              </a:extLst>
            </p:cNvPr>
            <p:cNvCxnSpPr>
              <a:cxnSpLocks/>
              <a:stCxn id="7" idx="0"/>
            </p:cNvCxnSpPr>
            <p:nvPr/>
          </p:nvCxnSpPr>
          <p:spPr>
            <a:xfrm rot="16200000" flipV="1">
              <a:off x="6771753" y="4874359"/>
              <a:ext cx="172267" cy="474117"/>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6AE8094A-4E64-5998-412D-A42816C5B5FE}"/>
                </a:ext>
              </a:extLst>
            </p:cNvPr>
            <p:cNvCxnSpPr>
              <a:cxnSpLocks/>
              <a:endCxn id="19" idx="1"/>
            </p:cNvCxnSpPr>
            <p:nvPr/>
          </p:nvCxnSpPr>
          <p:spPr>
            <a:xfrm rot="5400000" flipH="1" flipV="1">
              <a:off x="6784248" y="4011066"/>
              <a:ext cx="144306" cy="464513"/>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19" name="Plus Sign 18">
              <a:extLst>
                <a:ext uri="{FF2B5EF4-FFF2-40B4-BE49-F238E27FC236}">
                  <a16:creationId xmlns:a16="http://schemas.microsoft.com/office/drawing/2014/main" id="{61CABCDD-F649-C32C-59D6-1D0B890BCF65}"/>
                </a:ext>
              </a:extLst>
            </p:cNvPr>
            <p:cNvSpPr/>
            <p:nvPr/>
          </p:nvSpPr>
          <p:spPr>
            <a:xfrm>
              <a:off x="7051205" y="4096967"/>
              <a:ext cx="74904" cy="85541"/>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sp>
          <p:nvSpPr>
            <p:cNvPr id="20" name="Plus Sign 19">
              <a:extLst>
                <a:ext uri="{FF2B5EF4-FFF2-40B4-BE49-F238E27FC236}">
                  <a16:creationId xmlns:a16="http://schemas.microsoft.com/office/drawing/2014/main" id="{76E80203-C977-22E9-6BF4-D17F1C10337D}"/>
                </a:ext>
              </a:extLst>
            </p:cNvPr>
            <p:cNvSpPr/>
            <p:nvPr/>
          </p:nvSpPr>
          <p:spPr>
            <a:xfrm>
              <a:off x="7054468" y="4637916"/>
              <a:ext cx="74904" cy="85541"/>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21" name="Connector: Elbow 20">
              <a:extLst>
                <a:ext uri="{FF2B5EF4-FFF2-40B4-BE49-F238E27FC236}">
                  <a16:creationId xmlns:a16="http://schemas.microsoft.com/office/drawing/2014/main" id="{ADD4F3D8-1FE9-753E-1EDD-F157E87AFB40}"/>
                </a:ext>
              </a:extLst>
            </p:cNvPr>
            <p:cNvCxnSpPr>
              <a:cxnSpLocks/>
              <a:endCxn id="20" idx="1"/>
            </p:cNvCxnSpPr>
            <p:nvPr/>
          </p:nvCxnSpPr>
          <p:spPr>
            <a:xfrm rot="5400000" flipH="1" flipV="1">
              <a:off x="6798548" y="4534399"/>
              <a:ext cx="115653" cy="471092"/>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E3A6885-94F5-4FB7-758E-F90A9BEC6724}"/>
                </a:ext>
              </a:extLst>
            </p:cNvPr>
            <p:cNvCxnSpPr>
              <a:cxnSpLocks/>
              <a:stCxn id="20" idx="3"/>
              <a:endCxn id="19" idx="1"/>
            </p:cNvCxnSpPr>
            <p:nvPr/>
          </p:nvCxnSpPr>
          <p:spPr>
            <a:xfrm flipH="1" flipV="1">
              <a:off x="7088657" y="4171169"/>
              <a:ext cx="3263" cy="478085"/>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207E0D1-575D-2E40-8521-27385CE0C7B9}"/>
                </a:ext>
              </a:extLst>
            </p:cNvPr>
            <p:cNvCxnSpPr>
              <a:cxnSpLocks/>
              <a:stCxn id="20" idx="3"/>
            </p:cNvCxnSpPr>
            <p:nvPr/>
          </p:nvCxnSpPr>
          <p:spPr>
            <a:xfrm rot="16200000" flipV="1">
              <a:off x="6791074" y="4348408"/>
              <a:ext cx="133917" cy="467776"/>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7565E2E-599E-7B40-946B-AE85CD848247}"/>
                </a:ext>
              </a:extLst>
            </p:cNvPr>
            <p:cNvCxnSpPr>
              <a:cxnSpLocks/>
              <a:stCxn id="19" idx="3"/>
            </p:cNvCxnSpPr>
            <p:nvPr/>
          </p:nvCxnSpPr>
          <p:spPr>
            <a:xfrm rot="16200000" flipV="1">
              <a:off x="6769301" y="3788949"/>
              <a:ext cx="165496" cy="473217"/>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203E271-88C6-E5B8-DE9D-1F2F7AEEFF27}"/>
                </a:ext>
              </a:extLst>
            </p:cNvPr>
            <p:cNvCxnSpPr>
              <a:cxnSpLocks/>
              <a:endCxn id="33" idx="1"/>
            </p:cNvCxnSpPr>
            <p:nvPr/>
          </p:nvCxnSpPr>
          <p:spPr>
            <a:xfrm rot="5400000" flipH="1" flipV="1">
              <a:off x="6786270" y="2928192"/>
              <a:ext cx="137295" cy="47232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26" name="Plus Sign 25">
              <a:extLst>
                <a:ext uri="{FF2B5EF4-FFF2-40B4-BE49-F238E27FC236}">
                  <a16:creationId xmlns:a16="http://schemas.microsoft.com/office/drawing/2014/main" id="{ABBF3413-6E90-6F45-E4C1-B9E7F05F15D6}"/>
                </a:ext>
              </a:extLst>
            </p:cNvPr>
            <p:cNvSpPr/>
            <p:nvPr/>
          </p:nvSpPr>
          <p:spPr>
            <a:xfrm>
              <a:off x="7049080" y="3555442"/>
              <a:ext cx="74904" cy="85541"/>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27" name="Connector: Elbow 26">
              <a:extLst>
                <a:ext uri="{FF2B5EF4-FFF2-40B4-BE49-F238E27FC236}">
                  <a16:creationId xmlns:a16="http://schemas.microsoft.com/office/drawing/2014/main" id="{96A7D7F1-A3F0-DF20-5A4B-B631E65BEF04}"/>
                </a:ext>
              </a:extLst>
            </p:cNvPr>
            <p:cNvCxnSpPr>
              <a:cxnSpLocks/>
              <a:endCxn id="26" idx="1"/>
            </p:cNvCxnSpPr>
            <p:nvPr/>
          </p:nvCxnSpPr>
          <p:spPr>
            <a:xfrm rot="5400000" flipH="1" flipV="1">
              <a:off x="6793159" y="3451925"/>
              <a:ext cx="115653" cy="471092"/>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BC050A-2EE8-11B8-840F-F84D851C1957}"/>
                </a:ext>
              </a:extLst>
            </p:cNvPr>
            <p:cNvCxnSpPr>
              <a:cxnSpLocks/>
              <a:stCxn id="26" idx="3"/>
              <a:endCxn id="33" idx="1"/>
            </p:cNvCxnSpPr>
            <p:nvPr/>
          </p:nvCxnSpPr>
          <p:spPr>
            <a:xfrm flipV="1">
              <a:off x="7086532" y="3095706"/>
              <a:ext cx="4548" cy="471074"/>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B31A21A-0596-4603-4ECC-CC826BFC2B36}"/>
                </a:ext>
              </a:extLst>
            </p:cNvPr>
            <p:cNvCxnSpPr>
              <a:cxnSpLocks/>
              <a:stCxn id="26" idx="3"/>
            </p:cNvCxnSpPr>
            <p:nvPr/>
          </p:nvCxnSpPr>
          <p:spPr>
            <a:xfrm rot="16200000" flipV="1">
              <a:off x="6785685" y="3265934"/>
              <a:ext cx="133917" cy="467776"/>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7E81DCD-7699-0BA4-6965-204C79218DAB}"/>
                </a:ext>
              </a:extLst>
            </p:cNvPr>
            <p:cNvCxnSpPr>
              <a:cxnSpLocks/>
              <a:stCxn id="19" idx="3"/>
              <a:endCxn id="26" idx="1"/>
            </p:cNvCxnSpPr>
            <p:nvPr/>
          </p:nvCxnSpPr>
          <p:spPr>
            <a:xfrm flipH="1" flipV="1">
              <a:off x="7086532" y="3629644"/>
              <a:ext cx="2125" cy="478661"/>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3" name="Plus Sign 32">
              <a:extLst>
                <a:ext uri="{FF2B5EF4-FFF2-40B4-BE49-F238E27FC236}">
                  <a16:creationId xmlns:a16="http://schemas.microsoft.com/office/drawing/2014/main" id="{047C222D-5077-23E6-4F15-C55004DD1D83}"/>
                </a:ext>
              </a:extLst>
            </p:cNvPr>
            <p:cNvSpPr/>
            <p:nvPr/>
          </p:nvSpPr>
          <p:spPr>
            <a:xfrm>
              <a:off x="7053628" y="3021504"/>
              <a:ext cx="74904" cy="85541"/>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sp>
          <p:nvSpPr>
            <p:cNvPr id="34" name="Plus Sign 33">
              <a:extLst>
                <a:ext uri="{FF2B5EF4-FFF2-40B4-BE49-F238E27FC236}">
                  <a16:creationId xmlns:a16="http://schemas.microsoft.com/office/drawing/2014/main" id="{2D30EFE8-6C86-859F-74F1-7D1604388E4F}"/>
                </a:ext>
              </a:extLst>
            </p:cNvPr>
            <p:cNvSpPr/>
            <p:nvPr/>
          </p:nvSpPr>
          <p:spPr>
            <a:xfrm>
              <a:off x="7049080" y="2309165"/>
              <a:ext cx="74904" cy="85541"/>
            </a:xfrm>
            <a:prstGeom prst="mathPlus">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2">
                    <a:lumMod val="75000"/>
                  </a:schemeClr>
                </a:solidFill>
              </a:endParaRPr>
            </a:p>
          </p:txBody>
        </p:sp>
        <p:cxnSp>
          <p:nvCxnSpPr>
            <p:cNvPr id="35" name="Connector: Elbow 34">
              <a:extLst>
                <a:ext uri="{FF2B5EF4-FFF2-40B4-BE49-F238E27FC236}">
                  <a16:creationId xmlns:a16="http://schemas.microsoft.com/office/drawing/2014/main" id="{CDADCEBC-51F1-94F0-F122-32710879D1F8}"/>
                </a:ext>
              </a:extLst>
            </p:cNvPr>
            <p:cNvCxnSpPr>
              <a:cxnSpLocks/>
              <a:endCxn id="34" idx="1"/>
            </p:cNvCxnSpPr>
            <p:nvPr/>
          </p:nvCxnSpPr>
          <p:spPr>
            <a:xfrm rot="5400000" flipH="1" flipV="1">
              <a:off x="6793159" y="2205648"/>
              <a:ext cx="115653" cy="471092"/>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4A32C1AB-1E4C-59BE-1F4F-C48142C385FF}"/>
                </a:ext>
              </a:extLst>
            </p:cNvPr>
            <p:cNvCxnSpPr>
              <a:cxnSpLocks/>
              <a:stCxn id="34" idx="3"/>
            </p:cNvCxnSpPr>
            <p:nvPr/>
          </p:nvCxnSpPr>
          <p:spPr>
            <a:xfrm rot="16200000" flipV="1">
              <a:off x="6785685" y="2019657"/>
              <a:ext cx="133917" cy="467776"/>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3FBDB526-D1F1-4D1E-5E05-3991BAC87DC9}"/>
                </a:ext>
              </a:extLst>
            </p:cNvPr>
            <p:cNvCxnSpPr>
              <a:cxnSpLocks/>
            </p:cNvCxnSpPr>
            <p:nvPr/>
          </p:nvCxnSpPr>
          <p:spPr>
            <a:xfrm rot="16200000" flipV="1">
              <a:off x="6778107" y="2533866"/>
              <a:ext cx="140569" cy="465903"/>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AA958092-2A72-E35C-B4A0-14532BCE5A7A}"/>
                </a:ext>
              </a:extLst>
            </p:cNvPr>
            <p:cNvCxnSpPr>
              <a:cxnSpLocks/>
              <a:endCxn id="12" idx="1"/>
            </p:cNvCxnSpPr>
            <p:nvPr/>
          </p:nvCxnSpPr>
          <p:spPr>
            <a:xfrm rot="5400000" flipH="1" flipV="1">
              <a:off x="6793175" y="1704870"/>
              <a:ext cx="107434" cy="456274"/>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BD98149-3227-1D7C-0966-0AF6FFD0DCC5}"/>
                </a:ext>
              </a:extLst>
            </p:cNvPr>
            <p:cNvCxnSpPr>
              <a:cxnSpLocks/>
              <a:stCxn id="34" idx="3"/>
              <a:endCxn id="12" idx="1"/>
            </p:cNvCxnSpPr>
            <p:nvPr/>
          </p:nvCxnSpPr>
          <p:spPr>
            <a:xfrm flipH="1" flipV="1">
              <a:off x="7075030" y="1879290"/>
              <a:ext cx="11502" cy="44121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3334784-2A99-027D-6090-2A1370B31328}"/>
                </a:ext>
              </a:extLst>
            </p:cNvPr>
            <p:cNvCxnSpPr>
              <a:cxnSpLocks/>
              <a:endCxn id="34" idx="1"/>
            </p:cNvCxnSpPr>
            <p:nvPr/>
          </p:nvCxnSpPr>
          <p:spPr>
            <a:xfrm flipV="1">
              <a:off x="7081343" y="2383367"/>
              <a:ext cx="5189" cy="453735"/>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43E21BDF-EDA8-6A07-C7F7-23FFDA4A730F}"/>
                </a:ext>
              </a:extLst>
            </p:cNvPr>
            <p:cNvSpPr/>
            <p:nvPr/>
          </p:nvSpPr>
          <p:spPr>
            <a:xfrm>
              <a:off x="6440303" y="1829332"/>
              <a:ext cx="1309283" cy="1030347"/>
            </a:xfrm>
            <a:prstGeom prst="roundRect">
              <a:avLst/>
            </a:prstGeom>
            <a:grp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schemeClr>
                  </a:solidFill>
                </a:rPr>
                <a:t>Decoder</a:t>
              </a:r>
              <a:endParaRPr lang="en-CA" dirty="0">
                <a:solidFill>
                  <a:schemeClr val="bg2">
                    <a:lumMod val="75000"/>
                  </a:schemeClr>
                </a:solidFill>
              </a:endParaRPr>
            </a:p>
          </p:txBody>
        </p:sp>
        <p:sp>
          <p:nvSpPr>
            <p:cNvPr id="43" name="Rectangle: Rounded Corners 42">
              <a:extLst>
                <a:ext uri="{FF2B5EF4-FFF2-40B4-BE49-F238E27FC236}">
                  <a16:creationId xmlns:a16="http://schemas.microsoft.com/office/drawing/2014/main" id="{A4281662-681D-F849-5805-7397075A602C}"/>
                </a:ext>
              </a:extLst>
            </p:cNvPr>
            <p:cNvSpPr/>
            <p:nvPr/>
          </p:nvSpPr>
          <p:spPr>
            <a:xfrm>
              <a:off x="6440303" y="2998798"/>
              <a:ext cx="1309283" cy="1044881"/>
            </a:xfrm>
            <a:prstGeom prst="roundRect">
              <a:avLst/>
            </a:prstGeom>
            <a:grp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schemeClr>
                  </a:solidFill>
                </a:rPr>
                <a:t>Decoder</a:t>
              </a:r>
              <a:endParaRPr lang="en-CA" dirty="0">
                <a:solidFill>
                  <a:schemeClr val="bg2">
                    <a:lumMod val="75000"/>
                  </a:schemeClr>
                </a:solidFill>
              </a:endParaRPr>
            </a:p>
          </p:txBody>
        </p:sp>
        <p:sp>
          <p:nvSpPr>
            <p:cNvPr id="44" name="Rectangle: Rounded Corners 43">
              <a:extLst>
                <a:ext uri="{FF2B5EF4-FFF2-40B4-BE49-F238E27FC236}">
                  <a16:creationId xmlns:a16="http://schemas.microsoft.com/office/drawing/2014/main" id="{E4F9BEEB-57F1-C54D-A73C-A76995336D4C}"/>
                </a:ext>
              </a:extLst>
            </p:cNvPr>
            <p:cNvSpPr/>
            <p:nvPr/>
          </p:nvSpPr>
          <p:spPr>
            <a:xfrm>
              <a:off x="6440302" y="4087820"/>
              <a:ext cx="1309283" cy="1044881"/>
            </a:xfrm>
            <a:prstGeom prst="roundRect">
              <a:avLst/>
            </a:prstGeom>
            <a:grp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schemeClr>
                  </a:solidFill>
                </a:rPr>
                <a:t>Decoder</a:t>
              </a:r>
              <a:endParaRPr lang="en-CA" dirty="0">
                <a:solidFill>
                  <a:schemeClr val="bg2">
                    <a:lumMod val="75000"/>
                  </a:schemeClr>
                </a:solidFill>
              </a:endParaRPr>
            </a:p>
          </p:txBody>
        </p:sp>
      </p:grpSp>
      <p:sp>
        <p:nvSpPr>
          <p:cNvPr id="45" name="TextBox 44">
            <a:extLst>
              <a:ext uri="{FF2B5EF4-FFF2-40B4-BE49-F238E27FC236}">
                <a16:creationId xmlns:a16="http://schemas.microsoft.com/office/drawing/2014/main" id="{3ED0E091-6429-3736-AC94-09E383178877}"/>
              </a:ext>
            </a:extLst>
          </p:cNvPr>
          <p:cNvSpPr txBox="1"/>
          <p:nvPr/>
        </p:nvSpPr>
        <p:spPr>
          <a:xfrm>
            <a:off x="6757668" y="5810684"/>
            <a:ext cx="636713" cy="369332"/>
          </a:xfrm>
          <a:prstGeom prst="rect">
            <a:avLst/>
          </a:prstGeom>
          <a:noFill/>
        </p:spPr>
        <p:txBody>
          <a:bodyPr wrap="none" rtlCol="0">
            <a:spAutoFit/>
          </a:bodyPr>
          <a:lstStyle/>
          <a:p>
            <a:r>
              <a:rPr lang="en-US" dirty="0">
                <a:solidFill>
                  <a:schemeClr val="bg2">
                    <a:lumMod val="75000"/>
                  </a:schemeClr>
                </a:solidFill>
              </a:rPr>
              <a:t>Alice</a:t>
            </a:r>
            <a:endParaRPr lang="en-CA" dirty="0">
              <a:solidFill>
                <a:schemeClr val="bg2">
                  <a:lumMod val="75000"/>
                </a:schemeClr>
              </a:solidFill>
            </a:endParaRPr>
          </a:p>
        </p:txBody>
      </p:sp>
      <p:sp>
        <p:nvSpPr>
          <p:cNvPr id="46" name="TextBox 45">
            <a:extLst>
              <a:ext uri="{FF2B5EF4-FFF2-40B4-BE49-F238E27FC236}">
                <a16:creationId xmlns:a16="http://schemas.microsoft.com/office/drawing/2014/main" id="{FFB0DB29-7297-48D7-510D-AD0759B2121E}"/>
              </a:ext>
            </a:extLst>
          </p:cNvPr>
          <p:cNvSpPr txBox="1"/>
          <p:nvPr/>
        </p:nvSpPr>
        <p:spPr>
          <a:xfrm>
            <a:off x="6694334" y="658068"/>
            <a:ext cx="796115" cy="369332"/>
          </a:xfrm>
          <a:prstGeom prst="rect">
            <a:avLst/>
          </a:prstGeom>
          <a:noFill/>
        </p:spPr>
        <p:txBody>
          <a:bodyPr wrap="none" rtlCol="0">
            <a:spAutoFit/>
          </a:bodyPr>
          <a:lstStyle/>
          <a:p>
            <a:r>
              <a:rPr lang="en-US" dirty="0">
                <a:solidFill>
                  <a:schemeClr val="bg2">
                    <a:lumMod val="75000"/>
                  </a:schemeClr>
                </a:solidFill>
              </a:rPr>
              <a:t>visited</a:t>
            </a:r>
            <a:endParaRPr lang="en-CA" dirty="0">
              <a:solidFill>
                <a:schemeClr val="bg2">
                  <a:lumMod val="75000"/>
                </a:schemeClr>
              </a:solidFill>
            </a:endParaRPr>
          </a:p>
        </p:txBody>
      </p:sp>
      <p:sp>
        <p:nvSpPr>
          <p:cNvPr id="47" name="TextBox 46">
            <a:extLst>
              <a:ext uri="{FF2B5EF4-FFF2-40B4-BE49-F238E27FC236}">
                <a16:creationId xmlns:a16="http://schemas.microsoft.com/office/drawing/2014/main" id="{9A4475F8-3983-C9A6-B64B-CB49253BEDE5}"/>
              </a:ext>
            </a:extLst>
          </p:cNvPr>
          <p:cNvSpPr txBox="1"/>
          <p:nvPr/>
        </p:nvSpPr>
        <p:spPr>
          <a:xfrm>
            <a:off x="8367115" y="5811995"/>
            <a:ext cx="796115" cy="369332"/>
          </a:xfrm>
          <a:prstGeom prst="rect">
            <a:avLst/>
          </a:prstGeom>
          <a:noFill/>
        </p:spPr>
        <p:txBody>
          <a:bodyPr wrap="none" rtlCol="0">
            <a:spAutoFit/>
          </a:bodyPr>
          <a:lstStyle/>
          <a:p>
            <a:r>
              <a:rPr lang="en-US" dirty="0">
                <a:solidFill>
                  <a:schemeClr val="bg2">
                    <a:lumMod val="75000"/>
                  </a:schemeClr>
                </a:solidFill>
              </a:rPr>
              <a:t>visited</a:t>
            </a:r>
            <a:endParaRPr lang="en-CA" dirty="0">
              <a:solidFill>
                <a:schemeClr val="bg2">
                  <a:lumMod val="75000"/>
                </a:schemeClr>
              </a:solidFill>
            </a:endParaRPr>
          </a:p>
        </p:txBody>
      </p:sp>
      <p:sp>
        <p:nvSpPr>
          <p:cNvPr id="48" name="TextBox 47">
            <a:extLst>
              <a:ext uri="{FF2B5EF4-FFF2-40B4-BE49-F238E27FC236}">
                <a16:creationId xmlns:a16="http://schemas.microsoft.com/office/drawing/2014/main" id="{81A5F778-2A5A-70FF-57A6-1DA03288F686}"/>
              </a:ext>
            </a:extLst>
          </p:cNvPr>
          <p:cNvSpPr txBox="1"/>
          <p:nvPr/>
        </p:nvSpPr>
        <p:spPr>
          <a:xfrm>
            <a:off x="8484044" y="646437"/>
            <a:ext cx="498855" cy="369332"/>
          </a:xfrm>
          <a:prstGeom prst="rect">
            <a:avLst/>
          </a:prstGeom>
          <a:noFill/>
        </p:spPr>
        <p:txBody>
          <a:bodyPr wrap="none" rtlCol="0">
            <a:spAutoFit/>
          </a:bodyPr>
          <a:lstStyle/>
          <a:p>
            <a:r>
              <a:rPr lang="en-US" dirty="0">
                <a:solidFill>
                  <a:schemeClr val="bg2">
                    <a:lumMod val="75000"/>
                  </a:schemeClr>
                </a:solidFill>
              </a:rPr>
              <a:t>the</a:t>
            </a:r>
            <a:endParaRPr lang="en-CA" dirty="0">
              <a:solidFill>
                <a:schemeClr val="bg2">
                  <a:lumMod val="75000"/>
                </a:schemeClr>
              </a:solidFill>
            </a:endParaRPr>
          </a:p>
        </p:txBody>
      </p:sp>
      <p:sp>
        <p:nvSpPr>
          <p:cNvPr id="49" name="TextBox 48">
            <a:extLst>
              <a:ext uri="{FF2B5EF4-FFF2-40B4-BE49-F238E27FC236}">
                <a16:creationId xmlns:a16="http://schemas.microsoft.com/office/drawing/2014/main" id="{B364C000-1FB5-B9CB-7FA5-0EEA6569747F}"/>
              </a:ext>
            </a:extLst>
          </p:cNvPr>
          <p:cNvSpPr txBox="1"/>
          <p:nvPr/>
        </p:nvSpPr>
        <p:spPr>
          <a:xfrm>
            <a:off x="10178759" y="5805147"/>
            <a:ext cx="498855" cy="369332"/>
          </a:xfrm>
          <a:prstGeom prst="rect">
            <a:avLst/>
          </a:prstGeom>
          <a:noFill/>
        </p:spPr>
        <p:txBody>
          <a:bodyPr wrap="none" rtlCol="0">
            <a:spAutoFit/>
          </a:bodyPr>
          <a:lstStyle/>
          <a:p>
            <a:r>
              <a:rPr lang="en-US" dirty="0">
                <a:solidFill>
                  <a:schemeClr val="bg2">
                    <a:lumMod val="75000"/>
                  </a:schemeClr>
                </a:solidFill>
              </a:rPr>
              <a:t>the</a:t>
            </a:r>
            <a:endParaRPr lang="en-CA" dirty="0">
              <a:solidFill>
                <a:schemeClr val="bg2">
                  <a:lumMod val="75000"/>
                </a:schemeClr>
              </a:solidFill>
            </a:endParaRPr>
          </a:p>
        </p:txBody>
      </p:sp>
      <p:sp>
        <p:nvSpPr>
          <p:cNvPr id="50" name="TextBox 49">
            <a:extLst>
              <a:ext uri="{FF2B5EF4-FFF2-40B4-BE49-F238E27FC236}">
                <a16:creationId xmlns:a16="http://schemas.microsoft.com/office/drawing/2014/main" id="{997D3C43-8B72-8F44-68B5-9D98CB646B99}"/>
              </a:ext>
            </a:extLst>
          </p:cNvPr>
          <p:cNvSpPr txBox="1"/>
          <p:nvPr/>
        </p:nvSpPr>
        <p:spPr>
          <a:xfrm>
            <a:off x="10134812" y="654706"/>
            <a:ext cx="643125" cy="369332"/>
          </a:xfrm>
          <a:prstGeom prst="rect">
            <a:avLst/>
          </a:prstGeom>
          <a:noFill/>
        </p:spPr>
        <p:txBody>
          <a:bodyPr wrap="none" rtlCol="0">
            <a:spAutoFit/>
          </a:bodyPr>
          <a:lstStyle/>
          <a:p>
            <a:r>
              <a:rPr lang="en-US" dirty="0">
                <a:solidFill>
                  <a:schemeClr val="bg2">
                    <a:lumMod val="75000"/>
                  </a:schemeClr>
                </a:solidFill>
              </a:rPr>
              <a:t>bank</a:t>
            </a:r>
            <a:endParaRPr lang="en-CA" dirty="0">
              <a:solidFill>
                <a:schemeClr val="bg2">
                  <a:lumMod val="75000"/>
                </a:schemeClr>
              </a:solidFill>
            </a:endParaRPr>
          </a:p>
        </p:txBody>
      </p:sp>
      <p:sp>
        <p:nvSpPr>
          <p:cNvPr id="14" name="TextBox 13">
            <a:extLst>
              <a:ext uri="{FF2B5EF4-FFF2-40B4-BE49-F238E27FC236}">
                <a16:creationId xmlns:a16="http://schemas.microsoft.com/office/drawing/2014/main" id="{0305A250-D96D-ED8D-FD30-062290315223}"/>
              </a:ext>
            </a:extLst>
          </p:cNvPr>
          <p:cNvSpPr txBox="1"/>
          <p:nvPr/>
        </p:nvSpPr>
        <p:spPr>
          <a:xfrm>
            <a:off x="6416200" y="2494712"/>
            <a:ext cx="4726269" cy="1200329"/>
          </a:xfrm>
          <a:prstGeom prst="rect">
            <a:avLst/>
          </a:prstGeom>
          <a:solidFill>
            <a:schemeClr val="bg1"/>
          </a:solid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Continues till end of the sequence</a:t>
            </a:r>
          </a:p>
          <a:p>
            <a:pPr marL="285750" indent="-285750">
              <a:buFont typeface="Arial" panose="020B0604020202020204" pitchFamily="34" charset="0"/>
              <a:buChar char="•"/>
            </a:pPr>
            <a:r>
              <a:rPr lang="en-CA" dirty="0"/>
              <a:t>For all the input sequences</a:t>
            </a: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4747311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FA34B-8DD3-C210-305E-A94194257D2B}"/>
              </a:ext>
            </a:extLst>
          </p:cNvPr>
          <p:cNvSpPr>
            <a:spLocks noGrp="1"/>
          </p:cNvSpPr>
          <p:nvPr>
            <p:ph type="title"/>
          </p:nvPr>
        </p:nvSpPr>
        <p:spPr>
          <a:xfrm>
            <a:off x="572493" y="238539"/>
            <a:ext cx="11018520" cy="1434415"/>
          </a:xfrm>
        </p:spPr>
        <p:txBody>
          <a:bodyPr anchor="b">
            <a:normAutofit/>
          </a:bodyPr>
          <a:lstStyle/>
          <a:p>
            <a:r>
              <a:rPr lang="en-CA" sz="5400"/>
              <a:t>Training</a:t>
            </a:r>
          </a:p>
        </p:txBody>
      </p:sp>
      <p:sp>
        <p:nvSpPr>
          <p:cNvPr id="3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336F7A-909F-90B1-44F6-77484B153BB0}"/>
              </a:ext>
            </a:extLst>
          </p:cNvPr>
          <p:cNvSpPr>
            <a:spLocks noGrp="1"/>
          </p:cNvSpPr>
          <p:nvPr>
            <p:ph idx="1"/>
          </p:nvPr>
        </p:nvSpPr>
        <p:spPr>
          <a:xfrm>
            <a:off x="572493" y="2071316"/>
            <a:ext cx="6713552" cy="4119172"/>
          </a:xfrm>
        </p:spPr>
        <p:txBody>
          <a:bodyPr anchor="t">
            <a:normAutofit/>
          </a:bodyPr>
          <a:lstStyle/>
          <a:p>
            <a:r>
              <a:rPr lang="en-CA" sz="2200" dirty="0"/>
              <a:t>Pretraining </a:t>
            </a:r>
          </a:p>
          <a:p>
            <a:r>
              <a:rPr lang="en-CA" sz="2200" dirty="0"/>
              <a:t>Fine-tuning</a:t>
            </a:r>
          </a:p>
          <a:p>
            <a:pPr marL="0" indent="0">
              <a:buNone/>
            </a:pPr>
            <a:endParaRPr lang="en-CA" sz="2200" dirty="0"/>
          </a:p>
        </p:txBody>
      </p:sp>
      <p:pic>
        <p:nvPicPr>
          <p:cNvPr id="4" name="Picture 3" descr="A close up of a circuit board&#10;&#10;Description automatically generated">
            <a:extLst>
              <a:ext uri="{FF2B5EF4-FFF2-40B4-BE49-F238E27FC236}">
                <a16:creationId xmlns:a16="http://schemas.microsoft.com/office/drawing/2014/main" id="{F9FBB802-F58E-BAC4-0094-F4E9E7E03FB9}"/>
              </a:ext>
            </a:extLst>
          </p:cNvPr>
          <p:cNvPicPr>
            <a:picLocks noChangeAspect="1"/>
          </p:cNvPicPr>
          <p:nvPr/>
        </p:nvPicPr>
        <p:blipFill rotWithShape="1">
          <a:blip r:embed="rId2"/>
          <a:srcRect l="30164" r="15722" b="2"/>
          <a:stretch/>
        </p:blipFill>
        <p:spPr>
          <a:xfrm>
            <a:off x="7675658" y="2093976"/>
            <a:ext cx="3941064" cy="4096512"/>
          </a:xfrm>
          <a:prstGeom prst="rect">
            <a:avLst/>
          </a:prstGeom>
        </p:spPr>
      </p:pic>
    </p:spTree>
    <p:extLst>
      <p:ext uri="{BB962C8B-B14F-4D97-AF65-F5344CB8AC3E}">
        <p14:creationId xmlns:p14="http://schemas.microsoft.com/office/powerpoint/2010/main" val="5828621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FA34B-8DD3-C210-305E-A94194257D2B}"/>
              </a:ext>
            </a:extLst>
          </p:cNvPr>
          <p:cNvSpPr>
            <a:spLocks noGrp="1"/>
          </p:cNvSpPr>
          <p:nvPr>
            <p:ph type="title"/>
          </p:nvPr>
        </p:nvSpPr>
        <p:spPr>
          <a:xfrm>
            <a:off x="630936" y="640080"/>
            <a:ext cx="4818888" cy="1481328"/>
          </a:xfrm>
        </p:spPr>
        <p:txBody>
          <a:bodyPr anchor="b">
            <a:normAutofit/>
          </a:bodyPr>
          <a:lstStyle/>
          <a:p>
            <a:r>
              <a:rPr lang="en-US" sz="5400" dirty="0"/>
              <a:t>P</a:t>
            </a:r>
            <a:r>
              <a:rPr lang="en-CA" sz="5400" dirty="0"/>
              <a:t>retraining</a:t>
            </a:r>
          </a:p>
        </p:txBody>
      </p:sp>
      <p:sp>
        <p:nvSpPr>
          <p:cNvPr id="3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336F7A-909F-90B1-44F6-77484B153BB0}"/>
              </a:ext>
            </a:extLst>
          </p:cNvPr>
          <p:cNvSpPr>
            <a:spLocks noGrp="1"/>
          </p:cNvSpPr>
          <p:nvPr>
            <p:ph idx="1"/>
          </p:nvPr>
        </p:nvSpPr>
        <p:spPr>
          <a:xfrm>
            <a:off x="630936" y="2660904"/>
            <a:ext cx="4818888" cy="3547872"/>
          </a:xfrm>
        </p:spPr>
        <p:txBody>
          <a:bodyPr anchor="t">
            <a:normAutofit/>
          </a:bodyPr>
          <a:lstStyle/>
          <a:p>
            <a:r>
              <a:rPr lang="en-CA" sz="2200" dirty="0"/>
              <a:t>Learn to predict next word aka Causal modeling</a:t>
            </a:r>
          </a:p>
          <a:p>
            <a:r>
              <a:rPr lang="en-CA" sz="2200" dirty="0"/>
              <a:t>Unsupervised learning on a large corpus of text</a:t>
            </a:r>
          </a:p>
          <a:p>
            <a:endParaRPr lang="en-CA" sz="2200" dirty="0"/>
          </a:p>
          <a:p>
            <a:endParaRPr lang="en-CA" sz="2200" dirty="0"/>
          </a:p>
        </p:txBody>
      </p:sp>
      <p:grpSp>
        <p:nvGrpSpPr>
          <p:cNvPr id="32" name="Group 31">
            <a:extLst>
              <a:ext uri="{FF2B5EF4-FFF2-40B4-BE49-F238E27FC236}">
                <a16:creationId xmlns:a16="http://schemas.microsoft.com/office/drawing/2014/main" id="{F8C708CB-6D85-D108-D6E3-F25A4406A417}"/>
              </a:ext>
            </a:extLst>
          </p:cNvPr>
          <p:cNvGrpSpPr/>
          <p:nvPr/>
        </p:nvGrpSpPr>
        <p:grpSpPr>
          <a:xfrm>
            <a:off x="6099045" y="1428717"/>
            <a:ext cx="5458964" cy="4000569"/>
            <a:chOff x="5321595" y="1812853"/>
            <a:chExt cx="6875722" cy="5038827"/>
          </a:xfrm>
        </p:grpSpPr>
        <p:sp>
          <p:nvSpPr>
            <p:cNvPr id="5" name="Rectangle: Rounded Corners 4">
              <a:extLst>
                <a:ext uri="{FF2B5EF4-FFF2-40B4-BE49-F238E27FC236}">
                  <a16:creationId xmlns:a16="http://schemas.microsoft.com/office/drawing/2014/main" id="{89404A01-398C-A854-F60E-4B0F7790A5F3}"/>
                </a:ext>
              </a:extLst>
            </p:cNvPr>
            <p:cNvSpPr/>
            <p:nvPr/>
          </p:nvSpPr>
          <p:spPr>
            <a:xfrm>
              <a:off x="5321595" y="2286001"/>
              <a:ext cx="903767" cy="3880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22376">
                <a:spcAft>
                  <a:spcPts val="600"/>
                </a:spcAft>
              </a:pPr>
              <a:r>
                <a:rPr lang="en-US" sz="1422" kern="1200">
                  <a:solidFill>
                    <a:schemeClr val="dk1"/>
                  </a:solidFill>
                  <a:latin typeface="+mn-lt"/>
                  <a:ea typeface="+mn-ea"/>
                  <a:cs typeface="+mn-cs"/>
                </a:rPr>
                <a:t>The</a:t>
              </a:r>
              <a:endParaRPr lang="en-CA"/>
            </a:p>
          </p:txBody>
        </p:sp>
        <p:sp>
          <p:nvSpPr>
            <p:cNvPr id="6" name="Rectangle: Rounded Corners 5">
              <a:extLst>
                <a:ext uri="{FF2B5EF4-FFF2-40B4-BE49-F238E27FC236}">
                  <a16:creationId xmlns:a16="http://schemas.microsoft.com/office/drawing/2014/main" id="{FFB51513-5DFF-88A6-85DC-0D5AB5F9A5D3}"/>
                </a:ext>
              </a:extLst>
            </p:cNvPr>
            <p:cNvSpPr/>
            <p:nvPr/>
          </p:nvSpPr>
          <p:spPr>
            <a:xfrm>
              <a:off x="6515986" y="2286001"/>
              <a:ext cx="903767" cy="38808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722376">
                <a:spcAft>
                  <a:spcPts val="600"/>
                </a:spcAft>
              </a:pPr>
              <a:r>
                <a:rPr lang="en-US" sz="1422" kern="1200">
                  <a:solidFill>
                    <a:schemeClr val="dk1"/>
                  </a:solidFill>
                  <a:latin typeface="+mn-lt"/>
                  <a:ea typeface="+mn-ea"/>
                  <a:cs typeface="+mn-cs"/>
                </a:rPr>
                <a:t>cat</a:t>
              </a:r>
              <a:endParaRPr lang="en-CA"/>
            </a:p>
          </p:txBody>
        </p:sp>
        <p:sp>
          <p:nvSpPr>
            <p:cNvPr id="7" name="Arrow: Circular 6">
              <a:extLst>
                <a:ext uri="{FF2B5EF4-FFF2-40B4-BE49-F238E27FC236}">
                  <a16:creationId xmlns:a16="http://schemas.microsoft.com/office/drawing/2014/main" id="{337B868D-78A9-B343-F840-5D824F9A5C98}"/>
                </a:ext>
              </a:extLst>
            </p:cNvPr>
            <p:cNvSpPr/>
            <p:nvPr/>
          </p:nvSpPr>
          <p:spPr>
            <a:xfrm>
              <a:off x="5881470" y="1812853"/>
              <a:ext cx="978408" cy="861238"/>
            </a:xfrm>
            <a:prstGeom prst="circular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 name="Rectangle: Rounded Corners 7">
              <a:extLst>
                <a:ext uri="{FF2B5EF4-FFF2-40B4-BE49-F238E27FC236}">
                  <a16:creationId xmlns:a16="http://schemas.microsoft.com/office/drawing/2014/main" id="{74C613E2-0250-4976-9F71-C1A563DEF6BB}"/>
                </a:ext>
              </a:extLst>
            </p:cNvPr>
            <p:cNvSpPr/>
            <p:nvPr/>
          </p:nvSpPr>
          <p:spPr>
            <a:xfrm>
              <a:off x="6515986" y="3294811"/>
              <a:ext cx="903767" cy="3880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22376">
                <a:spcAft>
                  <a:spcPts val="600"/>
                </a:spcAft>
              </a:pPr>
              <a:r>
                <a:rPr lang="en-US" sz="1422" kern="1200">
                  <a:solidFill>
                    <a:schemeClr val="dk1"/>
                  </a:solidFill>
                  <a:latin typeface="+mn-lt"/>
                  <a:ea typeface="+mn-ea"/>
                  <a:cs typeface="+mn-cs"/>
                </a:rPr>
                <a:t>cat</a:t>
              </a:r>
              <a:endParaRPr lang="en-CA"/>
            </a:p>
          </p:txBody>
        </p:sp>
        <p:sp>
          <p:nvSpPr>
            <p:cNvPr id="9" name="Rectangle: Rounded Corners 8">
              <a:extLst>
                <a:ext uri="{FF2B5EF4-FFF2-40B4-BE49-F238E27FC236}">
                  <a16:creationId xmlns:a16="http://schemas.microsoft.com/office/drawing/2014/main" id="{8385F092-90B4-8D6F-0481-9F79CFB84D42}"/>
                </a:ext>
              </a:extLst>
            </p:cNvPr>
            <p:cNvSpPr/>
            <p:nvPr/>
          </p:nvSpPr>
          <p:spPr>
            <a:xfrm>
              <a:off x="7710377" y="3294811"/>
              <a:ext cx="903767" cy="38808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722376">
                <a:spcAft>
                  <a:spcPts val="600"/>
                </a:spcAft>
              </a:pPr>
              <a:r>
                <a:rPr lang="en-US" sz="1422" kern="1200">
                  <a:solidFill>
                    <a:schemeClr val="dk1"/>
                  </a:solidFill>
                  <a:latin typeface="+mn-lt"/>
                  <a:ea typeface="+mn-ea"/>
                  <a:cs typeface="+mn-cs"/>
                </a:rPr>
                <a:t>sat</a:t>
              </a:r>
              <a:endParaRPr lang="en-CA"/>
            </a:p>
          </p:txBody>
        </p:sp>
        <p:sp>
          <p:nvSpPr>
            <p:cNvPr id="10" name="Arrow: Circular 9">
              <a:extLst>
                <a:ext uri="{FF2B5EF4-FFF2-40B4-BE49-F238E27FC236}">
                  <a16:creationId xmlns:a16="http://schemas.microsoft.com/office/drawing/2014/main" id="{FD9AEB1F-B68E-9A56-71C5-21EDE47047AF}"/>
                </a:ext>
              </a:extLst>
            </p:cNvPr>
            <p:cNvSpPr/>
            <p:nvPr/>
          </p:nvSpPr>
          <p:spPr>
            <a:xfrm>
              <a:off x="7075861" y="2752444"/>
              <a:ext cx="978408" cy="978408"/>
            </a:xfrm>
            <a:prstGeom prst="circular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1" name="Rectangle: Rounded Corners 10">
              <a:extLst>
                <a:ext uri="{FF2B5EF4-FFF2-40B4-BE49-F238E27FC236}">
                  <a16:creationId xmlns:a16="http://schemas.microsoft.com/office/drawing/2014/main" id="{1CF3B455-BF09-5C67-4695-DC84F1AF801F}"/>
                </a:ext>
              </a:extLst>
            </p:cNvPr>
            <p:cNvSpPr/>
            <p:nvPr/>
          </p:nvSpPr>
          <p:spPr>
            <a:xfrm>
              <a:off x="5332281" y="3294810"/>
              <a:ext cx="903767" cy="3880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22376">
                <a:spcAft>
                  <a:spcPts val="600"/>
                </a:spcAft>
              </a:pPr>
              <a:r>
                <a:rPr lang="en-US" sz="1422" kern="1200">
                  <a:solidFill>
                    <a:schemeClr val="dk1"/>
                  </a:solidFill>
                  <a:latin typeface="+mn-lt"/>
                  <a:ea typeface="+mn-ea"/>
                  <a:cs typeface="+mn-cs"/>
                </a:rPr>
                <a:t>The</a:t>
              </a:r>
              <a:endParaRPr lang="en-CA"/>
            </a:p>
          </p:txBody>
        </p:sp>
        <p:sp>
          <p:nvSpPr>
            <p:cNvPr id="12" name="Rectangle: Rounded Corners 11">
              <a:extLst>
                <a:ext uri="{FF2B5EF4-FFF2-40B4-BE49-F238E27FC236}">
                  <a16:creationId xmlns:a16="http://schemas.microsoft.com/office/drawing/2014/main" id="{C9D9510E-18D9-2561-51A1-51EAFE0B1CD5}"/>
                </a:ext>
              </a:extLst>
            </p:cNvPr>
            <p:cNvSpPr/>
            <p:nvPr/>
          </p:nvSpPr>
          <p:spPr>
            <a:xfrm>
              <a:off x="7721063" y="4303618"/>
              <a:ext cx="903767" cy="3880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22376">
                <a:spcAft>
                  <a:spcPts val="600"/>
                </a:spcAft>
              </a:pPr>
              <a:r>
                <a:rPr lang="en-US" sz="1422" kern="1200">
                  <a:solidFill>
                    <a:schemeClr val="dk1"/>
                  </a:solidFill>
                  <a:latin typeface="+mn-lt"/>
                  <a:ea typeface="+mn-ea"/>
                  <a:cs typeface="+mn-cs"/>
                </a:rPr>
                <a:t>sat</a:t>
              </a:r>
              <a:endParaRPr lang="en-CA"/>
            </a:p>
          </p:txBody>
        </p:sp>
        <p:sp>
          <p:nvSpPr>
            <p:cNvPr id="13" name="Rectangle: Rounded Corners 12">
              <a:extLst>
                <a:ext uri="{FF2B5EF4-FFF2-40B4-BE49-F238E27FC236}">
                  <a16:creationId xmlns:a16="http://schemas.microsoft.com/office/drawing/2014/main" id="{CC74AAB3-5AF7-84D2-446C-9B78896E0CED}"/>
                </a:ext>
              </a:extLst>
            </p:cNvPr>
            <p:cNvSpPr/>
            <p:nvPr/>
          </p:nvSpPr>
          <p:spPr>
            <a:xfrm>
              <a:off x="8915454" y="4303618"/>
              <a:ext cx="903767" cy="38808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722376">
                <a:spcAft>
                  <a:spcPts val="600"/>
                </a:spcAft>
              </a:pPr>
              <a:r>
                <a:rPr lang="en-US" sz="1422" kern="1200">
                  <a:solidFill>
                    <a:schemeClr val="dk1"/>
                  </a:solidFill>
                  <a:latin typeface="+mn-lt"/>
                  <a:ea typeface="+mn-ea"/>
                  <a:cs typeface="+mn-cs"/>
                </a:rPr>
                <a:t>on</a:t>
              </a:r>
              <a:endParaRPr lang="en-CA"/>
            </a:p>
          </p:txBody>
        </p:sp>
        <p:sp>
          <p:nvSpPr>
            <p:cNvPr id="14" name="Arrow: Circular 13">
              <a:extLst>
                <a:ext uri="{FF2B5EF4-FFF2-40B4-BE49-F238E27FC236}">
                  <a16:creationId xmlns:a16="http://schemas.microsoft.com/office/drawing/2014/main" id="{2BA65602-8F61-6276-776C-C87F2FA26915}"/>
                </a:ext>
              </a:extLst>
            </p:cNvPr>
            <p:cNvSpPr/>
            <p:nvPr/>
          </p:nvSpPr>
          <p:spPr>
            <a:xfrm>
              <a:off x="8280938" y="3761251"/>
              <a:ext cx="978408" cy="978408"/>
            </a:xfrm>
            <a:prstGeom prst="circular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5" name="Rectangle: Rounded Corners 14">
              <a:extLst>
                <a:ext uri="{FF2B5EF4-FFF2-40B4-BE49-F238E27FC236}">
                  <a16:creationId xmlns:a16="http://schemas.microsoft.com/office/drawing/2014/main" id="{9DF2AA62-CB65-B91A-2E27-EA324D2EFDFB}"/>
                </a:ext>
              </a:extLst>
            </p:cNvPr>
            <p:cNvSpPr/>
            <p:nvPr/>
          </p:nvSpPr>
          <p:spPr>
            <a:xfrm>
              <a:off x="5332281" y="4303618"/>
              <a:ext cx="903767" cy="3880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22376">
                <a:spcAft>
                  <a:spcPts val="600"/>
                </a:spcAft>
              </a:pPr>
              <a:r>
                <a:rPr lang="en-US" sz="1422" kern="1200">
                  <a:solidFill>
                    <a:schemeClr val="dk1"/>
                  </a:solidFill>
                  <a:latin typeface="+mn-lt"/>
                  <a:ea typeface="+mn-ea"/>
                  <a:cs typeface="+mn-cs"/>
                </a:rPr>
                <a:t>The</a:t>
              </a:r>
              <a:endParaRPr lang="en-CA"/>
            </a:p>
          </p:txBody>
        </p:sp>
        <p:sp>
          <p:nvSpPr>
            <p:cNvPr id="16" name="Rectangle: Rounded Corners 15">
              <a:extLst>
                <a:ext uri="{FF2B5EF4-FFF2-40B4-BE49-F238E27FC236}">
                  <a16:creationId xmlns:a16="http://schemas.microsoft.com/office/drawing/2014/main" id="{21A88057-8C0E-66E9-8AC6-BA135D04103A}"/>
                </a:ext>
              </a:extLst>
            </p:cNvPr>
            <p:cNvSpPr/>
            <p:nvPr/>
          </p:nvSpPr>
          <p:spPr>
            <a:xfrm>
              <a:off x="6526672" y="4303618"/>
              <a:ext cx="903767" cy="3880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22376">
                <a:spcAft>
                  <a:spcPts val="600"/>
                </a:spcAft>
              </a:pPr>
              <a:r>
                <a:rPr lang="en-US" sz="1422" kern="1200">
                  <a:solidFill>
                    <a:schemeClr val="dk1"/>
                  </a:solidFill>
                  <a:latin typeface="+mn-lt"/>
                  <a:ea typeface="+mn-ea"/>
                  <a:cs typeface="+mn-cs"/>
                </a:rPr>
                <a:t>cat</a:t>
              </a:r>
              <a:endParaRPr lang="en-CA"/>
            </a:p>
          </p:txBody>
        </p:sp>
        <p:sp>
          <p:nvSpPr>
            <p:cNvPr id="17" name="Rectangle: Rounded Corners 16">
              <a:extLst>
                <a:ext uri="{FF2B5EF4-FFF2-40B4-BE49-F238E27FC236}">
                  <a16:creationId xmlns:a16="http://schemas.microsoft.com/office/drawing/2014/main" id="{7F61BA6E-270A-CB5C-996A-86AA60FBE025}"/>
                </a:ext>
              </a:extLst>
            </p:cNvPr>
            <p:cNvSpPr/>
            <p:nvPr/>
          </p:nvSpPr>
          <p:spPr>
            <a:xfrm>
              <a:off x="8904768" y="5359628"/>
              <a:ext cx="903767" cy="3880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22376">
                <a:spcAft>
                  <a:spcPts val="600"/>
                </a:spcAft>
              </a:pPr>
              <a:r>
                <a:rPr lang="en-US" sz="1422" kern="1200">
                  <a:solidFill>
                    <a:schemeClr val="dk1"/>
                  </a:solidFill>
                  <a:latin typeface="+mn-lt"/>
                  <a:ea typeface="+mn-ea"/>
                  <a:cs typeface="+mn-cs"/>
                </a:rPr>
                <a:t>on</a:t>
              </a:r>
              <a:endParaRPr lang="en-CA"/>
            </a:p>
          </p:txBody>
        </p:sp>
        <p:sp>
          <p:nvSpPr>
            <p:cNvPr id="18" name="Rectangle: Rounded Corners 17">
              <a:extLst>
                <a:ext uri="{FF2B5EF4-FFF2-40B4-BE49-F238E27FC236}">
                  <a16:creationId xmlns:a16="http://schemas.microsoft.com/office/drawing/2014/main" id="{E4D956A8-9508-5ED4-CF16-2713756FEB3E}"/>
                </a:ext>
              </a:extLst>
            </p:cNvPr>
            <p:cNvSpPr/>
            <p:nvPr/>
          </p:nvSpPr>
          <p:spPr>
            <a:xfrm>
              <a:off x="10099159" y="5359628"/>
              <a:ext cx="903767" cy="38808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722376">
                <a:spcAft>
                  <a:spcPts val="600"/>
                </a:spcAft>
              </a:pPr>
              <a:r>
                <a:rPr lang="en-US" sz="1422" kern="1200">
                  <a:solidFill>
                    <a:schemeClr val="dk1"/>
                  </a:solidFill>
                  <a:latin typeface="+mn-lt"/>
                  <a:ea typeface="+mn-ea"/>
                  <a:cs typeface="+mn-cs"/>
                </a:rPr>
                <a:t>the</a:t>
              </a:r>
              <a:endParaRPr lang="en-CA"/>
            </a:p>
          </p:txBody>
        </p:sp>
        <p:sp>
          <p:nvSpPr>
            <p:cNvPr id="19" name="Arrow: Circular 18">
              <a:extLst>
                <a:ext uri="{FF2B5EF4-FFF2-40B4-BE49-F238E27FC236}">
                  <a16:creationId xmlns:a16="http://schemas.microsoft.com/office/drawing/2014/main" id="{AF2B9D5A-1137-0DA4-C65F-B004701A7D39}"/>
                </a:ext>
              </a:extLst>
            </p:cNvPr>
            <p:cNvSpPr/>
            <p:nvPr/>
          </p:nvSpPr>
          <p:spPr>
            <a:xfrm>
              <a:off x="9464643" y="4817261"/>
              <a:ext cx="978408" cy="978408"/>
            </a:xfrm>
            <a:prstGeom prst="circular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0" name="Rectangle: Rounded Corners 19">
              <a:extLst>
                <a:ext uri="{FF2B5EF4-FFF2-40B4-BE49-F238E27FC236}">
                  <a16:creationId xmlns:a16="http://schemas.microsoft.com/office/drawing/2014/main" id="{C1138592-1720-AB06-C9D0-1E2A2D6F8FBB}"/>
                </a:ext>
              </a:extLst>
            </p:cNvPr>
            <p:cNvSpPr/>
            <p:nvPr/>
          </p:nvSpPr>
          <p:spPr>
            <a:xfrm>
              <a:off x="6515986" y="5359628"/>
              <a:ext cx="903767" cy="3880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22376">
                <a:spcAft>
                  <a:spcPts val="600"/>
                </a:spcAft>
              </a:pPr>
              <a:r>
                <a:rPr lang="en-US" sz="1422" kern="1200">
                  <a:solidFill>
                    <a:schemeClr val="dk1"/>
                  </a:solidFill>
                  <a:latin typeface="+mn-lt"/>
                  <a:ea typeface="+mn-ea"/>
                  <a:cs typeface="+mn-cs"/>
                </a:rPr>
                <a:t>cat</a:t>
              </a:r>
              <a:endParaRPr lang="en-CA"/>
            </a:p>
          </p:txBody>
        </p:sp>
        <p:sp>
          <p:nvSpPr>
            <p:cNvPr id="21" name="Rectangle: Rounded Corners 20">
              <a:extLst>
                <a:ext uri="{FF2B5EF4-FFF2-40B4-BE49-F238E27FC236}">
                  <a16:creationId xmlns:a16="http://schemas.microsoft.com/office/drawing/2014/main" id="{8B15D1F9-3C9C-B091-4EDA-7EA91C4D5DDE}"/>
                </a:ext>
              </a:extLst>
            </p:cNvPr>
            <p:cNvSpPr/>
            <p:nvPr/>
          </p:nvSpPr>
          <p:spPr>
            <a:xfrm>
              <a:off x="7710377" y="5359628"/>
              <a:ext cx="903767" cy="3880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22376">
                <a:spcAft>
                  <a:spcPts val="600"/>
                </a:spcAft>
              </a:pPr>
              <a:r>
                <a:rPr lang="en-US" sz="1422" kern="1200">
                  <a:solidFill>
                    <a:schemeClr val="dk1"/>
                  </a:solidFill>
                  <a:latin typeface="+mn-lt"/>
                  <a:ea typeface="+mn-ea"/>
                  <a:cs typeface="+mn-cs"/>
                </a:rPr>
                <a:t>sat</a:t>
              </a:r>
              <a:endParaRPr lang="en-CA"/>
            </a:p>
          </p:txBody>
        </p:sp>
        <p:sp>
          <p:nvSpPr>
            <p:cNvPr id="22" name="Rectangle: Rounded Corners 21">
              <a:extLst>
                <a:ext uri="{FF2B5EF4-FFF2-40B4-BE49-F238E27FC236}">
                  <a16:creationId xmlns:a16="http://schemas.microsoft.com/office/drawing/2014/main" id="{028BE341-16AC-C331-1575-780D1056AEC9}"/>
                </a:ext>
              </a:extLst>
            </p:cNvPr>
            <p:cNvSpPr/>
            <p:nvPr/>
          </p:nvSpPr>
          <p:spPr>
            <a:xfrm>
              <a:off x="5332281" y="5359627"/>
              <a:ext cx="903767" cy="3880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22376">
                <a:spcAft>
                  <a:spcPts val="600"/>
                </a:spcAft>
              </a:pPr>
              <a:r>
                <a:rPr lang="en-US" sz="1422" kern="1200">
                  <a:solidFill>
                    <a:schemeClr val="dk1"/>
                  </a:solidFill>
                  <a:latin typeface="+mn-lt"/>
                  <a:ea typeface="+mn-ea"/>
                  <a:cs typeface="+mn-cs"/>
                </a:rPr>
                <a:t>The</a:t>
              </a:r>
              <a:endParaRPr lang="en-CA"/>
            </a:p>
          </p:txBody>
        </p:sp>
        <p:sp>
          <p:nvSpPr>
            <p:cNvPr id="23" name="Rectangle: Rounded Corners 22">
              <a:extLst>
                <a:ext uri="{FF2B5EF4-FFF2-40B4-BE49-F238E27FC236}">
                  <a16:creationId xmlns:a16="http://schemas.microsoft.com/office/drawing/2014/main" id="{326829F5-2E63-3B96-38FD-53F8452A8E7E}"/>
                </a:ext>
              </a:extLst>
            </p:cNvPr>
            <p:cNvSpPr/>
            <p:nvPr/>
          </p:nvSpPr>
          <p:spPr>
            <a:xfrm>
              <a:off x="10099159" y="6415639"/>
              <a:ext cx="903767" cy="3880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22376">
                <a:spcAft>
                  <a:spcPts val="600"/>
                </a:spcAft>
              </a:pPr>
              <a:r>
                <a:rPr lang="en-US" sz="1422" kern="1200">
                  <a:solidFill>
                    <a:schemeClr val="dk1"/>
                  </a:solidFill>
                  <a:latin typeface="+mn-lt"/>
                  <a:ea typeface="+mn-ea"/>
                  <a:cs typeface="+mn-cs"/>
                </a:rPr>
                <a:t>the</a:t>
              </a:r>
              <a:endParaRPr lang="en-CA"/>
            </a:p>
          </p:txBody>
        </p:sp>
        <p:sp>
          <p:nvSpPr>
            <p:cNvPr id="24" name="Rectangle: Rounded Corners 23">
              <a:extLst>
                <a:ext uri="{FF2B5EF4-FFF2-40B4-BE49-F238E27FC236}">
                  <a16:creationId xmlns:a16="http://schemas.microsoft.com/office/drawing/2014/main" id="{A1D4F8B0-5EC0-6FF5-6946-C32149F8FA16}"/>
                </a:ext>
              </a:extLst>
            </p:cNvPr>
            <p:cNvSpPr/>
            <p:nvPr/>
          </p:nvSpPr>
          <p:spPr>
            <a:xfrm>
              <a:off x="11293550" y="6415639"/>
              <a:ext cx="903767" cy="38808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722376">
                <a:spcAft>
                  <a:spcPts val="600"/>
                </a:spcAft>
              </a:pPr>
              <a:r>
                <a:rPr lang="en-US" sz="1422" kern="1200">
                  <a:solidFill>
                    <a:schemeClr val="dk1"/>
                  </a:solidFill>
                  <a:latin typeface="+mn-lt"/>
                  <a:ea typeface="+mn-ea"/>
                  <a:cs typeface="+mn-cs"/>
                </a:rPr>
                <a:t>mat</a:t>
              </a:r>
              <a:endParaRPr lang="en-CA"/>
            </a:p>
          </p:txBody>
        </p:sp>
        <p:sp>
          <p:nvSpPr>
            <p:cNvPr id="25" name="Arrow: Circular 24">
              <a:extLst>
                <a:ext uri="{FF2B5EF4-FFF2-40B4-BE49-F238E27FC236}">
                  <a16:creationId xmlns:a16="http://schemas.microsoft.com/office/drawing/2014/main" id="{888B3224-2831-6F24-6A70-5BC40708EB55}"/>
                </a:ext>
              </a:extLst>
            </p:cNvPr>
            <p:cNvSpPr/>
            <p:nvPr/>
          </p:nvSpPr>
          <p:spPr>
            <a:xfrm>
              <a:off x="10659034" y="5873272"/>
              <a:ext cx="978408" cy="978408"/>
            </a:xfrm>
            <a:prstGeom prst="circular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6" name="Rectangle: Rounded Corners 25">
              <a:extLst>
                <a:ext uri="{FF2B5EF4-FFF2-40B4-BE49-F238E27FC236}">
                  <a16:creationId xmlns:a16="http://schemas.microsoft.com/office/drawing/2014/main" id="{4BAF4E39-DFB3-DC46-20FD-7BCC3A25CABC}"/>
                </a:ext>
              </a:extLst>
            </p:cNvPr>
            <p:cNvSpPr/>
            <p:nvPr/>
          </p:nvSpPr>
          <p:spPr>
            <a:xfrm>
              <a:off x="7710377" y="6415639"/>
              <a:ext cx="903767" cy="3880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22376">
                <a:spcAft>
                  <a:spcPts val="600"/>
                </a:spcAft>
              </a:pPr>
              <a:r>
                <a:rPr lang="en-US" sz="1422" kern="1200">
                  <a:solidFill>
                    <a:schemeClr val="dk1"/>
                  </a:solidFill>
                  <a:latin typeface="+mn-lt"/>
                  <a:ea typeface="+mn-ea"/>
                  <a:cs typeface="+mn-cs"/>
                </a:rPr>
                <a:t>sat</a:t>
              </a:r>
              <a:endParaRPr lang="en-CA"/>
            </a:p>
          </p:txBody>
        </p:sp>
        <p:sp>
          <p:nvSpPr>
            <p:cNvPr id="27" name="Rectangle: Rounded Corners 26">
              <a:extLst>
                <a:ext uri="{FF2B5EF4-FFF2-40B4-BE49-F238E27FC236}">
                  <a16:creationId xmlns:a16="http://schemas.microsoft.com/office/drawing/2014/main" id="{21F38BAB-90F7-8AD2-A61A-C83BB17DB310}"/>
                </a:ext>
              </a:extLst>
            </p:cNvPr>
            <p:cNvSpPr/>
            <p:nvPr/>
          </p:nvSpPr>
          <p:spPr>
            <a:xfrm>
              <a:off x="8904768" y="6415639"/>
              <a:ext cx="903767" cy="3880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22376">
                <a:spcAft>
                  <a:spcPts val="600"/>
                </a:spcAft>
              </a:pPr>
              <a:r>
                <a:rPr lang="en-US" sz="1422" kern="1200">
                  <a:solidFill>
                    <a:schemeClr val="dk1"/>
                  </a:solidFill>
                  <a:latin typeface="+mn-lt"/>
                  <a:ea typeface="+mn-ea"/>
                  <a:cs typeface="+mn-cs"/>
                </a:rPr>
                <a:t>on</a:t>
              </a:r>
              <a:endParaRPr lang="en-CA"/>
            </a:p>
          </p:txBody>
        </p:sp>
        <p:sp>
          <p:nvSpPr>
            <p:cNvPr id="28" name="Rectangle: Rounded Corners 27">
              <a:extLst>
                <a:ext uri="{FF2B5EF4-FFF2-40B4-BE49-F238E27FC236}">
                  <a16:creationId xmlns:a16="http://schemas.microsoft.com/office/drawing/2014/main" id="{183D544E-2F3C-408A-2C6A-C34487BDC24F}"/>
                </a:ext>
              </a:extLst>
            </p:cNvPr>
            <p:cNvSpPr/>
            <p:nvPr/>
          </p:nvSpPr>
          <p:spPr>
            <a:xfrm>
              <a:off x="6526672" y="6415638"/>
              <a:ext cx="903767" cy="3880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22376">
                <a:spcAft>
                  <a:spcPts val="600"/>
                </a:spcAft>
              </a:pPr>
              <a:r>
                <a:rPr lang="en-US" sz="1422" kern="1200">
                  <a:solidFill>
                    <a:schemeClr val="dk1"/>
                  </a:solidFill>
                  <a:latin typeface="+mn-lt"/>
                  <a:ea typeface="+mn-ea"/>
                  <a:cs typeface="+mn-cs"/>
                </a:rPr>
                <a:t>cat</a:t>
              </a:r>
              <a:endParaRPr lang="en-CA"/>
            </a:p>
          </p:txBody>
        </p:sp>
        <p:sp>
          <p:nvSpPr>
            <p:cNvPr id="30" name="Rectangle: Rounded Corners 29">
              <a:extLst>
                <a:ext uri="{FF2B5EF4-FFF2-40B4-BE49-F238E27FC236}">
                  <a16:creationId xmlns:a16="http://schemas.microsoft.com/office/drawing/2014/main" id="{9128A21B-D499-36A0-D9B2-5EA73EB4415B}"/>
                </a:ext>
              </a:extLst>
            </p:cNvPr>
            <p:cNvSpPr/>
            <p:nvPr/>
          </p:nvSpPr>
          <p:spPr>
            <a:xfrm>
              <a:off x="5321595" y="6415638"/>
              <a:ext cx="903767" cy="3880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722376">
                <a:spcAft>
                  <a:spcPts val="600"/>
                </a:spcAft>
              </a:pPr>
              <a:r>
                <a:rPr lang="en-US" sz="1422" kern="1200">
                  <a:solidFill>
                    <a:schemeClr val="dk1"/>
                  </a:solidFill>
                  <a:latin typeface="+mn-lt"/>
                  <a:ea typeface="+mn-ea"/>
                  <a:cs typeface="+mn-cs"/>
                </a:rPr>
                <a:t>The</a:t>
              </a:r>
              <a:endParaRPr lang="en-CA"/>
            </a:p>
          </p:txBody>
        </p:sp>
      </p:grpSp>
    </p:spTree>
    <p:extLst>
      <p:ext uri="{BB962C8B-B14F-4D97-AF65-F5344CB8AC3E}">
        <p14:creationId xmlns:p14="http://schemas.microsoft.com/office/powerpoint/2010/main" val="32792861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FA34B-8DD3-C210-305E-A94194257D2B}"/>
              </a:ext>
            </a:extLst>
          </p:cNvPr>
          <p:cNvSpPr>
            <a:spLocks noGrp="1"/>
          </p:cNvSpPr>
          <p:nvPr>
            <p:ph type="title"/>
          </p:nvPr>
        </p:nvSpPr>
        <p:spPr>
          <a:xfrm>
            <a:off x="838200" y="365125"/>
            <a:ext cx="10515600" cy="1325563"/>
          </a:xfrm>
        </p:spPr>
        <p:txBody>
          <a:bodyPr>
            <a:normAutofit/>
          </a:bodyPr>
          <a:lstStyle/>
          <a:p>
            <a:r>
              <a:rPr lang="en-US" sz="5400" dirty="0"/>
              <a:t>P</a:t>
            </a:r>
            <a:r>
              <a:rPr lang="en-CA" sz="5400" dirty="0"/>
              <a:t>retraining example</a:t>
            </a:r>
          </a:p>
        </p:txBody>
      </p:sp>
      <p:sp>
        <p:nvSpPr>
          <p:cNvPr id="4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336F7A-909F-90B1-44F6-77484B153BB0}"/>
              </a:ext>
            </a:extLst>
          </p:cNvPr>
          <p:cNvSpPr>
            <a:spLocks noGrp="1"/>
          </p:cNvSpPr>
          <p:nvPr>
            <p:ph idx="1"/>
          </p:nvPr>
        </p:nvSpPr>
        <p:spPr>
          <a:xfrm>
            <a:off x="838200" y="1929384"/>
            <a:ext cx="10515600" cy="4251960"/>
          </a:xfrm>
        </p:spPr>
        <p:txBody>
          <a:bodyPr>
            <a:normAutofit/>
          </a:bodyPr>
          <a:lstStyle/>
          <a:p>
            <a:pPr marL="0" indent="0">
              <a:buNone/>
            </a:pPr>
            <a:r>
              <a:rPr lang="en-US" sz="2200" dirty="0">
                <a:solidFill>
                  <a:schemeClr val="accent1">
                    <a:lumMod val="75000"/>
                  </a:schemeClr>
                </a:solidFill>
              </a:rPr>
              <a:t>Canada </a:t>
            </a:r>
            <a:r>
              <a:rPr lang="en-US" sz="2200" dirty="0">
                <a:solidFill>
                  <a:srgbClr val="FF0000"/>
                </a:solidFill>
              </a:rPr>
              <a:t>is</a:t>
            </a:r>
            <a:r>
              <a:rPr lang="en-US" sz="2200" dirty="0"/>
              <a:t> </a:t>
            </a:r>
            <a:r>
              <a:rPr lang="en-US" sz="2200" dirty="0">
                <a:solidFill>
                  <a:schemeClr val="bg2">
                    <a:lumMod val="90000"/>
                  </a:schemeClr>
                </a:solidFill>
              </a:rPr>
              <a:t>a country in North America. Its ten provinces and three territories extend from the Atlantic Ocean to the Pacific Ocean and northward into the Arctic Ocean, making it the world's second-largest country by total area, with the world's longest coastline. Its border with the United States is the world's longest international land border. The country is characterized by a wide range of both meteorologic and geological regions. It is a sparsely inhabited country of 40 million people, the vast majority residing south of the 55th parallel in urban areas. Canada's capital is Ottawa and its three largest metropolitan areas are Toronto, Montreal, and Vancouver.</a:t>
            </a:r>
          </a:p>
          <a:p>
            <a:endParaRPr lang="en-US" sz="2200" dirty="0"/>
          </a:p>
          <a:p>
            <a:endParaRPr lang="en-CA" sz="2200" dirty="0"/>
          </a:p>
          <a:p>
            <a:endParaRPr lang="en-CA" sz="2200" dirty="0"/>
          </a:p>
        </p:txBody>
      </p:sp>
    </p:spTree>
    <p:extLst>
      <p:ext uri="{BB962C8B-B14F-4D97-AF65-F5344CB8AC3E}">
        <p14:creationId xmlns:p14="http://schemas.microsoft.com/office/powerpoint/2010/main" val="29894139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FA34B-8DD3-C210-305E-A94194257D2B}"/>
              </a:ext>
            </a:extLst>
          </p:cNvPr>
          <p:cNvSpPr>
            <a:spLocks noGrp="1"/>
          </p:cNvSpPr>
          <p:nvPr>
            <p:ph type="title"/>
          </p:nvPr>
        </p:nvSpPr>
        <p:spPr>
          <a:xfrm>
            <a:off x="838200" y="365125"/>
            <a:ext cx="10515600" cy="1325563"/>
          </a:xfrm>
        </p:spPr>
        <p:txBody>
          <a:bodyPr>
            <a:normAutofit/>
          </a:bodyPr>
          <a:lstStyle/>
          <a:p>
            <a:r>
              <a:rPr lang="en-US" sz="5400" dirty="0"/>
              <a:t>P</a:t>
            </a:r>
            <a:r>
              <a:rPr lang="en-CA" sz="5400" dirty="0"/>
              <a:t>retraining example</a:t>
            </a:r>
          </a:p>
        </p:txBody>
      </p:sp>
      <p:sp>
        <p:nvSpPr>
          <p:cNvPr id="4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336F7A-909F-90B1-44F6-77484B153BB0}"/>
              </a:ext>
            </a:extLst>
          </p:cNvPr>
          <p:cNvSpPr>
            <a:spLocks noGrp="1"/>
          </p:cNvSpPr>
          <p:nvPr>
            <p:ph idx="1"/>
          </p:nvPr>
        </p:nvSpPr>
        <p:spPr>
          <a:xfrm>
            <a:off x="838200" y="1929384"/>
            <a:ext cx="10515600" cy="4251960"/>
          </a:xfrm>
        </p:spPr>
        <p:txBody>
          <a:bodyPr>
            <a:normAutofit/>
          </a:bodyPr>
          <a:lstStyle/>
          <a:p>
            <a:pPr marL="0" indent="0">
              <a:buNone/>
            </a:pPr>
            <a:r>
              <a:rPr lang="en-US" sz="2200" dirty="0">
                <a:solidFill>
                  <a:schemeClr val="accent1">
                    <a:lumMod val="75000"/>
                  </a:schemeClr>
                </a:solidFill>
              </a:rPr>
              <a:t>Canada is</a:t>
            </a:r>
            <a:r>
              <a:rPr lang="en-US" sz="2200" dirty="0"/>
              <a:t> </a:t>
            </a:r>
            <a:r>
              <a:rPr lang="en-US" sz="2200" dirty="0">
                <a:solidFill>
                  <a:srgbClr val="FF0000"/>
                </a:solidFill>
              </a:rPr>
              <a:t>a</a:t>
            </a:r>
            <a:r>
              <a:rPr lang="en-US" sz="2200" dirty="0">
                <a:solidFill>
                  <a:schemeClr val="bg2">
                    <a:lumMod val="90000"/>
                  </a:schemeClr>
                </a:solidFill>
              </a:rPr>
              <a:t> country in North America. Its ten provinces and three territories extend from the Atlantic Ocean to the Pacific Ocean and northward into the Arctic Ocean, making it the world's second-largest country by total area, with the world's longest coastline. Its border with the United States is the world's longest international land border. The country is characterized by a wide range of both meteorologic and geological regions. It is a sparsely inhabited country of 40 million people, the vast majority residing south of the 55th parallel in urban areas. Canada's capital is Ottawa and its three largest metropolitan areas are Toronto, Montreal, and Vancouver.</a:t>
            </a:r>
          </a:p>
          <a:p>
            <a:endParaRPr lang="en-US" sz="2200" dirty="0"/>
          </a:p>
          <a:p>
            <a:endParaRPr lang="en-CA" sz="2200" dirty="0"/>
          </a:p>
          <a:p>
            <a:endParaRPr lang="en-CA" sz="2200" dirty="0"/>
          </a:p>
        </p:txBody>
      </p:sp>
    </p:spTree>
    <p:extLst>
      <p:ext uri="{BB962C8B-B14F-4D97-AF65-F5344CB8AC3E}">
        <p14:creationId xmlns:p14="http://schemas.microsoft.com/office/powerpoint/2010/main" val="29193945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FA34B-8DD3-C210-305E-A94194257D2B}"/>
              </a:ext>
            </a:extLst>
          </p:cNvPr>
          <p:cNvSpPr>
            <a:spLocks noGrp="1"/>
          </p:cNvSpPr>
          <p:nvPr>
            <p:ph type="title"/>
          </p:nvPr>
        </p:nvSpPr>
        <p:spPr>
          <a:xfrm>
            <a:off x="838200" y="365125"/>
            <a:ext cx="10515600" cy="1325563"/>
          </a:xfrm>
        </p:spPr>
        <p:txBody>
          <a:bodyPr>
            <a:normAutofit/>
          </a:bodyPr>
          <a:lstStyle/>
          <a:p>
            <a:r>
              <a:rPr lang="en-US" sz="5400" dirty="0"/>
              <a:t>P</a:t>
            </a:r>
            <a:r>
              <a:rPr lang="en-CA" sz="5400" dirty="0"/>
              <a:t>retraining example</a:t>
            </a:r>
          </a:p>
        </p:txBody>
      </p:sp>
      <p:sp>
        <p:nvSpPr>
          <p:cNvPr id="4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336F7A-909F-90B1-44F6-77484B153BB0}"/>
              </a:ext>
            </a:extLst>
          </p:cNvPr>
          <p:cNvSpPr>
            <a:spLocks noGrp="1"/>
          </p:cNvSpPr>
          <p:nvPr>
            <p:ph idx="1"/>
          </p:nvPr>
        </p:nvSpPr>
        <p:spPr>
          <a:xfrm>
            <a:off x="838200" y="1929384"/>
            <a:ext cx="10515600" cy="4251960"/>
          </a:xfrm>
        </p:spPr>
        <p:txBody>
          <a:bodyPr>
            <a:normAutofit/>
          </a:bodyPr>
          <a:lstStyle/>
          <a:p>
            <a:pPr marL="0" indent="0">
              <a:buNone/>
            </a:pPr>
            <a:r>
              <a:rPr lang="en-US" sz="2200" dirty="0">
                <a:solidFill>
                  <a:schemeClr val="accent1">
                    <a:lumMod val="75000"/>
                  </a:schemeClr>
                </a:solidFill>
              </a:rPr>
              <a:t>Canada is</a:t>
            </a:r>
            <a:r>
              <a:rPr lang="en-US" sz="2200" dirty="0"/>
              <a:t> </a:t>
            </a:r>
            <a:r>
              <a:rPr lang="en-US" sz="2200" dirty="0">
                <a:solidFill>
                  <a:schemeClr val="accent1">
                    <a:lumMod val="75000"/>
                  </a:schemeClr>
                </a:solidFill>
              </a:rPr>
              <a:t>a</a:t>
            </a:r>
            <a:r>
              <a:rPr lang="en-US" sz="2200" dirty="0">
                <a:solidFill>
                  <a:schemeClr val="bg2">
                    <a:lumMod val="90000"/>
                  </a:schemeClr>
                </a:solidFill>
              </a:rPr>
              <a:t> </a:t>
            </a:r>
            <a:r>
              <a:rPr lang="en-US" sz="2200" dirty="0">
                <a:solidFill>
                  <a:srgbClr val="FF0000"/>
                </a:solidFill>
              </a:rPr>
              <a:t>country </a:t>
            </a:r>
            <a:r>
              <a:rPr lang="en-US" sz="2200" dirty="0">
                <a:solidFill>
                  <a:schemeClr val="bg2">
                    <a:lumMod val="90000"/>
                  </a:schemeClr>
                </a:solidFill>
              </a:rPr>
              <a:t>in North America. Its ten provinces and three territories extend from the Atlantic Ocean to the Pacific Ocean and northward into the Arctic Ocean, making it the world's second-largest country by total area, with the world's longest coastline. Its border with the United States is the world's longest international land border. The country is characterized by a wide range of both meteorologic and geological regions. It is a sparsely inhabited country of 40 million people, the vast majority residing south of the 55th parallel in urban areas. Canada's capital is Ottawa and its three largest metropolitan areas are Toronto, Montreal, and Vancouver.</a:t>
            </a:r>
          </a:p>
          <a:p>
            <a:endParaRPr lang="en-US" sz="2200" dirty="0"/>
          </a:p>
          <a:p>
            <a:endParaRPr lang="en-CA" sz="2200" dirty="0"/>
          </a:p>
          <a:p>
            <a:endParaRPr lang="en-CA" sz="2200" dirty="0"/>
          </a:p>
        </p:txBody>
      </p:sp>
    </p:spTree>
    <p:extLst>
      <p:ext uri="{BB962C8B-B14F-4D97-AF65-F5344CB8AC3E}">
        <p14:creationId xmlns:p14="http://schemas.microsoft.com/office/powerpoint/2010/main" val="41352627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FA34B-8DD3-C210-305E-A94194257D2B}"/>
              </a:ext>
            </a:extLst>
          </p:cNvPr>
          <p:cNvSpPr>
            <a:spLocks noGrp="1"/>
          </p:cNvSpPr>
          <p:nvPr>
            <p:ph type="title"/>
          </p:nvPr>
        </p:nvSpPr>
        <p:spPr>
          <a:xfrm>
            <a:off x="838200" y="365125"/>
            <a:ext cx="10515600" cy="1325563"/>
          </a:xfrm>
        </p:spPr>
        <p:txBody>
          <a:bodyPr>
            <a:normAutofit/>
          </a:bodyPr>
          <a:lstStyle/>
          <a:p>
            <a:r>
              <a:rPr lang="en-US" sz="5400" dirty="0"/>
              <a:t>P</a:t>
            </a:r>
            <a:r>
              <a:rPr lang="en-CA" sz="5400" dirty="0"/>
              <a:t>retraining example</a:t>
            </a:r>
          </a:p>
        </p:txBody>
      </p:sp>
      <p:sp>
        <p:nvSpPr>
          <p:cNvPr id="4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336F7A-909F-90B1-44F6-77484B153BB0}"/>
              </a:ext>
            </a:extLst>
          </p:cNvPr>
          <p:cNvSpPr>
            <a:spLocks noGrp="1"/>
          </p:cNvSpPr>
          <p:nvPr>
            <p:ph idx="1"/>
          </p:nvPr>
        </p:nvSpPr>
        <p:spPr>
          <a:xfrm>
            <a:off x="838200" y="1929384"/>
            <a:ext cx="10515600" cy="4251960"/>
          </a:xfrm>
        </p:spPr>
        <p:txBody>
          <a:bodyPr>
            <a:normAutofit/>
          </a:bodyPr>
          <a:lstStyle/>
          <a:p>
            <a:pPr marL="0" indent="0">
              <a:buNone/>
            </a:pPr>
            <a:r>
              <a:rPr lang="en-US" sz="2200" dirty="0">
                <a:solidFill>
                  <a:schemeClr val="accent1">
                    <a:lumMod val="75000"/>
                  </a:schemeClr>
                </a:solidFill>
              </a:rPr>
              <a:t>Canada is</a:t>
            </a:r>
            <a:r>
              <a:rPr lang="en-US" sz="2200" dirty="0"/>
              <a:t> </a:t>
            </a:r>
            <a:r>
              <a:rPr lang="en-US" sz="2200" dirty="0">
                <a:solidFill>
                  <a:schemeClr val="accent1">
                    <a:lumMod val="75000"/>
                  </a:schemeClr>
                </a:solidFill>
              </a:rPr>
              <a:t>a country in North America. Its ten provinces and three territories extend from the Atlantic Ocean to the Pacific Ocean and northward into the Arctic Ocean, making it the world's second-largest country by total area, with the world's longest coastline. Its border with the United States is the world's longest international land border. The country is characterized by a wide range of both meteorologic and geological regions. It is a sparsely inhabited country of 40 million people, the vast majority residing south of the 55th parallel in urban areas. Canada's capital is Ottawa and its three largest metropolitan areas are Toronto, Montreal, and</a:t>
            </a:r>
            <a:r>
              <a:rPr lang="en-US" sz="2200" dirty="0">
                <a:solidFill>
                  <a:schemeClr val="accent1"/>
                </a:solidFill>
              </a:rPr>
              <a:t> </a:t>
            </a:r>
            <a:r>
              <a:rPr lang="en-US" sz="2200" dirty="0">
                <a:solidFill>
                  <a:srgbClr val="FF0000"/>
                </a:solidFill>
              </a:rPr>
              <a:t>Vancouver</a:t>
            </a:r>
            <a:r>
              <a:rPr lang="en-US" sz="2200" dirty="0">
                <a:solidFill>
                  <a:schemeClr val="bg2">
                    <a:lumMod val="90000"/>
                  </a:schemeClr>
                </a:solidFill>
              </a:rPr>
              <a:t>.</a:t>
            </a:r>
          </a:p>
          <a:p>
            <a:endParaRPr lang="en-US" sz="2200" dirty="0"/>
          </a:p>
          <a:p>
            <a:endParaRPr lang="en-CA" sz="2200" dirty="0"/>
          </a:p>
          <a:p>
            <a:endParaRPr lang="en-CA" sz="2200" dirty="0"/>
          </a:p>
        </p:txBody>
      </p:sp>
    </p:spTree>
    <p:extLst>
      <p:ext uri="{BB962C8B-B14F-4D97-AF65-F5344CB8AC3E}">
        <p14:creationId xmlns:p14="http://schemas.microsoft.com/office/powerpoint/2010/main" val="15549257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1" name="Rectangle 15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FA34B-8DD3-C210-305E-A94194257D2B}"/>
              </a:ext>
            </a:extLst>
          </p:cNvPr>
          <p:cNvSpPr>
            <a:spLocks noGrp="1"/>
          </p:cNvSpPr>
          <p:nvPr>
            <p:ph type="title"/>
          </p:nvPr>
        </p:nvSpPr>
        <p:spPr>
          <a:xfrm>
            <a:off x="630936" y="640080"/>
            <a:ext cx="4818888" cy="1481328"/>
          </a:xfrm>
        </p:spPr>
        <p:txBody>
          <a:bodyPr anchor="b">
            <a:normAutofit fontScale="90000"/>
          </a:bodyPr>
          <a:lstStyle/>
          <a:p>
            <a:r>
              <a:rPr lang="en-CA" sz="5400" dirty="0"/>
              <a:t>Pretraining details</a:t>
            </a:r>
          </a:p>
        </p:txBody>
      </p:sp>
      <p:sp>
        <p:nvSpPr>
          <p:cNvPr id="15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336F7A-909F-90B1-44F6-77484B153BB0}"/>
              </a:ext>
            </a:extLst>
          </p:cNvPr>
          <p:cNvSpPr>
            <a:spLocks noGrp="1"/>
          </p:cNvSpPr>
          <p:nvPr>
            <p:ph idx="1"/>
          </p:nvPr>
        </p:nvSpPr>
        <p:spPr>
          <a:xfrm>
            <a:off x="630936" y="2660904"/>
            <a:ext cx="4818888" cy="3547872"/>
          </a:xfrm>
        </p:spPr>
        <p:txBody>
          <a:bodyPr anchor="t">
            <a:normAutofit/>
          </a:bodyPr>
          <a:lstStyle/>
          <a:p>
            <a:r>
              <a:rPr lang="en-CA" sz="2200" dirty="0"/>
              <a:t>Generate entire token sequences at the same time</a:t>
            </a:r>
          </a:p>
          <a:p>
            <a:r>
              <a:rPr lang="en-CA" sz="2200" dirty="0"/>
              <a:t>Calculate and backpropagate the loss</a:t>
            </a:r>
          </a:p>
          <a:p>
            <a:r>
              <a:rPr lang="en-CA" sz="2200" dirty="0"/>
              <a:t>Update the weights</a:t>
            </a:r>
          </a:p>
          <a:p>
            <a:r>
              <a:rPr lang="en-CA" sz="2200" dirty="0"/>
              <a:t>Repeat</a:t>
            </a:r>
          </a:p>
        </p:txBody>
      </p:sp>
      <p:grpSp>
        <p:nvGrpSpPr>
          <p:cNvPr id="5" name="Group 4">
            <a:extLst>
              <a:ext uri="{FF2B5EF4-FFF2-40B4-BE49-F238E27FC236}">
                <a16:creationId xmlns:a16="http://schemas.microsoft.com/office/drawing/2014/main" id="{B987D9BB-2D70-60E5-EC99-34301A8069AF}"/>
              </a:ext>
            </a:extLst>
          </p:cNvPr>
          <p:cNvGrpSpPr/>
          <p:nvPr/>
        </p:nvGrpSpPr>
        <p:grpSpPr>
          <a:xfrm>
            <a:off x="6412707" y="1090440"/>
            <a:ext cx="5336679" cy="4677119"/>
            <a:chOff x="4873492" y="476452"/>
            <a:chExt cx="6922440" cy="6066893"/>
          </a:xfrm>
        </p:grpSpPr>
        <p:grpSp>
          <p:nvGrpSpPr>
            <p:cNvPr id="6" name="Group 5">
              <a:extLst>
                <a:ext uri="{FF2B5EF4-FFF2-40B4-BE49-F238E27FC236}">
                  <a16:creationId xmlns:a16="http://schemas.microsoft.com/office/drawing/2014/main" id="{BD25B34D-7F1C-E359-D5EC-0FDB7EE21D41}"/>
                </a:ext>
              </a:extLst>
            </p:cNvPr>
            <p:cNvGrpSpPr/>
            <p:nvPr/>
          </p:nvGrpSpPr>
          <p:grpSpPr>
            <a:xfrm>
              <a:off x="5136463" y="476452"/>
              <a:ext cx="6411229" cy="6066893"/>
              <a:chOff x="3914224" y="196916"/>
              <a:chExt cx="8179524" cy="6291022"/>
            </a:xfrm>
          </p:grpSpPr>
          <p:sp>
            <p:nvSpPr>
              <p:cNvPr id="16" name="TextBox 15">
                <a:extLst>
                  <a:ext uri="{FF2B5EF4-FFF2-40B4-BE49-F238E27FC236}">
                    <a16:creationId xmlns:a16="http://schemas.microsoft.com/office/drawing/2014/main" id="{FED10C52-955C-5C1E-CD46-56169A6F2739}"/>
                  </a:ext>
                </a:extLst>
              </p:cNvPr>
              <p:cNvSpPr txBox="1"/>
              <p:nvPr/>
            </p:nvSpPr>
            <p:spPr>
              <a:xfrm>
                <a:off x="8359501" y="1904101"/>
                <a:ext cx="898988" cy="1200329"/>
              </a:xfrm>
              <a:prstGeom prst="rect">
                <a:avLst/>
              </a:prstGeom>
              <a:noFill/>
            </p:spPr>
            <p:txBody>
              <a:bodyPr wrap="square" rtlCol="0">
                <a:spAutoFit/>
              </a:bodyPr>
              <a:lstStyle/>
              <a:p>
                <a:pPr defTabSz="549189">
                  <a:spcAft>
                    <a:spcPts val="462"/>
                  </a:spcAft>
                </a:pPr>
                <a:r>
                  <a:rPr lang="en-US" sz="4324" kern="1200">
                    <a:solidFill>
                      <a:schemeClr val="tx1"/>
                    </a:solidFill>
                    <a:latin typeface="+mn-lt"/>
                    <a:ea typeface="+mn-ea"/>
                    <a:cs typeface="+mn-cs"/>
                  </a:rPr>
                  <a:t>…</a:t>
                </a:r>
                <a:endParaRPr lang="en-CA"/>
              </a:p>
            </p:txBody>
          </p:sp>
          <p:grpSp>
            <p:nvGrpSpPr>
              <p:cNvPr id="17" name="Group 16">
                <a:extLst>
                  <a:ext uri="{FF2B5EF4-FFF2-40B4-BE49-F238E27FC236}">
                    <a16:creationId xmlns:a16="http://schemas.microsoft.com/office/drawing/2014/main" id="{CC1DFE20-4B37-E044-1456-8ECE2AA3BC6D}"/>
                  </a:ext>
                </a:extLst>
              </p:cNvPr>
              <p:cNvGrpSpPr/>
              <p:nvPr/>
            </p:nvGrpSpPr>
            <p:grpSpPr>
              <a:xfrm>
                <a:off x="3914224" y="196916"/>
                <a:ext cx="1620359" cy="6280628"/>
                <a:chOff x="8250477" y="308654"/>
                <a:chExt cx="1620359" cy="6280628"/>
              </a:xfrm>
            </p:grpSpPr>
            <p:sp>
              <p:nvSpPr>
                <p:cNvPr id="107" name="Rectangle: Rounded Corners 106">
                  <a:extLst>
                    <a:ext uri="{FF2B5EF4-FFF2-40B4-BE49-F238E27FC236}">
                      <a16:creationId xmlns:a16="http://schemas.microsoft.com/office/drawing/2014/main" id="{F59EAF1E-3383-FC45-CAA1-851C9F17E179}"/>
                    </a:ext>
                  </a:extLst>
                </p:cNvPr>
                <p:cNvSpPr>
                  <a:spLocks noChangeAspect="1"/>
                </p:cNvSpPr>
                <p:nvPr/>
              </p:nvSpPr>
              <p:spPr>
                <a:xfrm>
                  <a:off x="8535685" y="6258865"/>
                  <a:ext cx="1003870" cy="33041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dirty="0">
                      <a:solidFill>
                        <a:schemeClr val="tx1"/>
                      </a:solidFill>
                      <a:latin typeface="+mn-lt"/>
                      <a:ea typeface="+mn-ea"/>
                      <a:cs typeface="+mn-cs"/>
                    </a:rPr>
                    <a:t>Token 1</a:t>
                  </a:r>
                  <a:endParaRPr lang="en-CA" sz="1200" dirty="0">
                    <a:solidFill>
                      <a:schemeClr val="tx1"/>
                    </a:solidFill>
                  </a:endParaRPr>
                </a:p>
              </p:txBody>
            </p:sp>
            <p:sp>
              <p:nvSpPr>
                <p:cNvPr id="108" name="Rectangle: Rounded Corners 107">
                  <a:extLst>
                    <a:ext uri="{FF2B5EF4-FFF2-40B4-BE49-F238E27FC236}">
                      <a16:creationId xmlns:a16="http://schemas.microsoft.com/office/drawing/2014/main" id="{A2A25015-F661-DBF2-53F8-3618DED05F6F}"/>
                    </a:ext>
                  </a:extLst>
                </p:cNvPr>
                <p:cNvSpPr>
                  <a:spLocks noChangeAspect="1"/>
                </p:cNvSpPr>
                <p:nvPr/>
              </p:nvSpPr>
              <p:spPr>
                <a:xfrm>
                  <a:off x="8409325" y="5832980"/>
                  <a:ext cx="1269382" cy="26303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rgbClr val="555555"/>
                      </a:solidFill>
                      <a:latin typeface="+mn-lt"/>
                      <a:ea typeface="+mn-ea"/>
                      <a:cs typeface="+mn-cs"/>
                    </a:rPr>
                    <a:t>Embedding</a:t>
                  </a:r>
                  <a:endParaRPr lang="en-CA" sz="1200"/>
                </a:p>
              </p:txBody>
            </p:sp>
            <p:sp>
              <p:nvSpPr>
                <p:cNvPr id="109" name="Rectangle: Rounded Corners 108">
                  <a:extLst>
                    <a:ext uri="{FF2B5EF4-FFF2-40B4-BE49-F238E27FC236}">
                      <a16:creationId xmlns:a16="http://schemas.microsoft.com/office/drawing/2014/main" id="{2992BF38-F021-DEE4-BD5C-80593A2CE573}"/>
                    </a:ext>
                  </a:extLst>
                </p:cNvPr>
                <p:cNvSpPr>
                  <a:spLocks noChangeAspect="1"/>
                </p:cNvSpPr>
                <p:nvPr/>
              </p:nvSpPr>
              <p:spPr>
                <a:xfrm>
                  <a:off x="8517104" y="805089"/>
                  <a:ext cx="981931" cy="322608"/>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rgbClr val="555555"/>
                      </a:solidFill>
                      <a:latin typeface="+mn-lt"/>
                      <a:ea typeface="+mn-ea"/>
                      <a:cs typeface="+mn-cs"/>
                    </a:rPr>
                    <a:t>Output</a:t>
                  </a:r>
                  <a:endParaRPr lang="en-CA" sz="1200" dirty="0"/>
                </a:p>
              </p:txBody>
            </p:sp>
            <p:cxnSp>
              <p:nvCxnSpPr>
                <p:cNvPr id="110" name="Straight Arrow Connector 109">
                  <a:extLst>
                    <a:ext uri="{FF2B5EF4-FFF2-40B4-BE49-F238E27FC236}">
                      <a16:creationId xmlns:a16="http://schemas.microsoft.com/office/drawing/2014/main" id="{9075D4EF-0917-5766-AE66-B27962E05356}"/>
                    </a:ext>
                  </a:extLst>
                </p:cNvPr>
                <p:cNvCxnSpPr>
                  <a:cxnSpLocks noChangeAspect="1"/>
                  <a:stCxn id="107" idx="0"/>
                  <a:endCxn id="108" idx="2"/>
                </p:cNvCxnSpPr>
                <p:nvPr/>
              </p:nvCxnSpPr>
              <p:spPr>
                <a:xfrm flipV="1">
                  <a:off x="9037620" y="6096017"/>
                  <a:ext cx="6396" cy="16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Rectangle: Rounded Corners 110">
                  <a:extLst>
                    <a:ext uri="{FF2B5EF4-FFF2-40B4-BE49-F238E27FC236}">
                      <a16:creationId xmlns:a16="http://schemas.microsoft.com/office/drawing/2014/main" id="{F87A918A-38D0-303C-3B04-403A95557734}"/>
                    </a:ext>
                  </a:extLst>
                </p:cNvPr>
                <p:cNvSpPr>
                  <a:spLocks noChangeAspect="1"/>
                </p:cNvSpPr>
                <p:nvPr/>
              </p:nvSpPr>
              <p:spPr>
                <a:xfrm>
                  <a:off x="8517430" y="308654"/>
                  <a:ext cx="950431" cy="3122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2</a:t>
                  </a:r>
                  <a:endParaRPr lang="en-CA" sz="1200">
                    <a:solidFill>
                      <a:schemeClr val="tx1"/>
                    </a:solidFill>
                  </a:endParaRPr>
                </a:p>
              </p:txBody>
            </p:sp>
            <p:cxnSp>
              <p:nvCxnSpPr>
                <p:cNvPr id="112" name="Straight Arrow Connector 111">
                  <a:extLst>
                    <a:ext uri="{FF2B5EF4-FFF2-40B4-BE49-F238E27FC236}">
                      <a16:creationId xmlns:a16="http://schemas.microsoft.com/office/drawing/2014/main" id="{2810A646-D003-A0B8-6765-BA81CACECC20}"/>
                    </a:ext>
                  </a:extLst>
                </p:cNvPr>
                <p:cNvCxnSpPr>
                  <a:cxnSpLocks noChangeAspect="1"/>
                  <a:stCxn id="109" idx="0"/>
                  <a:endCxn id="111" idx="2"/>
                </p:cNvCxnSpPr>
                <p:nvPr/>
              </p:nvCxnSpPr>
              <p:spPr>
                <a:xfrm flipH="1" flipV="1">
                  <a:off x="8992646" y="620912"/>
                  <a:ext cx="15424" cy="18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Plus Sign 112">
                  <a:extLst>
                    <a:ext uri="{FF2B5EF4-FFF2-40B4-BE49-F238E27FC236}">
                      <a16:creationId xmlns:a16="http://schemas.microsoft.com/office/drawing/2014/main" id="{A8589E4A-CDA6-B421-561F-DD564730F6EF}"/>
                    </a:ext>
                  </a:extLst>
                </p:cNvPr>
                <p:cNvSpPr/>
                <p:nvPr/>
              </p:nvSpPr>
              <p:spPr>
                <a:xfrm>
                  <a:off x="8933829" y="1229353"/>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4" name="Straight Arrow Connector 113">
                  <a:extLst>
                    <a:ext uri="{FF2B5EF4-FFF2-40B4-BE49-F238E27FC236}">
                      <a16:creationId xmlns:a16="http://schemas.microsoft.com/office/drawing/2014/main" id="{AF7E867D-3FBD-6FFA-1E04-E5B5CDCF8086}"/>
                    </a:ext>
                  </a:extLst>
                </p:cNvPr>
                <p:cNvCxnSpPr>
                  <a:cxnSpLocks noChangeAspect="1"/>
                  <a:stCxn id="113" idx="3"/>
                  <a:endCxn id="109" idx="2"/>
                </p:cNvCxnSpPr>
                <p:nvPr/>
              </p:nvCxnSpPr>
              <p:spPr>
                <a:xfrm flipH="1" flipV="1">
                  <a:off x="9008070" y="1127697"/>
                  <a:ext cx="2989" cy="123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51B27079-8B6C-1BAA-46BB-354B63D04115}"/>
                    </a:ext>
                  </a:extLst>
                </p:cNvPr>
                <p:cNvSpPr txBox="1"/>
                <p:nvPr/>
              </p:nvSpPr>
              <p:spPr>
                <a:xfrm>
                  <a:off x="8775252" y="2389006"/>
                  <a:ext cx="1095584" cy="646331"/>
                </a:xfrm>
                <a:prstGeom prst="rect">
                  <a:avLst/>
                </a:prstGeom>
                <a:noFill/>
              </p:spPr>
              <p:txBody>
                <a:bodyPr wrap="square" rtlCol="0">
                  <a:spAutoFit/>
                </a:bodyPr>
                <a:lstStyle/>
                <a:p>
                  <a:pPr defTabSz="549189">
                    <a:spcAft>
                      <a:spcPts val="462"/>
                    </a:spcAft>
                  </a:pPr>
                  <a:r>
                    <a:rPr lang="en-US" sz="2162" kern="1200" dirty="0">
                      <a:solidFill>
                        <a:schemeClr val="tx1"/>
                      </a:solidFill>
                      <a:latin typeface="+mn-lt"/>
                      <a:ea typeface="+mn-ea"/>
                      <a:cs typeface="+mn-cs"/>
                    </a:rPr>
                    <a:t>…</a:t>
                  </a:r>
                  <a:endParaRPr lang="en-CA" sz="1000" dirty="0"/>
                </a:p>
              </p:txBody>
            </p:sp>
            <p:cxnSp>
              <p:nvCxnSpPr>
                <p:cNvPr id="120" name="Straight Arrow Connector 119">
                  <a:extLst>
                    <a:ext uri="{FF2B5EF4-FFF2-40B4-BE49-F238E27FC236}">
                      <a16:creationId xmlns:a16="http://schemas.microsoft.com/office/drawing/2014/main" id="{1A5AAC29-DF87-DC75-1CDC-85D09BC22378}"/>
                    </a:ext>
                  </a:extLst>
                </p:cNvPr>
                <p:cNvCxnSpPr>
                  <a:cxnSpLocks/>
                  <a:stCxn id="108" idx="0"/>
                  <a:endCxn id="124" idx="1"/>
                </p:cNvCxnSpPr>
                <p:nvPr/>
              </p:nvCxnSpPr>
              <p:spPr>
                <a:xfrm flipH="1" flipV="1">
                  <a:off x="9039010" y="5180042"/>
                  <a:ext cx="5006" cy="652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A2FC578E-1582-5E52-D873-54EEBE31E445}"/>
                    </a:ext>
                  </a:extLst>
                </p:cNvPr>
                <p:cNvCxnSpPr>
                  <a:cxnSpLocks/>
                  <a:stCxn id="108" idx="0"/>
                </p:cNvCxnSpPr>
                <p:nvPr/>
              </p:nvCxnSpPr>
              <p:spPr>
                <a:xfrm rot="16200000" flipV="1">
                  <a:off x="8535851" y="5324814"/>
                  <a:ext cx="231710" cy="7846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F10C0052-8CC8-BB9E-86EE-84CEF4FE3D0F}"/>
                    </a:ext>
                  </a:extLst>
                </p:cNvPr>
                <p:cNvCxnSpPr>
                  <a:cxnSpLocks/>
                  <a:endCxn id="123" idx="1"/>
                </p:cNvCxnSpPr>
                <p:nvPr/>
              </p:nvCxnSpPr>
              <p:spPr>
                <a:xfrm rot="5400000" flipH="1" flipV="1">
                  <a:off x="8552196" y="4165118"/>
                  <a:ext cx="194101" cy="7687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Plus Sign 122">
                  <a:extLst>
                    <a:ext uri="{FF2B5EF4-FFF2-40B4-BE49-F238E27FC236}">
                      <a16:creationId xmlns:a16="http://schemas.microsoft.com/office/drawing/2014/main" id="{5085DB2C-0FC3-CB79-25AF-55244F4A99A9}"/>
                    </a:ext>
                  </a:extLst>
                </p:cNvPr>
                <p:cNvSpPr/>
                <p:nvPr/>
              </p:nvSpPr>
              <p:spPr>
                <a:xfrm>
                  <a:off x="8971630" y="4352624"/>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Plus Sign 123">
                  <a:extLst>
                    <a:ext uri="{FF2B5EF4-FFF2-40B4-BE49-F238E27FC236}">
                      <a16:creationId xmlns:a16="http://schemas.microsoft.com/office/drawing/2014/main" id="{5CBD4560-E48E-A1EA-456A-FBB3BB2E2B93}"/>
                    </a:ext>
                  </a:extLst>
                </p:cNvPr>
                <p:cNvSpPr/>
                <p:nvPr/>
              </p:nvSpPr>
              <p:spPr>
                <a:xfrm>
                  <a:off x="8977030" y="5080235"/>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5" name="Connector: Elbow 124">
                  <a:extLst>
                    <a:ext uri="{FF2B5EF4-FFF2-40B4-BE49-F238E27FC236}">
                      <a16:creationId xmlns:a16="http://schemas.microsoft.com/office/drawing/2014/main" id="{4E7232E9-45E3-8FF8-C3F7-A6FEE5D33CE2}"/>
                    </a:ext>
                  </a:extLst>
                </p:cNvPr>
                <p:cNvCxnSpPr>
                  <a:cxnSpLocks/>
                  <a:endCxn id="124" idx="1"/>
                </p:cNvCxnSpPr>
                <p:nvPr/>
              </p:nvCxnSpPr>
              <p:spPr>
                <a:xfrm rot="5400000" flipH="1" flipV="1">
                  <a:off x="8571422" y="4868015"/>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429B470-DB2B-DAFB-C1F5-DD8FE414E75B}"/>
                    </a:ext>
                  </a:extLst>
                </p:cNvPr>
                <p:cNvCxnSpPr>
                  <a:cxnSpLocks/>
                  <a:stCxn id="124" idx="3"/>
                  <a:endCxn id="123" idx="1"/>
                </p:cNvCxnSpPr>
                <p:nvPr/>
              </p:nvCxnSpPr>
              <p:spPr>
                <a:xfrm flipH="1" flipV="1">
                  <a:off x="9033610" y="4452431"/>
                  <a:ext cx="5400" cy="64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E9177B4-45D5-78AF-0446-2283CED256B9}"/>
                    </a:ext>
                  </a:extLst>
                </p:cNvPr>
                <p:cNvCxnSpPr>
                  <a:cxnSpLocks/>
                  <a:stCxn id="124" idx="3"/>
                </p:cNvCxnSpPr>
                <p:nvPr/>
              </p:nvCxnSpPr>
              <p:spPr>
                <a:xfrm rot="16200000" flipV="1">
                  <a:off x="8561883" y="4618359"/>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BB7E8EC6-5780-A8DD-2F88-AAD1C8EF132E}"/>
                    </a:ext>
                  </a:extLst>
                </p:cNvPr>
                <p:cNvCxnSpPr>
                  <a:cxnSpLocks/>
                  <a:stCxn id="123" idx="3"/>
                </p:cNvCxnSpPr>
                <p:nvPr/>
              </p:nvCxnSpPr>
              <p:spPr>
                <a:xfrm rot="16200000" flipV="1">
                  <a:off x="8530743" y="3865008"/>
                  <a:ext cx="222602" cy="7831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E58F4912-DE7D-65C3-2AA4-767C2F58A27D}"/>
                    </a:ext>
                  </a:extLst>
                </p:cNvPr>
                <p:cNvCxnSpPr>
                  <a:cxnSpLocks/>
                  <a:endCxn id="137" idx="1"/>
                </p:cNvCxnSpPr>
                <p:nvPr/>
              </p:nvCxnSpPr>
              <p:spPr>
                <a:xfrm rot="5400000" flipH="1" flipV="1">
                  <a:off x="8554457" y="2707373"/>
                  <a:ext cx="184670" cy="7816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Plus Sign 131">
                  <a:extLst>
                    <a:ext uri="{FF2B5EF4-FFF2-40B4-BE49-F238E27FC236}">
                      <a16:creationId xmlns:a16="http://schemas.microsoft.com/office/drawing/2014/main" id="{1E18DC2B-5109-C5DF-F58B-5FDE20686C3B}"/>
                    </a:ext>
                  </a:extLst>
                </p:cNvPr>
                <p:cNvSpPr/>
                <p:nvPr/>
              </p:nvSpPr>
              <p:spPr>
                <a:xfrm>
                  <a:off x="8968113" y="362423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3" name="Connector: Elbow 132">
                  <a:extLst>
                    <a:ext uri="{FF2B5EF4-FFF2-40B4-BE49-F238E27FC236}">
                      <a16:creationId xmlns:a16="http://schemas.microsoft.com/office/drawing/2014/main" id="{3258EDAE-DBE7-F687-DD81-C1C4A2644381}"/>
                    </a:ext>
                  </a:extLst>
                </p:cNvPr>
                <p:cNvCxnSpPr>
                  <a:cxnSpLocks/>
                  <a:endCxn id="132" idx="1"/>
                </p:cNvCxnSpPr>
                <p:nvPr/>
              </p:nvCxnSpPr>
              <p:spPr>
                <a:xfrm rot="5400000" flipH="1" flipV="1">
                  <a:off x="8562505" y="3412018"/>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297146D-7593-B7BF-2521-F5309C3999EE}"/>
                    </a:ext>
                  </a:extLst>
                </p:cNvPr>
                <p:cNvCxnSpPr>
                  <a:cxnSpLocks/>
                  <a:stCxn id="132" idx="3"/>
                  <a:endCxn id="137" idx="1"/>
                </p:cNvCxnSpPr>
                <p:nvPr/>
              </p:nvCxnSpPr>
              <p:spPr>
                <a:xfrm flipV="1">
                  <a:off x="9030093" y="3005865"/>
                  <a:ext cx="7527" cy="633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4A213459-A2E0-07E9-6D18-D39E27360ADF}"/>
                    </a:ext>
                  </a:extLst>
                </p:cNvPr>
                <p:cNvCxnSpPr>
                  <a:cxnSpLocks/>
                  <a:stCxn id="132" idx="3"/>
                </p:cNvCxnSpPr>
                <p:nvPr/>
              </p:nvCxnSpPr>
              <p:spPr>
                <a:xfrm rot="16200000" flipV="1">
                  <a:off x="8552966" y="3162362"/>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98F1F79-B839-7831-EE5B-B0DA4B6EA92D}"/>
                    </a:ext>
                  </a:extLst>
                </p:cNvPr>
                <p:cNvCxnSpPr>
                  <a:cxnSpLocks/>
                  <a:stCxn id="123" idx="3"/>
                  <a:endCxn id="132" idx="1"/>
                </p:cNvCxnSpPr>
                <p:nvPr/>
              </p:nvCxnSpPr>
              <p:spPr>
                <a:xfrm flipH="1" flipV="1">
                  <a:off x="9030093" y="3724045"/>
                  <a:ext cx="3517" cy="64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Plus Sign 136">
                  <a:extLst>
                    <a:ext uri="{FF2B5EF4-FFF2-40B4-BE49-F238E27FC236}">
                      <a16:creationId xmlns:a16="http://schemas.microsoft.com/office/drawing/2014/main" id="{D2FB0E46-BA41-8B05-4CF2-E025BE85DA7F}"/>
                    </a:ext>
                  </a:extLst>
                </p:cNvPr>
                <p:cNvSpPr/>
                <p:nvPr/>
              </p:nvSpPr>
              <p:spPr>
                <a:xfrm>
                  <a:off x="8975640" y="290605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0" name="Plus Sign 139">
                  <a:extLst>
                    <a:ext uri="{FF2B5EF4-FFF2-40B4-BE49-F238E27FC236}">
                      <a16:creationId xmlns:a16="http://schemas.microsoft.com/office/drawing/2014/main" id="{D31DED66-9043-CBF8-CF42-B9CC5C9ED868}"/>
                    </a:ext>
                  </a:extLst>
                </p:cNvPr>
                <p:cNvSpPr/>
                <p:nvPr/>
              </p:nvSpPr>
              <p:spPr>
                <a:xfrm>
                  <a:off x="8968113" y="1947916"/>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1" name="Connector: Elbow 140">
                  <a:extLst>
                    <a:ext uri="{FF2B5EF4-FFF2-40B4-BE49-F238E27FC236}">
                      <a16:creationId xmlns:a16="http://schemas.microsoft.com/office/drawing/2014/main" id="{A2AEA415-99AB-B386-7E11-C2980F4E5615}"/>
                    </a:ext>
                  </a:extLst>
                </p:cNvPr>
                <p:cNvCxnSpPr>
                  <a:cxnSpLocks/>
                  <a:endCxn id="140" idx="1"/>
                </p:cNvCxnSpPr>
                <p:nvPr/>
              </p:nvCxnSpPr>
              <p:spPr>
                <a:xfrm rot="5400000" flipH="1" flipV="1">
                  <a:off x="8562505" y="1735696"/>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EE331CFB-A41D-2A2A-791A-C00D0FA7F17C}"/>
                    </a:ext>
                  </a:extLst>
                </p:cNvPr>
                <p:cNvCxnSpPr>
                  <a:cxnSpLocks/>
                  <a:stCxn id="140" idx="3"/>
                </p:cNvCxnSpPr>
                <p:nvPr/>
              </p:nvCxnSpPr>
              <p:spPr>
                <a:xfrm rot="16200000" flipV="1">
                  <a:off x="8552966" y="1486040"/>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E49F03DA-3057-0D79-EEFD-8FD6C15F8B72}"/>
                    </a:ext>
                  </a:extLst>
                </p:cNvPr>
                <p:cNvCxnSpPr>
                  <a:cxnSpLocks/>
                </p:cNvCxnSpPr>
                <p:nvPr/>
              </p:nvCxnSpPr>
              <p:spPr>
                <a:xfrm rot="16200000" flipV="1">
                  <a:off x="8541455" y="2177974"/>
                  <a:ext cx="189074" cy="771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5B215889-858F-762D-83A0-094B45F7CC2A}"/>
                    </a:ext>
                  </a:extLst>
                </p:cNvPr>
                <p:cNvCxnSpPr>
                  <a:cxnSpLocks/>
                  <a:endCxn id="113" idx="1"/>
                </p:cNvCxnSpPr>
                <p:nvPr/>
              </p:nvCxnSpPr>
              <p:spPr>
                <a:xfrm rot="5400000" flipH="1" flipV="1">
                  <a:off x="8561258" y="1064414"/>
                  <a:ext cx="144506" cy="7550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26D6919D-218F-7FE4-EA58-C36BEEE4AFB1}"/>
                    </a:ext>
                  </a:extLst>
                </p:cNvPr>
                <p:cNvCxnSpPr>
                  <a:cxnSpLocks/>
                  <a:stCxn id="140" idx="3"/>
                  <a:endCxn id="113" idx="1"/>
                </p:cNvCxnSpPr>
                <p:nvPr/>
              </p:nvCxnSpPr>
              <p:spPr>
                <a:xfrm flipH="1" flipV="1">
                  <a:off x="9011058" y="1369707"/>
                  <a:ext cx="19035" cy="59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E58484DD-418F-092E-4E26-98FE60939726}"/>
                    </a:ext>
                  </a:extLst>
                </p:cNvPr>
                <p:cNvCxnSpPr>
                  <a:cxnSpLocks/>
                  <a:endCxn id="140" idx="1"/>
                </p:cNvCxnSpPr>
                <p:nvPr/>
              </p:nvCxnSpPr>
              <p:spPr>
                <a:xfrm flipV="1">
                  <a:off x="9021506" y="2047723"/>
                  <a:ext cx="8587" cy="6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6C82FD9-B55E-26CF-C976-981AA4917D0F}"/>
                  </a:ext>
                </a:extLst>
              </p:cNvPr>
              <p:cNvGrpSpPr/>
              <p:nvPr/>
            </p:nvGrpSpPr>
            <p:grpSpPr>
              <a:xfrm>
                <a:off x="6371616" y="207310"/>
                <a:ext cx="1608963" cy="6280628"/>
                <a:chOff x="8250477" y="308654"/>
                <a:chExt cx="1608963" cy="6280628"/>
              </a:xfrm>
            </p:grpSpPr>
            <p:sp>
              <p:nvSpPr>
                <p:cNvPr id="67" name="Rectangle: Rounded Corners 66">
                  <a:extLst>
                    <a:ext uri="{FF2B5EF4-FFF2-40B4-BE49-F238E27FC236}">
                      <a16:creationId xmlns:a16="http://schemas.microsoft.com/office/drawing/2014/main" id="{524F8595-649A-7FB2-2021-DBCFAB5EEAC4}"/>
                    </a:ext>
                  </a:extLst>
                </p:cNvPr>
                <p:cNvSpPr>
                  <a:spLocks noChangeAspect="1"/>
                </p:cNvSpPr>
                <p:nvPr/>
              </p:nvSpPr>
              <p:spPr>
                <a:xfrm>
                  <a:off x="8535685" y="6258865"/>
                  <a:ext cx="1003870" cy="33041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2</a:t>
                  </a:r>
                  <a:endParaRPr lang="en-CA" sz="1200">
                    <a:solidFill>
                      <a:schemeClr val="tx1"/>
                    </a:solidFill>
                  </a:endParaRPr>
                </a:p>
              </p:txBody>
            </p:sp>
            <p:sp>
              <p:nvSpPr>
                <p:cNvPr id="68" name="Rectangle: Rounded Corners 67">
                  <a:extLst>
                    <a:ext uri="{FF2B5EF4-FFF2-40B4-BE49-F238E27FC236}">
                      <a16:creationId xmlns:a16="http://schemas.microsoft.com/office/drawing/2014/main" id="{3B505D87-61CF-A16A-1489-3B705FE2C38E}"/>
                    </a:ext>
                  </a:extLst>
                </p:cNvPr>
                <p:cNvSpPr>
                  <a:spLocks noChangeAspect="1"/>
                </p:cNvSpPr>
                <p:nvPr/>
              </p:nvSpPr>
              <p:spPr>
                <a:xfrm>
                  <a:off x="8409325" y="5832980"/>
                  <a:ext cx="1269382" cy="26303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rgbClr val="555555"/>
                      </a:solidFill>
                      <a:latin typeface="+mn-lt"/>
                      <a:ea typeface="+mn-ea"/>
                      <a:cs typeface="+mn-cs"/>
                    </a:rPr>
                    <a:t>Embedding</a:t>
                  </a:r>
                  <a:endParaRPr lang="en-CA" sz="1200"/>
                </a:p>
              </p:txBody>
            </p:sp>
            <p:sp>
              <p:nvSpPr>
                <p:cNvPr id="69" name="Rectangle: Rounded Corners 68">
                  <a:extLst>
                    <a:ext uri="{FF2B5EF4-FFF2-40B4-BE49-F238E27FC236}">
                      <a16:creationId xmlns:a16="http://schemas.microsoft.com/office/drawing/2014/main" id="{3B91360E-0CC0-E6CF-8235-E80029A045EA}"/>
                    </a:ext>
                  </a:extLst>
                </p:cNvPr>
                <p:cNvSpPr>
                  <a:spLocks noChangeAspect="1"/>
                </p:cNvSpPr>
                <p:nvPr/>
              </p:nvSpPr>
              <p:spPr>
                <a:xfrm>
                  <a:off x="8541984" y="805089"/>
                  <a:ext cx="963603" cy="31658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rgbClr val="555555"/>
                      </a:solidFill>
                      <a:latin typeface="+mn-lt"/>
                      <a:ea typeface="+mn-ea"/>
                      <a:cs typeface="+mn-cs"/>
                    </a:rPr>
                    <a:t>Output</a:t>
                  </a:r>
                  <a:endParaRPr lang="en-CA" sz="1200" dirty="0"/>
                </a:p>
              </p:txBody>
            </p:sp>
            <p:cxnSp>
              <p:nvCxnSpPr>
                <p:cNvPr id="70" name="Straight Arrow Connector 69">
                  <a:extLst>
                    <a:ext uri="{FF2B5EF4-FFF2-40B4-BE49-F238E27FC236}">
                      <a16:creationId xmlns:a16="http://schemas.microsoft.com/office/drawing/2014/main" id="{0F7C76E1-03C8-A3E6-13C3-007A4A3A43C7}"/>
                    </a:ext>
                  </a:extLst>
                </p:cNvPr>
                <p:cNvCxnSpPr>
                  <a:cxnSpLocks noChangeAspect="1"/>
                  <a:stCxn id="67" idx="0"/>
                  <a:endCxn id="68" idx="2"/>
                </p:cNvCxnSpPr>
                <p:nvPr/>
              </p:nvCxnSpPr>
              <p:spPr>
                <a:xfrm flipV="1">
                  <a:off x="9037620" y="6096017"/>
                  <a:ext cx="6396" cy="16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Rounded Corners 70">
                  <a:extLst>
                    <a:ext uri="{FF2B5EF4-FFF2-40B4-BE49-F238E27FC236}">
                      <a16:creationId xmlns:a16="http://schemas.microsoft.com/office/drawing/2014/main" id="{DCECC014-F1D0-9379-8555-07C0A58B66FE}"/>
                    </a:ext>
                  </a:extLst>
                </p:cNvPr>
                <p:cNvSpPr>
                  <a:spLocks noChangeAspect="1"/>
                </p:cNvSpPr>
                <p:nvPr/>
              </p:nvSpPr>
              <p:spPr>
                <a:xfrm>
                  <a:off x="8517430" y="308654"/>
                  <a:ext cx="950431" cy="3122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3</a:t>
                  </a:r>
                  <a:endParaRPr lang="en-CA" sz="1200">
                    <a:solidFill>
                      <a:schemeClr val="tx1"/>
                    </a:solidFill>
                  </a:endParaRPr>
                </a:p>
              </p:txBody>
            </p:sp>
            <p:cxnSp>
              <p:nvCxnSpPr>
                <p:cNvPr id="72" name="Straight Arrow Connector 71">
                  <a:extLst>
                    <a:ext uri="{FF2B5EF4-FFF2-40B4-BE49-F238E27FC236}">
                      <a16:creationId xmlns:a16="http://schemas.microsoft.com/office/drawing/2014/main" id="{43716980-9847-991C-ADD1-44E7408D021F}"/>
                    </a:ext>
                  </a:extLst>
                </p:cNvPr>
                <p:cNvCxnSpPr>
                  <a:cxnSpLocks noChangeAspect="1"/>
                  <a:stCxn id="69" idx="0"/>
                  <a:endCxn id="71" idx="2"/>
                </p:cNvCxnSpPr>
                <p:nvPr/>
              </p:nvCxnSpPr>
              <p:spPr>
                <a:xfrm flipH="1" flipV="1">
                  <a:off x="8992646" y="620912"/>
                  <a:ext cx="31140" cy="18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Plus Sign 72">
                  <a:extLst>
                    <a:ext uri="{FF2B5EF4-FFF2-40B4-BE49-F238E27FC236}">
                      <a16:creationId xmlns:a16="http://schemas.microsoft.com/office/drawing/2014/main" id="{04B72FD7-84EA-03A5-377C-3301D5E7E2DE}"/>
                    </a:ext>
                  </a:extLst>
                </p:cNvPr>
                <p:cNvSpPr/>
                <p:nvPr/>
              </p:nvSpPr>
              <p:spPr>
                <a:xfrm>
                  <a:off x="8933829" y="1229353"/>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4" name="Straight Arrow Connector 73">
                  <a:extLst>
                    <a:ext uri="{FF2B5EF4-FFF2-40B4-BE49-F238E27FC236}">
                      <a16:creationId xmlns:a16="http://schemas.microsoft.com/office/drawing/2014/main" id="{97778DF3-3B5B-3D6F-BDE5-EF24ABDDB9BF}"/>
                    </a:ext>
                  </a:extLst>
                </p:cNvPr>
                <p:cNvCxnSpPr>
                  <a:cxnSpLocks noChangeAspect="1"/>
                  <a:stCxn id="73" idx="3"/>
                  <a:endCxn id="69" idx="2"/>
                </p:cNvCxnSpPr>
                <p:nvPr/>
              </p:nvCxnSpPr>
              <p:spPr>
                <a:xfrm flipV="1">
                  <a:off x="9011058" y="1121675"/>
                  <a:ext cx="12728" cy="129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172DCE5-5332-9771-8EB7-5FCEBB5226E9}"/>
                    </a:ext>
                  </a:extLst>
                </p:cNvPr>
                <p:cNvSpPr txBox="1"/>
                <p:nvPr/>
              </p:nvSpPr>
              <p:spPr>
                <a:xfrm>
                  <a:off x="8763856" y="2395234"/>
                  <a:ext cx="1095584" cy="646331"/>
                </a:xfrm>
                <a:prstGeom prst="rect">
                  <a:avLst/>
                </a:prstGeom>
                <a:noFill/>
              </p:spPr>
              <p:txBody>
                <a:bodyPr wrap="square" rtlCol="0">
                  <a:spAutoFit/>
                </a:bodyPr>
                <a:lstStyle/>
                <a:p>
                  <a:pPr defTabSz="549189">
                    <a:spcAft>
                      <a:spcPts val="462"/>
                    </a:spcAft>
                  </a:pPr>
                  <a:r>
                    <a:rPr lang="en-US" sz="2162" kern="1200" dirty="0">
                      <a:solidFill>
                        <a:schemeClr val="tx1"/>
                      </a:solidFill>
                      <a:latin typeface="+mn-lt"/>
                      <a:ea typeface="+mn-ea"/>
                      <a:cs typeface="+mn-cs"/>
                    </a:rPr>
                    <a:t>…</a:t>
                  </a:r>
                  <a:endParaRPr lang="en-CA" sz="1000" dirty="0"/>
                </a:p>
              </p:txBody>
            </p:sp>
            <p:cxnSp>
              <p:nvCxnSpPr>
                <p:cNvPr id="80" name="Straight Arrow Connector 79">
                  <a:extLst>
                    <a:ext uri="{FF2B5EF4-FFF2-40B4-BE49-F238E27FC236}">
                      <a16:creationId xmlns:a16="http://schemas.microsoft.com/office/drawing/2014/main" id="{5FA77484-D83C-3EC5-3974-20AEA9DC7A92}"/>
                    </a:ext>
                  </a:extLst>
                </p:cNvPr>
                <p:cNvCxnSpPr>
                  <a:cxnSpLocks/>
                  <a:stCxn id="68" idx="0"/>
                  <a:endCxn id="84" idx="1"/>
                </p:cNvCxnSpPr>
                <p:nvPr/>
              </p:nvCxnSpPr>
              <p:spPr>
                <a:xfrm flipH="1" flipV="1">
                  <a:off x="9039010" y="5180042"/>
                  <a:ext cx="5006" cy="652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0A790076-7982-2FAA-2C63-3C9F0EACF91F}"/>
                    </a:ext>
                  </a:extLst>
                </p:cNvPr>
                <p:cNvCxnSpPr>
                  <a:cxnSpLocks/>
                  <a:stCxn id="68" idx="0"/>
                </p:cNvCxnSpPr>
                <p:nvPr/>
              </p:nvCxnSpPr>
              <p:spPr>
                <a:xfrm rot="16200000" flipV="1">
                  <a:off x="8535851" y="5324814"/>
                  <a:ext cx="231710" cy="7846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472302C7-62B9-F660-445F-A507A62E3D01}"/>
                    </a:ext>
                  </a:extLst>
                </p:cNvPr>
                <p:cNvCxnSpPr>
                  <a:cxnSpLocks/>
                  <a:endCxn id="83" idx="1"/>
                </p:cNvCxnSpPr>
                <p:nvPr/>
              </p:nvCxnSpPr>
              <p:spPr>
                <a:xfrm rot="5400000" flipH="1" flipV="1">
                  <a:off x="8552196" y="4165118"/>
                  <a:ext cx="194101" cy="7687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Plus Sign 82">
                  <a:extLst>
                    <a:ext uri="{FF2B5EF4-FFF2-40B4-BE49-F238E27FC236}">
                      <a16:creationId xmlns:a16="http://schemas.microsoft.com/office/drawing/2014/main" id="{6F8CD182-5CC6-A23E-85DB-A0223240A34F}"/>
                    </a:ext>
                  </a:extLst>
                </p:cNvPr>
                <p:cNvSpPr/>
                <p:nvPr/>
              </p:nvSpPr>
              <p:spPr>
                <a:xfrm>
                  <a:off x="8971630" y="4352624"/>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Plus Sign 83">
                  <a:extLst>
                    <a:ext uri="{FF2B5EF4-FFF2-40B4-BE49-F238E27FC236}">
                      <a16:creationId xmlns:a16="http://schemas.microsoft.com/office/drawing/2014/main" id="{DF5A03C8-5443-5410-05D8-410124E18D25}"/>
                    </a:ext>
                  </a:extLst>
                </p:cNvPr>
                <p:cNvSpPr/>
                <p:nvPr/>
              </p:nvSpPr>
              <p:spPr>
                <a:xfrm>
                  <a:off x="8977030" y="5080235"/>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5" name="Connector: Elbow 84">
                  <a:extLst>
                    <a:ext uri="{FF2B5EF4-FFF2-40B4-BE49-F238E27FC236}">
                      <a16:creationId xmlns:a16="http://schemas.microsoft.com/office/drawing/2014/main" id="{FB98415B-1499-5ECE-356F-6A125762A88F}"/>
                    </a:ext>
                  </a:extLst>
                </p:cNvPr>
                <p:cNvCxnSpPr>
                  <a:cxnSpLocks/>
                  <a:endCxn id="84" idx="1"/>
                </p:cNvCxnSpPr>
                <p:nvPr/>
              </p:nvCxnSpPr>
              <p:spPr>
                <a:xfrm rot="5400000" flipH="1" flipV="1">
                  <a:off x="8571422" y="4868015"/>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5960513-A2FB-E295-BCCA-C2AF9C71CA4A}"/>
                    </a:ext>
                  </a:extLst>
                </p:cNvPr>
                <p:cNvCxnSpPr>
                  <a:cxnSpLocks/>
                  <a:stCxn id="84" idx="3"/>
                  <a:endCxn id="83" idx="1"/>
                </p:cNvCxnSpPr>
                <p:nvPr/>
              </p:nvCxnSpPr>
              <p:spPr>
                <a:xfrm flipH="1" flipV="1">
                  <a:off x="9033610" y="4452431"/>
                  <a:ext cx="5400" cy="64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1075BAE1-A984-C75B-9042-23084A52E10B}"/>
                    </a:ext>
                  </a:extLst>
                </p:cNvPr>
                <p:cNvCxnSpPr>
                  <a:cxnSpLocks/>
                  <a:stCxn id="84" idx="3"/>
                </p:cNvCxnSpPr>
                <p:nvPr/>
              </p:nvCxnSpPr>
              <p:spPr>
                <a:xfrm rot="16200000" flipV="1">
                  <a:off x="8561883" y="4618359"/>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7D009719-6B01-F611-5449-B1807F90CE29}"/>
                    </a:ext>
                  </a:extLst>
                </p:cNvPr>
                <p:cNvCxnSpPr>
                  <a:cxnSpLocks/>
                  <a:stCxn id="83" idx="3"/>
                </p:cNvCxnSpPr>
                <p:nvPr/>
              </p:nvCxnSpPr>
              <p:spPr>
                <a:xfrm rot="16200000" flipV="1">
                  <a:off x="8530743" y="3865008"/>
                  <a:ext cx="222602" cy="7831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20832A1B-97E5-99F3-A8AA-FF4368DB51BC}"/>
                    </a:ext>
                  </a:extLst>
                </p:cNvPr>
                <p:cNvCxnSpPr>
                  <a:cxnSpLocks/>
                  <a:endCxn id="97" idx="1"/>
                </p:cNvCxnSpPr>
                <p:nvPr/>
              </p:nvCxnSpPr>
              <p:spPr>
                <a:xfrm rot="5400000" flipH="1" flipV="1">
                  <a:off x="8554457" y="2707373"/>
                  <a:ext cx="184670" cy="7816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Plus Sign 91">
                  <a:extLst>
                    <a:ext uri="{FF2B5EF4-FFF2-40B4-BE49-F238E27FC236}">
                      <a16:creationId xmlns:a16="http://schemas.microsoft.com/office/drawing/2014/main" id="{9BD363D6-4F6C-4AD6-7502-4FADD02ECA28}"/>
                    </a:ext>
                  </a:extLst>
                </p:cNvPr>
                <p:cNvSpPr/>
                <p:nvPr/>
              </p:nvSpPr>
              <p:spPr>
                <a:xfrm>
                  <a:off x="8968113" y="362423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3" name="Connector: Elbow 92">
                  <a:extLst>
                    <a:ext uri="{FF2B5EF4-FFF2-40B4-BE49-F238E27FC236}">
                      <a16:creationId xmlns:a16="http://schemas.microsoft.com/office/drawing/2014/main" id="{BCB586F1-2FCD-D42F-E68D-C97A225DB0E3}"/>
                    </a:ext>
                  </a:extLst>
                </p:cNvPr>
                <p:cNvCxnSpPr>
                  <a:cxnSpLocks/>
                  <a:endCxn id="92" idx="1"/>
                </p:cNvCxnSpPr>
                <p:nvPr/>
              </p:nvCxnSpPr>
              <p:spPr>
                <a:xfrm rot="5400000" flipH="1" flipV="1">
                  <a:off x="8562505" y="3412018"/>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53E5F27-F34E-3C40-A03D-86ABA4C034F1}"/>
                    </a:ext>
                  </a:extLst>
                </p:cNvPr>
                <p:cNvCxnSpPr>
                  <a:cxnSpLocks/>
                  <a:stCxn id="92" idx="3"/>
                  <a:endCxn id="97" idx="1"/>
                </p:cNvCxnSpPr>
                <p:nvPr/>
              </p:nvCxnSpPr>
              <p:spPr>
                <a:xfrm flipV="1">
                  <a:off x="9030093" y="3005865"/>
                  <a:ext cx="7527" cy="633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7B83168F-5842-B417-FA64-3773E6E3F0F6}"/>
                    </a:ext>
                  </a:extLst>
                </p:cNvPr>
                <p:cNvCxnSpPr>
                  <a:cxnSpLocks/>
                  <a:stCxn id="92" idx="3"/>
                </p:cNvCxnSpPr>
                <p:nvPr/>
              </p:nvCxnSpPr>
              <p:spPr>
                <a:xfrm rot="16200000" flipV="1">
                  <a:off x="8552966" y="3162362"/>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9DF64D2-A030-78E7-9C19-F268E470222D}"/>
                    </a:ext>
                  </a:extLst>
                </p:cNvPr>
                <p:cNvCxnSpPr>
                  <a:cxnSpLocks/>
                  <a:stCxn id="83" idx="3"/>
                  <a:endCxn id="92" idx="1"/>
                </p:cNvCxnSpPr>
                <p:nvPr/>
              </p:nvCxnSpPr>
              <p:spPr>
                <a:xfrm flipH="1" flipV="1">
                  <a:off x="9030093" y="3724045"/>
                  <a:ext cx="3517" cy="64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Plus Sign 96">
                  <a:extLst>
                    <a:ext uri="{FF2B5EF4-FFF2-40B4-BE49-F238E27FC236}">
                      <a16:creationId xmlns:a16="http://schemas.microsoft.com/office/drawing/2014/main" id="{DCFD28F2-04A6-218A-706A-8500E393EBCF}"/>
                    </a:ext>
                  </a:extLst>
                </p:cNvPr>
                <p:cNvSpPr/>
                <p:nvPr/>
              </p:nvSpPr>
              <p:spPr>
                <a:xfrm>
                  <a:off x="8975640" y="290605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Plus Sign 99">
                  <a:extLst>
                    <a:ext uri="{FF2B5EF4-FFF2-40B4-BE49-F238E27FC236}">
                      <a16:creationId xmlns:a16="http://schemas.microsoft.com/office/drawing/2014/main" id="{7ED70742-A8EE-8935-5348-2625D309D5C2}"/>
                    </a:ext>
                  </a:extLst>
                </p:cNvPr>
                <p:cNvSpPr/>
                <p:nvPr/>
              </p:nvSpPr>
              <p:spPr>
                <a:xfrm>
                  <a:off x="8968113" y="1947916"/>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1" name="Connector: Elbow 100">
                  <a:extLst>
                    <a:ext uri="{FF2B5EF4-FFF2-40B4-BE49-F238E27FC236}">
                      <a16:creationId xmlns:a16="http://schemas.microsoft.com/office/drawing/2014/main" id="{A2C7E319-C10A-D464-66F4-3950D4C66426}"/>
                    </a:ext>
                  </a:extLst>
                </p:cNvPr>
                <p:cNvCxnSpPr>
                  <a:cxnSpLocks/>
                  <a:endCxn id="100" idx="1"/>
                </p:cNvCxnSpPr>
                <p:nvPr/>
              </p:nvCxnSpPr>
              <p:spPr>
                <a:xfrm rot="5400000" flipH="1" flipV="1">
                  <a:off x="8562505" y="1735696"/>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0DE6D471-8979-81D1-2BA1-EF551E6799B7}"/>
                    </a:ext>
                  </a:extLst>
                </p:cNvPr>
                <p:cNvCxnSpPr>
                  <a:cxnSpLocks/>
                  <a:stCxn id="100" idx="3"/>
                </p:cNvCxnSpPr>
                <p:nvPr/>
              </p:nvCxnSpPr>
              <p:spPr>
                <a:xfrm rot="16200000" flipV="1">
                  <a:off x="8552966" y="1486040"/>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07BA346D-AF1C-D5E9-5328-B979877BA90A}"/>
                    </a:ext>
                  </a:extLst>
                </p:cNvPr>
                <p:cNvCxnSpPr>
                  <a:cxnSpLocks/>
                </p:cNvCxnSpPr>
                <p:nvPr/>
              </p:nvCxnSpPr>
              <p:spPr>
                <a:xfrm rot="16200000" flipV="1">
                  <a:off x="8541455" y="2177974"/>
                  <a:ext cx="189074" cy="771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B1DC2D35-D006-8BB8-5A4C-0E898D385DE8}"/>
                    </a:ext>
                  </a:extLst>
                </p:cNvPr>
                <p:cNvCxnSpPr>
                  <a:cxnSpLocks/>
                  <a:endCxn id="73" idx="1"/>
                </p:cNvCxnSpPr>
                <p:nvPr/>
              </p:nvCxnSpPr>
              <p:spPr>
                <a:xfrm rot="5400000" flipH="1" flipV="1">
                  <a:off x="8561258" y="1064414"/>
                  <a:ext cx="144506" cy="7550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B6F7479-89F6-512F-1F48-843A3B3DB104}"/>
                    </a:ext>
                  </a:extLst>
                </p:cNvPr>
                <p:cNvCxnSpPr>
                  <a:cxnSpLocks/>
                  <a:stCxn id="100" idx="3"/>
                  <a:endCxn id="73" idx="1"/>
                </p:cNvCxnSpPr>
                <p:nvPr/>
              </p:nvCxnSpPr>
              <p:spPr>
                <a:xfrm flipH="1" flipV="1">
                  <a:off x="9011058" y="1369707"/>
                  <a:ext cx="19035" cy="59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306DB09-2F58-337D-01B1-37FA0CA7E4AA}"/>
                    </a:ext>
                  </a:extLst>
                </p:cNvPr>
                <p:cNvCxnSpPr>
                  <a:cxnSpLocks/>
                  <a:endCxn id="100" idx="1"/>
                </p:cNvCxnSpPr>
                <p:nvPr/>
              </p:nvCxnSpPr>
              <p:spPr>
                <a:xfrm flipV="1">
                  <a:off x="9021506" y="2047723"/>
                  <a:ext cx="8587" cy="6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A178D50B-8557-DCE3-4E3F-502BA4626587}"/>
                  </a:ext>
                </a:extLst>
              </p:cNvPr>
              <p:cNvGrpSpPr/>
              <p:nvPr/>
            </p:nvGrpSpPr>
            <p:grpSpPr>
              <a:xfrm>
                <a:off x="10484785" y="207310"/>
                <a:ext cx="1608963" cy="6280628"/>
                <a:chOff x="8250477" y="308654"/>
                <a:chExt cx="1608963" cy="6280628"/>
              </a:xfrm>
            </p:grpSpPr>
            <p:sp>
              <p:nvSpPr>
                <p:cNvPr id="25" name="Rectangle: Rounded Corners 24">
                  <a:extLst>
                    <a:ext uri="{FF2B5EF4-FFF2-40B4-BE49-F238E27FC236}">
                      <a16:creationId xmlns:a16="http://schemas.microsoft.com/office/drawing/2014/main" id="{27919059-E090-3DDF-49E3-2E2FC648644A}"/>
                    </a:ext>
                  </a:extLst>
                </p:cNvPr>
                <p:cNvSpPr>
                  <a:spLocks noChangeAspect="1"/>
                </p:cNvSpPr>
                <p:nvPr/>
              </p:nvSpPr>
              <p:spPr>
                <a:xfrm>
                  <a:off x="8535685" y="6258865"/>
                  <a:ext cx="1003870" cy="33041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N-1</a:t>
                  </a:r>
                  <a:endParaRPr lang="en-CA" sz="1200">
                    <a:solidFill>
                      <a:schemeClr val="tx1"/>
                    </a:solidFill>
                  </a:endParaRPr>
                </a:p>
              </p:txBody>
            </p:sp>
            <p:sp>
              <p:nvSpPr>
                <p:cNvPr id="26" name="Rectangle: Rounded Corners 25">
                  <a:extLst>
                    <a:ext uri="{FF2B5EF4-FFF2-40B4-BE49-F238E27FC236}">
                      <a16:creationId xmlns:a16="http://schemas.microsoft.com/office/drawing/2014/main" id="{1E7C705B-5942-2F79-A8E7-6076207DE251}"/>
                    </a:ext>
                  </a:extLst>
                </p:cNvPr>
                <p:cNvSpPr>
                  <a:spLocks noChangeAspect="1"/>
                </p:cNvSpPr>
                <p:nvPr/>
              </p:nvSpPr>
              <p:spPr>
                <a:xfrm>
                  <a:off x="8409325" y="5832980"/>
                  <a:ext cx="1269382" cy="26303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rgbClr val="555555"/>
                      </a:solidFill>
                      <a:latin typeface="+mn-lt"/>
                      <a:ea typeface="+mn-ea"/>
                      <a:cs typeface="+mn-cs"/>
                    </a:rPr>
                    <a:t>Embedding</a:t>
                  </a:r>
                  <a:endParaRPr lang="en-CA" sz="1200"/>
                </a:p>
              </p:txBody>
            </p:sp>
            <p:sp>
              <p:nvSpPr>
                <p:cNvPr id="27" name="Rectangle: Rounded Corners 26">
                  <a:extLst>
                    <a:ext uri="{FF2B5EF4-FFF2-40B4-BE49-F238E27FC236}">
                      <a16:creationId xmlns:a16="http://schemas.microsoft.com/office/drawing/2014/main" id="{0293BF65-6D63-630A-2189-DC73D57412CA}"/>
                    </a:ext>
                  </a:extLst>
                </p:cNvPr>
                <p:cNvSpPr>
                  <a:spLocks noChangeAspect="1"/>
                </p:cNvSpPr>
                <p:nvPr/>
              </p:nvSpPr>
              <p:spPr>
                <a:xfrm>
                  <a:off x="8528942" y="805089"/>
                  <a:ext cx="950432" cy="312259"/>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800" kern="1200" dirty="0">
                      <a:solidFill>
                        <a:srgbClr val="555555"/>
                      </a:solidFill>
                      <a:latin typeface="+mn-lt"/>
                      <a:ea typeface="+mn-ea"/>
                      <a:cs typeface="+mn-cs"/>
                    </a:rPr>
                    <a:t>Output</a:t>
                  </a:r>
                  <a:endParaRPr lang="en-CA" sz="1200" dirty="0"/>
                </a:p>
              </p:txBody>
            </p:sp>
            <p:cxnSp>
              <p:nvCxnSpPr>
                <p:cNvPr id="28" name="Straight Arrow Connector 27">
                  <a:extLst>
                    <a:ext uri="{FF2B5EF4-FFF2-40B4-BE49-F238E27FC236}">
                      <a16:creationId xmlns:a16="http://schemas.microsoft.com/office/drawing/2014/main" id="{D8DE016D-48E1-CAEF-CE33-4EE919B8063B}"/>
                    </a:ext>
                  </a:extLst>
                </p:cNvPr>
                <p:cNvCxnSpPr>
                  <a:cxnSpLocks noChangeAspect="1"/>
                  <a:stCxn id="25" idx="0"/>
                  <a:endCxn id="26" idx="2"/>
                </p:cNvCxnSpPr>
                <p:nvPr/>
              </p:nvCxnSpPr>
              <p:spPr>
                <a:xfrm flipV="1">
                  <a:off x="9037620" y="6096017"/>
                  <a:ext cx="6396" cy="16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AC3C3028-2720-791C-F6CB-40707653231F}"/>
                    </a:ext>
                  </a:extLst>
                </p:cNvPr>
                <p:cNvSpPr>
                  <a:spLocks noChangeAspect="1"/>
                </p:cNvSpPr>
                <p:nvPr/>
              </p:nvSpPr>
              <p:spPr>
                <a:xfrm>
                  <a:off x="8523983" y="308654"/>
                  <a:ext cx="950431" cy="31225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00">
                    <a:spcAft>
                      <a:spcPts val="360"/>
                    </a:spcAft>
                  </a:pPr>
                  <a:r>
                    <a:rPr lang="en-US" sz="721" kern="1200">
                      <a:solidFill>
                        <a:schemeClr val="tx1"/>
                      </a:solidFill>
                      <a:latin typeface="+mn-lt"/>
                      <a:ea typeface="+mn-ea"/>
                      <a:cs typeface="+mn-cs"/>
                    </a:rPr>
                    <a:t>Token N</a:t>
                  </a:r>
                  <a:endParaRPr lang="en-CA" sz="1200">
                    <a:solidFill>
                      <a:schemeClr val="tx1"/>
                    </a:solidFill>
                  </a:endParaRPr>
                </a:p>
              </p:txBody>
            </p:sp>
            <p:cxnSp>
              <p:nvCxnSpPr>
                <p:cNvPr id="32" name="Straight Arrow Connector 31">
                  <a:extLst>
                    <a:ext uri="{FF2B5EF4-FFF2-40B4-BE49-F238E27FC236}">
                      <a16:creationId xmlns:a16="http://schemas.microsoft.com/office/drawing/2014/main" id="{93CC6F60-45E8-4A32-C3DF-64EE4E58928F}"/>
                    </a:ext>
                  </a:extLst>
                </p:cNvPr>
                <p:cNvCxnSpPr>
                  <a:cxnSpLocks noChangeAspect="1"/>
                  <a:stCxn id="27" idx="0"/>
                  <a:endCxn id="30" idx="2"/>
                </p:cNvCxnSpPr>
                <p:nvPr/>
              </p:nvCxnSpPr>
              <p:spPr>
                <a:xfrm flipH="1" flipV="1">
                  <a:off x="8999199" y="620912"/>
                  <a:ext cx="4958" cy="18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Plus Sign 32">
                  <a:extLst>
                    <a:ext uri="{FF2B5EF4-FFF2-40B4-BE49-F238E27FC236}">
                      <a16:creationId xmlns:a16="http://schemas.microsoft.com/office/drawing/2014/main" id="{72378E0F-1D35-FF55-8492-ED1E633811BC}"/>
                    </a:ext>
                  </a:extLst>
                </p:cNvPr>
                <p:cNvSpPr/>
                <p:nvPr/>
              </p:nvSpPr>
              <p:spPr>
                <a:xfrm>
                  <a:off x="8933829" y="1229353"/>
                  <a:ext cx="154458" cy="16180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4" name="Straight Arrow Connector 33">
                  <a:extLst>
                    <a:ext uri="{FF2B5EF4-FFF2-40B4-BE49-F238E27FC236}">
                      <a16:creationId xmlns:a16="http://schemas.microsoft.com/office/drawing/2014/main" id="{B350575C-2E7A-DEC2-0EE2-3B346996843D}"/>
                    </a:ext>
                  </a:extLst>
                </p:cNvPr>
                <p:cNvCxnSpPr>
                  <a:cxnSpLocks noChangeAspect="1"/>
                  <a:stCxn id="33" idx="3"/>
                  <a:endCxn id="27" idx="2"/>
                </p:cNvCxnSpPr>
                <p:nvPr/>
              </p:nvCxnSpPr>
              <p:spPr>
                <a:xfrm flipH="1" flipV="1">
                  <a:off x="9004157" y="1117348"/>
                  <a:ext cx="6901" cy="13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584FDED-1837-3FA9-0974-F64977F1C862}"/>
                    </a:ext>
                  </a:extLst>
                </p:cNvPr>
                <p:cNvSpPr txBox="1"/>
                <p:nvPr/>
              </p:nvSpPr>
              <p:spPr>
                <a:xfrm>
                  <a:off x="8763856" y="2395234"/>
                  <a:ext cx="1095584" cy="646331"/>
                </a:xfrm>
                <a:prstGeom prst="rect">
                  <a:avLst/>
                </a:prstGeom>
                <a:noFill/>
              </p:spPr>
              <p:txBody>
                <a:bodyPr wrap="square" rtlCol="0">
                  <a:spAutoFit/>
                </a:bodyPr>
                <a:lstStyle/>
                <a:p>
                  <a:pPr defTabSz="549189">
                    <a:spcAft>
                      <a:spcPts val="462"/>
                    </a:spcAft>
                  </a:pPr>
                  <a:r>
                    <a:rPr lang="en-US" sz="2162" kern="1200" dirty="0">
                      <a:solidFill>
                        <a:schemeClr val="tx1"/>
                      </a:solidFill>
                      <a:latin typeface="+mn-lt"/>
                      <a:ea typeface="+mn-ea"/>
                      <a:cs typeface="+mn-cs"/>
                    </a:rPr>
                    <a:t>…</a:t>
                  </a:r>
                  <a:endParaRPr lang="en-CA" sz="1000" dirty="0"/>
                </a:p>
              </p:txBody>
            </p:sp>
            <p:cxnSp>
              <p:nvCxnSpPr>
                <p:cNvPr id="40" name="Straight Arrow Connector 39">
                  <a:extLst>
                    <a:ext uri="{FF2B5EF4-FFF2-40B4-BE49-F238E27FC236}">
                      <a16:creationId xmlns:a16="http://schemas.microsoft.com/office/drawing/2014/main" id="{B8370495-E87F-C437-9D7E-248C39104E29}"/>
                    </a:ext>
                  </a:extLst>
                </p:cNvPr>
                <p:cNvCxnSpPr>
                  <a:cxnSpLocks/>
                  <a:stCxn id="26" idx="0"/>
                  <a:endCxn id="44" idx="1"/>
                </p:cNvCxnSpPr>
                <p:nvPr/>
              </p:nvCxnSpPr>
              <p:spPr>
                <a:xfrm flipH="1" flipV="1">
                  <a:off x="9039010" y="5180042"/>
                  <a:ext cx="5006" cy="652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15AB936C-CF73-5188-084B-927FEF6019B9}"/>
                    </a:ext>
                  </a:extLst>
                </p:cNvPr>
                <p:cNvCxnSpPr>
                  <a:cxnSpLocks/>
                  <a:stCxn id="26" idx="0"/>
                </p:cNvCxnSpPr>
                <p:nvPr/>
              </p:nvCxnSpPr>
              <p:spPr>
                <a:xfrm rot="16200000" flipV="1">
                  <a:off x="8535851" y="5324814"/>
                  <a:ext cx="231710" cy="7846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6AC1444-113B-ADEF-3D31-A8CB66AC2510}"/>
                    </a:ext>
                  </a:extLst>
                </p:cNvPr>
                <p:cNvCxnSpPr>
                  <a:cxnSpLocks/>
                  <a:endCxn id="43" idx="1"/>
                </p:cNvCxnSpPr>
                <p:nvPr/>
              </p:nvCxnSpPr>
              <p:spPr>
                <a:xfrm rot="5400000" flipH="1" flipV="1">
                  <a:off x="8552196" y="4165118"/>
                  <a:ext cx="194101" cy="7687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Plus Sign 42">
                  <a:extLst>
                    <a:ext uri="{FF2B5EF4-FFF2-40B4-BE49-F238E27FC236}">
                      <a16:creationId xmlns:a16="http://schemas.microsoft.com/office/drawing/2014/main" id="{B8E54224-A49C-FE51-F1AE-0431EBEC664A}"/>
                    </a:ext>
                  </a:extLst>
                </p:cNvPr>
                <p:cNvSpPr/>
                <p:nvPr/>
              </p:nvSpPr>
              <p:spPr>
                <a:xfrm>
                  <a:off x="8971630" y="4352624"/>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Plus Sign 43">
                  <a:extLst>
                    <a:ext uri="{FF2B5EF4-FFF2-40B4-BE49-F238E27FC236}">
                      <a16:creationId xmlns:a16="http://schemas.microsoft.com/office/drawing/2014/main" id="{EAEB5982-C1E4-5D1A-5FA6-95195251C259}"/>
                    </a:ext>
                  </a:extLst>
                </p:cNvPr>
                <p:cNvSpPr/>
                <p:nvPr/>
              </p:nvSpPr>
              <p:spPr>
                <a:xfrm>
                  <a:off x="8977030" y="5080235"/>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5" name="Connector: Elbow 44">
                  <a:extLst>
                    <a:ext uri="{FF2B5EF4-FFF2-40B4-BE49-F238E27FC236}">
                      <a16:creationId xmlns:a16="http://schemas.microsoft.com/office/drawing/2014/main" id="{87BFD747-617B-3F82-8661-521562A5B8DB}"/>
                    </a:ext>
                  </a:extLst>
                </p:cNvPr>
                <p:cNvCxnSpPr>
                  <a:cxnSpLocks/>
                  <a:endCxn id="44" idx="1"/>
                </p:cNvCxnSpPr>
                <p:nvPr/>
              </p:nvCxnSpPr>
              <p:spPr>
                <a:xfrm rot="5400000" flipH="1" flipV="1">
                  <a:off x="8571422" y="4868015"/>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C02F787-C66E-3DE7-C223-E43896F255EE}"/>
                    </a:ext>
                  </a:extLst>
                </p:cNvPr>
                <p:cNvCxnSpPr>
                  <a:cxnSpLocks/>
                  <a:stCxn id="44" idx="3"/>
                  <a:endCxn id="43" idx="1"/>
                </p:cNvCxnSpPr>
                <p:nvPr/>
              </p:nvCxnSpPr>
              <p:spPr>
                <a:xfrm flipH="1" flipV="1">
                  <a:off x="9033610" y="4452431"/>
                  <a:ext cx="5400" cy="64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4FDA9F07-E5FB-1C61-AF25-56EE8FABAAE8}"/>
                    </a:ext>
                  </a:extLst>
                </p:cNvPr>
                <p:cNvCxnSpPr>
                  <a:cxnSpLocks/>
                  <a:stCxn id="44" idx="3"/>
                </p:cNvCxnSpPr>
                <p:nvPr/>
              </p:nvCxnSpPr>
              <p:spPr>
                <a:xfrm rot="16200000" flipV="1">
                  <a:off x="8561883" y="4618359"/>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9F24BC24-0C57-F087-2EFB-E6D5159380B5}"/>
                    </a:ext>
                  </a:extLst>
                </p:cNvPr>
                <p:cNvCxnSpPr>
                  <a:cxnSpLocks/>
                  <a:stCxn id="43" idx="3"/>
                </p:cNvCxnSpPr>
                <p:nvPr/>
              </p:nvCxnSpPr>
              <p:spPr>
                <a:xfrm rot="16200000" flipV="1">
                  <a:off x="8530743" y="3865008"/>
                  <a:ext cx="222602" cy="7831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FD96CE00-45BD-41E2-A4CC-7B361DDED398}"/>
                    </a:ext>
                  </a:extLst>
                </p:cNvPr>
                <p:cNvCxnSpPr>
                  <a:cxnSpLocks/>
                  <a:endCxn id="57" idx="1"/>
                </p:cNvCxnSpPr>
                <p:nvPr/>
              </p:nvCxnSpPr>
              <p:spPr>
                <a:xfrm rot="5400000" flipH="1" flipV="1">
                  <a:off x="8554457" y="2707373"/>
                  <a:ext cx="184670" cy="7816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Plus Sign 51">
                  <a:extLst>
                    <a:ext uri="{FF2B5EF4-FFF2-40B4-BE49-F238E27FC236}">
                      <a16:creationId xmlns:a16="http://schemas.microsoft.com/office/drawing/2014/main" id="{956894DD-0AFA-AD53-A5F2-C8DF8D624671}"/>
                    </a:ext>
                  </a:extLst>
                </p:cNvPr>
                <p:cNvSpPr/>
                <p:nvPr/>
              </p:nvSpPr>
              <p:spPr>
                <a:xfrm>
                  <a:off x="8968113" y="362423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3" name="Connector: Elbow 52">
                  <a:extLst>
                    <a:ext uri="{FF2B5EF4-FFF2-40B4-BE49-F238E27FC236}">
                      <a16:creationId xmlns:a16="http://schemas.microsoft.com/office/drawing/2014/main" id="{7470EEB3-1A18-3A4C-E2A1-F46A6DE27561}"/>
                    </a:ext>
                  </a:extLst>
                </p:cNvPr>
                <p:cNvCxnSpPr>
                  <a:cxnSpLocks/>
                  <a:endCxn id="52" idx="1"/>
                </p:cNvCxnSpPr>
                <p:nvPr/>
              </p:nvCxnSpPr>
              <p:spPr>
                <a:xfrm rot="5400000" flipH="1" flipV="1">
                  <a:off x="8562505" y="3412018"/>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EC32F3C-6157-2F23-8C15-757A1ECB685B}"/>
                    </a:ext>
                  </a:extLst>
                </p:cNvPr>
                <p:cNvCxnSpPr>
                  <a:cxnSpLocks/>
                  <a:stCxn id="52" idx="3"/>
                  <a:endCxn id="57" idx="1"/>
                </p:cNvCxnSpPr>
                <p:nvPr/>
              </p:nvCxnSpPr>
              <p:spPr>
                <a:xfrm flipV="1">
                  <a:off x="9030093" y="3005865"/>
                  <a:ext cx="7527" cy="633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70432E18-49C0-8078-52C4-62D497E62FEE}"/>
                    </a:ext>
                  </a:extLst>
                </p:cNvPr>
                <p:cNvCxnSpPr>
                  <a:cxnSpLocks/>
                  <a:stCxn id="52" idx="3"/>
                </p:cNvCxnSpPr>
                <p:nvPr/>
              </p:nvCxnSpPr>
              <p:spPr>
                <a:xfrm rot="16200000" flipV="1">
                  <a:off x="8552966" y="3162362"/>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40C114E-CD8E-3C5B-9DCB-DBE8B58AC1BB}"/>
                    </a:ext>
                  </a:extLst>
                </p:cNvPr>
                <p:cNvCxnSpPr>
                  <a:cxnSpLocks/>
                  <a:stCxn id="43" idx="3"/>
                  <a:endCxn id="52" idx="1"/>
                </p:cNvCxnSpPr>
                <p:nvPr/>
              </p:nvCxnSpPr>
              <p:spPr>
                <a:xfrm flipH="1" flipV="1">
                  <a:off x="9030093" y="3724045"/>
                  <a:ext cx="3517" cy="64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Plus Sign 56">
                  <a:extLst>
                    <a:ext uri="{FF2B5EF4-FFF2-40B4-BE49-F238E27FC236}">
                      <a16:creationId xmlns:a16="http://schemas.microsoft.com/office/drawing/2014/main" id="{F0D78B8C-08C5-F95F-CA65-1A50F1FA49A1}"/>
                    </a:ext>
                  </a:extLst>
                </p:cNvPr>
                <p:cNvSpPr/>
                <p:nvPr/>
              </p:nvSpPr>
              <p:spPr>
                <a:xfrm>
                  <a:off x="8975640" y="2906058"/>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Plus Sign 59">
                  <a:extLst>
                    <a:ext uri="{FF2B5EF4-FFF2-40B4-BE49-F238E27FC236}">
                      <a16:creationId xmlns:a16="http://schemas.microsoft.com/office/drawing/2014/main" id="{D9766794-3752-4C3C-01AE-E509BC50E29B}"/>
                    </a:ext>
                  </a:extLst>
                </p:cNvPr>
                <p:cNvSpPr/>
                <p:nvPr/>
              </p:nvSpPr>
              <p:spPr>
                <a:xfrm>
                  <a:off x="8968113" y="1947916"/>
                  <a:ext cx="123960" cy="11505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1" name="Connector: Elbow 60">
                  <a:extLst>
                    <a:ext uri="{FF2B5EF4-FFF2-40B4-BE49-F238E27FC236}">
                      <a16:creationId xmlns:a16="http://schemas.microsoft.com/office/drawing/2014/main" id="{C4170DA4-D51A-5B1C-7AA4-783EEF8EB87D}"/>
                    </a:ext>
                  </a:extLst>
                </p:cNvPr>
                <p:cNvCxnSpPr>
                  <a:cxnSpLocks/>
                  <a:endCxn id="60" idx="1"/>
                </p:cNvCxnSpPr>
                <p:nvPr/>
              </p:nvCxnSpPr>
              <p:spPr>
                <a:xfrm rot="5400000" flipH="1" flipV="1">
                  <a:off x="8562505" y="1735696"/>
                  <a:ext cx="155560" cy="7796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1758A264-5817-D8A5-3A40-B061429E506C}"/>
                    </a:ext>
                  </a:extLst>
                </p:cNvPr>
                <p:cNvCxnSpPr>
                  <a:cxnSpLocks/>
                  <a:stCxn id="60" idx="3"/>
                </p:cNvCxnSpPr>
                <p:nvPr/>
              </p:nvCxnSpPr>
              <p:spPr>
                <a:xfrm rot="16200000" flipV="1">
                  <a:off x="8552966" y="1486040"/>
                  <a:ext cx="180127" cy="774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C15DD2DE-4129-8219-17FD-55E0A8936BCE}"/>
                    </a:ext>
                  </a:extLst>
                </p:cNvPr>
                <p:cNvCxnSpPr>
                  <a:cxnSpLocks/>
                </p:cNvCxnSpPr>
                <p:nvPr/>
              </p:nvCxnSpPr>
              <p:spPr>
                <a:xfrm rot="16200000" flipV="1">
                  <a:off x="8541455" y="2177974"/>
                  <a:ext cx="189074" cy="7710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54788A3-DE48-2F2B-C52D-0865B7617FB2}"/>
                    </a:ext>
                  </a:extLst>
                </p:cNvPr>
                <p:cNvCxnSpPr>
                  <a:cxnSpLocks/>
                  <a:endCxn id="33" idx="1"/>
                </p:cNvCxnSpPr>
                <p:nvPr/>
              </p:nvCxnSpPr>
              <p:spPr>
                <a:xfrm rot="5400000" flipH="1" flipV="1">
                  <a:off x="8561258" y="1064414"/>
                  <a:ext cx="144506" cy="7550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43352C9-5BDE-E183-2DA9-0CF7BFB08B9E}"/>
                    </a:ext>
                  </a:extLst>
                </p:cNvPr>
                <p:cNvCxnSpPr>
                  <a:cxnSpLocks/>
                  <a:stCxn id="60" idx="3"/>
                  <a:endCxn id="33" idx="1"/>
                </p:cNvCxnSpPr>
                <p:nvPr/>
              </p:nvCxnSpPr>
              <p:spPr>
                <a:xfrm flipH="1" flipV="1">
                  <a:off x="9011058" y="1369707"/>
                  <a:ext cx="19035" cy="593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FC1B5EA-3757-8287-666F-4D344151029F}"/>
                    </a:ext>
                  </a:extLst>
                </p:cNvPr>
                <p:cNvCxnSpPr>
                  <a:cxnSpLocks/>
                  <a:endCxn id="60" idx="1"/>
                </p:cNvCxnSpPr>
                <p:nvPr/>
              </p:nvCxnSpPr>
              <p:spPr>
                <a:xfrm flipV="1">
                  <a:off x="9021506" y="2047723"/>
                  <a:ext cx="8587" cy="6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 name="Rectangle: Rounded Corners 6">
              <a:extLst>
                <a:ext uri="{FF2B5EF4-FFF2-40B4-BE49-F238E27FC236}">
                  <a16:creationId xmlns:a16="http://schemas.microsoft.com/office/drawing/2014/main" id="{CB53CF10-E3C0-7F41-3A2A-0645702AFC12}"/>
                </a:ext>
              </a:extLst>
            </p:cNvPr>
            <p:cNvSpPr/>
            <p:nvPr/>
          </p:nvSpPr>
          <p:spPr>
            <a:xfrm>
              <a:off x="4873492" y="1414885"/>
              <a:ext cx="1698327" cy="1336508"/>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8" name="Rectangle: Rounded Corners 7">
              <a:extLst>
                <a:ext uri="{FF2B5EF4-FFF2-40B4-BE49-F238E27FC236}">
                  <a16:creationId xmlns:a16="http://schemas.microsoft.com/office/drawing/2014/main" id="{9997A21C-0164-EDF1-E6E0-55526F7D5C68}"/>
                </a:ext>
              </a:extLst>
            </p:cNvPr>
            <p:cNvSpPr/>
            <p:nvPr/>
          </p:nvSpPr>
          <p:spPr>
            <a:xfrm>
              <a:off x="4874576" y="2962675"/>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9" name="Rectangle: Rounded Corners 8">
              <a:extLst>
                <a:ext uri="{FF2B5EF4-FFF2-40B4-BE49-F238E27FC236}">
                  <a16:creationId xmlns:a16="http://schemas.microsoft.com/office/drawing/2014/main" id="{A6945F09-1F78-3C02-B146-359770EE0B3E}"/>
                </a:ext>
              </a:extLst>
            </p:cNvPr>
            <p:cNvSpPr/>
            <p:nvPr/>
          </p:nvSpPr>
          <p:spPr>
            <a:xfrm>
              <a:off x="4877934" y="4357094"/>
              <a:ext cx="1698328"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0" name="Rectangle: Rounded Corners 9">
              <a:extLst>
                <a:ext uri="{FF2B5EF4-FFF2-40B4-BE49-F238E27FC236}">
                  <a16:creationId xmlns:a16="http://schemas.microsoft.com/office/drawing/2014/main" id="{39BE4C7F-8B07-2EDB-7304-4DCABC817435}"/>
                </a:ext>
              </a:extLst>
            </p:cNvPr>
            <p:cNvSpPr/>
            <p:nvPr/>
          </p:nvSpPr>
          <p:spPr>
            <a:xfrm>
              <a:off x="6850842" y="1432104"/>
              <a:ext cx="1698327" cy="1336508"/>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1" name="Rectangle: Rounded Corners 10">
              <a:extLst>
                <a:ext uri="{FF2B5EF4-FFF2-40B4-BE49-F238E27FC236}">
                  <a16:creationId xmlns:a16="http://schemas.microsoft.com/office/drawing/2014/main" id="{FB6E0177-1CF0-3700-C914-B2CEC032B4FF}"/>
                </a:ext>
              </a:extLst>
            </p:cNvPr>
            <p:cNvSpPr/>
            <p:nvPr/>
          </p:nvSpPr>
          <p:spPr>
            <a:xfrm>
              <a:off x="6846159" y="2970900"/>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2" name="Rectangle: Rounded Corners 11">
              <a:extLst>
                <a:ext uri="{FF2B5EF4-FFF2-40B4-BE49-F238E27FC236}">
                  <a16:creationId xmlns:a16="http://schemas.microsoft.com/office/drawing/2014/main" id="{2BC92544-A6A9-117A-1CDF-F2373F63D8E4}"/>
                </a:ext>
              </a:extLst>
            </p:cNvPr>
            <p:cNvSpPr/>
            <p:nvPr/>
          </p:nvSpPr>
          <p:spPr>
            <a:xfrm>
              <a:off x="6844294" y="4366721"/>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3" name="Rectangle: Rounded Corners 12">
              <a:extLst>
                <a:ext uri="{FF2B5EF4-FFF2-40B4-BE49-F238E27FC236}">
                  <a16:creationId xmlns:a16="http://schemas.microsoft.com/office/drawing/2014/main" id="{43970B43-E5C7-48BF-3ACD-BD0CD020B257}"/>
                </a:ext>
              </a:extLst>
            </p:cNvPr>
            <p:cNvSpPr/>
            <p:nvPr/>
          </p:nvSpPr>
          <p:spPr>
            <a:xfrm>
              <a:off x="10096692" y="1425904"/>
              <a:ext cx="1698327" cy="1336508"/>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4" name="Rectangle: Rounded Corners 13">
              <a:extLst>
                <a:ext uri="{FF2B5EF4-FFF2-40B4-BE49-F238E27FC236}">
                  <a16:creationId xmlns:a16="http://schemas.microsoft.com/office/drawing/2014/main" id="{AFF39EF3-B93B-85FC-3607-7456B28402C5}"/>
                </a:ext>
              </a:extLst>
            </p:cNvPr>
            <p:cNvSpPr/>
            <p:nvPr/>
          </p:nvSpPr>
          <p:spPr>
            <a:xfrm>
              <a:off x="10096802" y="2988057"/>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sp>
          <p:nvSpPr>
            <p:cNvPr id="15" name="Rectangle: Rounded Corners 14">
              <a:extLst>
                <a:ext uri="{FF2B5EF4-FFF2-40B4-BE49-F238E27FC236}">
                  <a16:creationId xmlns:a16="http://schemas.microsoft.com/office/drawing/2014/main" id="{B0AD200A-B79E-E8EC-BD56-F77CCDE5B0D6}"/>
                </a:ext>
              </a:extLst>
            </p:cNvPr>
            <p:cNvSpPr/>
            <p:nvPr/>
          </p:nvSpPr>
          <p:spPr>
            <a:xfrm>
              <a:off x="10097605" y="4379207"/>
              <a:ext cx="1698327" cy="1355360"/>
            </a:xfrm>
            <a:prstGeom prst="roundRect">
              <a:avLst/>
            </a:prstGeom>
            <a:solidFill>
              <a:schemeClr val="bg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endParaRPr lang="en-CA" dirty="0">
                <a:solidFill>
                  <a:schemeClr val="tx1"/>
                </a:solidFill>
              </a:endParaRPr>
            </a:p>
          </p:txBody>
        </p:sp>
      </p:grpSp>
    </p:spTree>
    <p:extLst>
      <p:ext uri="{BB962C8B-B14F-4D97-AF65-F5344CB8AC3E}">
        <p14:creationId xmlns:p14="http://schemas.microsoft.com/office/powerpoint/2010/main" val="3687839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3">
      <a:dk1>
        <a:srgbClr val="000000"/>
      </a:dk1>
      <a:lt1>
        <a:srgbClr val="FFFFFF"/>
      </a:lt1>
      <a:dk2>
        <a:srgbClr val="718DB2"/>
      </a:dk2>
      <a:lt2>
        <a:srgbClr val="FEFFFF"/>
      </a:lt2>
      <a:accent1>
        <a:srgbClr val="5E5E5E"/>
      </a:accent1>
      <a:accent2>
        <a:srgbClr val="E7E6E6"/>
      </a:accent2>
      <a:accent3>
        <a:srgbClr val="D7CDC8"/>
      </a:accent3>
      <a:accent4>
        <a:srgbClr val="AFA5A0"/>
      </a:accent4>
      <a:accent5>
        <a:srgbClr val="918787"/>
      </a:accent5>
      <a:accent6>
        <a:srgbClr val="556969"/>
      </a:accent6>
      <a:hlink>
        <a:srgbClr val="3758C1"/>
      </a:hlink>
      <a:folHlink>
        <a:srgbClr val="00539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10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6A13ACE-0C78-4F8B-A396-C634E2C25D62}">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3757</TotalTime>
  <Words>5509</Words>
  <Application>Microsoft Office PowerPoint</Application>
  <PresentationFormat>Widescreen</PresentationFormat>
  <Paragraphs>2395</Paragraphs>
  <Slides>138</Slides>
  <Notes>35</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138</vt:i4>
      </vt:variant>
    </vt:vector>
  </HeadingPairs>
  <TitlesOfParts>
    <vt:vector size="148" baseType="lpstr">
      <vt:lpstr>Aptos</vt:lpstr>
      <vt:lpstr>Arial</vt:lpstr>
      <vt:lpstr>Calibri</vt:lpstr>
      <vt:lpstr>Calibri Light</vt:lpstr>
      <vt:lpstr>Cambria Math</vt:lpstr>
      <vt:lpstr>Poppins</vt:lpstr>
      <vt:lpstr>Söhne Mono</vt:lpstr>
      <vt:lpstr>Wingdings</vt:lpstr>
      <vt:lpstr>Office Theme</vt:lpstr>
      <vt:lpstr>1_Office Theme</vt:lpstr>
      <vt:lpstr>Deep dive into Transformers architecture</vt:lpstr>
      <vt:lpstr>PowerPoint Presentation</vt:lpstr>
      <vt:lpstr>About me</vt:lpstr>
      <vt:lpstr>Introduction</vt:lpstr>
      <vt:lpstr>Agenda</vt:lpstr>
      <vt:lpstr>Disclaimer</vt:lpstr>
      <vt:lpstr>Background</vt:lpstr>
      <vt:lpstr>Primers</vt:lpstr>
      <vt:lpstr>Neural network</vt:lpstr>
      <vt:lpstr>Neural network</vt:lpstr>
      <vt:lpstr>Training data</vt:lpstr>
      <vt:lpstr>Neural network training</vt:lpstr>
      <vt:lpstr>Neural network training</vt:lpstr>
      <vt:lpstr>Neural network training</vt:lpstr>
      <vt:lpstr>Neural network training</vt:lpstr>
      <vt:lpstr>Neural network inference</vt:lpstr>
      <vt:lpstr>Sequence to sequence models</vt:lpstr>
      <vt:lpstr>Basic NN won’t work for sequences?</vt:lpstr>
      <vt:lpstr>Basic NN won’t work for sequences?</vt:lpstr>
      <vt:lpstr>Encoder decoder architectures</vt:lpstr>
      <vt:lpstr>Recurrent neural networks (RNNs)</vt:lpstr>
      <vt:lpstr>Problems with RNNs</vt:lpstr>
      <vt:lpstr>Problems with RNNs</vt:lpstr>
      <vt:lpstr>Transformer architecture</vt:lpstr>
      <vt:lpstr>Concepts</vt:lpstr>
      <vt:lpstr>Overview</vt:lpstr>
      <vt:lpstr>Transformer architecture</vt:lpstr>
      <vt:lpstr>Encoder Decoder Transformers</vt:lpstr>
      <vt:lpstr>Decoder only Transformers</vt:lpstr>
      <vt:lpstr>Decoder only Transformers (simplified)</vt:lpstr>
      <vt:lpstr>Decoder only Transformers (simplified)</vt:lpstr>
      <vt:lpstr>High-level view</vt:lpstr>
      <vt:lpstr>Concepts</vt:lpstr>
      <vt:lpstr>Vocabulary</vt:lpstr>
      <vt:lpstr>Vocabulary in reality</vt:lpstr>
      <vt:lpstr>Tokenization</vt:lpstr>
      <vt:lpstr>Input and output tokens</vt:lpstr>
      <vt:lpstr>Token Embeddings</vt:lpstr>
      <vt:lpstr>Embeddings intuition</vt:lpstr>
      <vt:lpstr>Positional embeddings</vt:lpstr>
      <vt:lpstr>Decoder block</vt:lpstr>
      <vt:lpstr>Decoder block</vt:lpstr>
      <vt:lpstr>Output layer</vt:lpstr>
      <vt:lpstr>What we covered…</vt:lpstr>
      <vt:lpstr>Let us dig deeper</vt:lpstr>
      <vt:lpstr>Concepts</vt:lpstr>
      <vt:lpstr>Decoder block</vt:lpstr>
      <vt:lpstr>Attention</vt:lpstr>
      <vt:lpstr>Attention motivation</vt:lpstr>
      <vt:lpstr>Attention motivation</vt:lpstr>
      <vt:lpstr>Goal</vt:lpstr>
      <vt:lpstr>Goal</vt:lpstr>
      <vt:lpstr>Goal</vt:lpstr>
      <vt:lpstr>Goal</vt:lpstr>
      <vt:lpstr>Types of Attention</vt:lpstr>
      <vt:lpstr>Types of Attention</vt:lpstr>
      <vt:lpstr>Self attention</vt:lpstr>
      <vt:lpstr>Self Attention</vt:lpstr>
      <vt:lpstr>Simplified Self Attention</vt:lpstr>
      <vt:lpstr>Simplified Self Attention</vt:lpstr>
      <vt:lpstr>Simplified Self Attention</vt:lpstr>
      <vt:lpstr>Simplified Self Attention</vt:lpstr>
      <vt:lpstr>Adding trainable weights</vt:lpstr>
      <vt:lpstr>Attention as a Search problem</vt:lpstr>
      <vt:lpstr>Attention as a Search problem</vt:lpstr>
      <vt:lpstr>Trainable Self Attention</vt:lpstr>
      <vt:lpstr>Trainable Self Attention</vt:lpstr>
      <vt:lpstr>Trainable Self Attention</vt:lpstr>
      <vt:lpstr>Example: Self attention weights</vt:lpstr>
      <vt:lpstr>Causal attention</vt:lpstr>
      <vt:lpstr>Example: Causal attention weights</vt:lpstr>
      <vt:lpstr>Multi-head attention</vt:lpstr>
      <vt:lpstr>Multi-head Attention</vt:lpstr>
      <vt:lpstr>Multi-head Attention</vt:lpstr>
      <vt:lpstr>Multi-head Attention</vt:lpstr>
      <vt:lpstr>Decoder block</vt:lpstr>
      <vt:lpstr>Feed forward sublayer</vt:lpstr>
      <vt:lpstr>Feed forward sublayer</vt:lpstr>
      <vt:lpstr>Decoder block</vt:lpstr>
      <vt:lpstr>Residual connections</vt:lpstr>
      <vt:lpstr>Multi layered</vt:lpstr>
      <vt:lpstr>Multi layer Decoder stack</vt:lpstr>
      <vt:lpstr>Multi layer Multi token</vt:lpstr>
      <vt:lpstr>Output layer</vt:lpstr>
      <vt:lpstr>What we covered …</vt:lpstr>
      <vt:lpstr>What we didn’t cover …</vt:lpstr>
      <vt:lpstr>Inference and Training</vt:lpstr>
      <vt:lpstr>Inference</vt:lpstr>
      <vt:lpstr>Timestep 1</vt:lpstr>
      <vt:lpstr>Timestep 2</vt:lpstr>
      <vt:lpstr>Timestep 3</vt:lpstr>
      <vt:lpstr>Timestep 3</vt:lpstr>
      <vt:lpstr>Training</vt:lpstr>
      <vt:lpstr>Pretraining</vt:lpstr>
      <vt:lpstr>Pretraining example</vt:lpstr>
      <vt:lpstr>Pretraining example</vt:lpstr>
      <vt:lpstr>Pretraining example</vt:lpstr>
      <vt:lpstr>Pretraining example</vt:lpstr>
      <vt:lpstr>Pretraining details</vt:lpstr>
      <vt:lpstr>Forward pass</vt:lpstr>
      <vt:lpstr>Training loss</vt:lpstr>
      <vt:lpstr>Backprop</vt:lpstr>
      <vt:lpstr>Repeat</vt:lpstr>
      <vt:lpstr>Fine tuning</vt:lpstr>
      <vt:lpstr>Why Fine tuning?</vt:lpstr>
      <vt:lpstr>Real world example</vt:lpstr>
      <vt:lpstr>PowerPoint Presentation</vt:lpstr>
      <vt:lpstr>PowerPoint Presentation</vt:lpstr>
      <vt:lpstr>PowerPoint Presentation</vt:lpstr>
      <vt:lpstr>References</vt:lpstr>
      <vt:lpstr>Thank you!</vt:lpstr>
      <vt:lpstr>Q &amp; A</vt:lpstr>
      <vt:lpstr>PowerPoint Presentation</vt:lpstr>
      <vt:lpstr>PowerPoint Presentation</vt:lpstr>
      <vt:lpstr>Encoder stack</vt:lpstr>
      <vt:lpstr>N tokens </vt:lpstr>
      <vt:lpstr>Simplified view</vt:lpstr>
      <vt:lpstr>Cross attention</vt:lpstr>
      <vt:lpstr>Decoder stack</vt:lpstr>
      <vt:lpstr>Self-attention</vt:lpstr>
      <vt:lpstr>Trainable Attention</vt:lpstr>
      <vt:lpstr>Implementation of Attention -  Visualized</vt:lpstr>
      <vt:lpstr>Trainable Self Attention</vt:lpstr>
      <vt:lpstr>Multi-head Attention</vt:lpstr>
      <vt:lpstr>Implementation of Attention - I</vt:lpstr>
      <vt:lpstr>Implementation of Attention - II</vt:lpstr>
      <vt:lpstr>Implementation of Attention - III</vt:lpstr>
      <vt:lpstr>Encoder decoder architecture</vt:lpstr>
      <vt:lpstr>Basic RNN won’t work for translation</vt:lpstr>
      <vt:lpstr>Timestep 2: Predict</vt:lpstr>
      <vt:lpstr>Basic Recurrent neural network</vt:lpstr>
      <vt:lpstr>Basic Recurrent neural network</vt:lpstr>
      <vt:lpstr>Basic RNNs won’t work for translation</vt:lpstr>
      <vt:lpstr>Basic RNNs won’t work for translation</vt:lpstr>
      <vt:lpstr>Problems with RNNs</vt:lpstr>
      <vt:lpstr>Attention in RNNs (Bahdanau et al. 2014)</vt:lpstr>
      <vt:lpstr>Attention in RNNs</vt:lpstr>
      <vt:lpstr>Attention in RNNs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dive into Transformers architecture</dc:title>
  <dc:creator>Japneet Singh</dc:creator>
  <cp:lastModifiedBy>Japneet Singh</cp:lastModifiedBy>
  <cp:revision>674</cp:revision>
  <dcterms:created xsi:type="dcterms:W3CDTF">2024-03-24T07:28:48Z</dcterms:created>
  <dcterms:modified xsi:type="dcterms:W3CDTF">2024-05-27T21:19:01Z</dcterms:modified>
</cp:coreProperties>
</file>